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59" r:id="rId4"/>
    <p:sldId id="261" r:id="rId5"/>
    <p:sldId id="260" r:id="rId6"/>
    <p:sldId id="262" r:id="rId7"/>
    <p:sldId id="286" r:id="rId8"/>
    <p:sldId id="287" r:id="rId9"/>
    <p:sldId id="288" r:id="rId10"/>
    <p:sldId id="263" r:id="rId11"/>
    <p:sldId id="290" r:id="rId12"/>
    <p:sldId id="291" r:id="rId13"/>
    <p:sldId id="292" r:id="rId14"/>
    <p:sldId id="294" r:id="rId15"/>
    <p:sldId id="293" r:id="rId16"/>
    <p:sldId id="297" r:id="rId17"/>
    <p:sldId id="296" r:id="rId18"/>
    <p:sldId id="298" r:id="rId19"/>
    <p:sldId id="264" r:id="rId20"/>
    <p:sldId id="265" r:id="rId21"/>
    <p:sldId id="267" r:id="rId22"/>
    <p:sldId id="268" r:id="rId23"/>
    <p:sldId id="269" r:id="rId24"/>
    <p:sldId id="270" r:id="rId25"/>
    <p:sldId id="271" r:id="rId26"/>
    <p:sldId id="273" r:id="rId27"/>
    <p:sldId id="275" r:id="rId28"/>
    <p:sldId id="274" r:id="rId29"/>
    <p:sldId id="276" r:id="rId30"/>
    <p:sldId id="277" r:id="rId31"/>
    <p:sldId id="278" r:id="rId32"/>
    <p:sldId id="279" r:id="rId33"/>
    <p:sldId id="280" r:id="rId34"/>
    <p:sldId id="283" r:id="rId35"/>
    <p:sldId id="258" r:id="rId36"/>
    <p:sldId id="284" r:id="rId3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p:cViewPr varScale="1">
        <p:scale>
          <a:sx n="105" d="100"/>
          <a:sy n="105" d="100"/>
        </p:scale>
        <p:origin x="64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4134783-C763-42C1-9120-4B8ABDFC9BB4}" type="datetimeFigureOut">
              <a:rPr lang="en-US" smtClean="0"/>
              <a:t>12/16/2025</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C8AE73E-5CCE-4661-AE9F-EC41BFD84ADF}" type="slidenum">
              <a:rPr lang="en-US" smtClean="0"/>
              <a:t>‹#›</a:t>
            </a:fld>
            <a:endParaRPr lang="en-US" dirty="0"/>
          </a:p>
        </p:txBody>
      </p:sp>
    </p:spTree>
    <p:extLst>
      <p:ext uri="{BB962C8B-B14F-4D97-AF65-F5344CB8AC3E}">
        <p14:creationId xmlns:p14="http://schemas.microsoft.com/office/powerpoint/2010/main" val="2289798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8AE73E-5CCE-4661-AE9F-EC41BFD84ADF}" type="slidenum">
              <a:rPr lang="en-US" smtClean="0"/>
              <a:t>11</a:t>
            </a:fld>
            <a:endParaRPr lang="en-US" dirty="0"/>
          </a:p>
        </p:txBody>
      </p:sp>
    </p:spTree>
    <p:extLst>
      <p:ext uri="{BB962C8B-B14F-4D97-AF65-F5344CB8AC3E}">
        <p14:creationId xmlns:p14="http://schemas.microsoft.com/office/powerpoint/2010/main" val="140084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46531" y="457200"/>
            <a:ext cx="3703320" cy="94615"/>
          </a:xfrm>
          <a:custGeom>
            <a:avLst/>
            <a:gdLst/>
            <a:ahLst/>
            <a:cxnLst/>
            <a:rect l="l" t="t" r="r" b="b"/>
            <a:pathLst>
              <a:path w="3703320" h="94615">
                <a:moveTo>
                  <a:pt x="3703320" y="0"/>
                </a:moveTo>
                <a:lnTo>
                  <a:pt x="0" y="0"/>
                </a:lnTo>
                <a:lnTo>
                  <a:pt x="0" y="94361"/>
                </a:lnTo>
                <a:lnTo>
                  <a:pt x="3703320" y="94361"/>
                </a:lnTo>
                <a:lnTo>
                  <a:pt x="3703320" y="0"/>
                </a:lnTo>
                <a:close/>
              </a:path>
            </a:pathLst>
          </a:custGeom>
          <a:solidFill>
            <a:srgbClr val="4D1334"/>
          </a:solidFill>
        </p:spPr>
        <p:txBody>
          <a:bodyPr wrap="square" lIns="0" tIns="0" rIns="0" bIns="0" rtlCol="0"/>
          <a:lstStyle/>
          <a:p>
            <a:endParaRPr dirty="0"/>
          </a:p>
        </p:txBody>
      </p:sp>
      <p:sp>
        <p:nvSpPr>
          <p:cNvPr id="17" name="bg object 17"/>
          <p:cNvSpPr/>
          <p:nvPr/>
        </p:nvSpPr>
        <p:spPr>
          <a:xfrm>
            <a:off x="8042147" y="454151"/>
            <a:ext cx="3703320" cy="97790"/>
          </a:xfrm>
          <a:custGeom>
            <a:avLst/>
            <a:gdLst/>
            <a:ahLst/>
            <a:cxnLst/>
            <a:rect l="l" t="t" r="r" b="b"/>
            <a:pathLst>
              <a:path w="3703320" h="97790">
                <a:moveTo>
                  <a:pt x="3703320" y="0"/>
                </a:moveTo>
                <a:lnTo>
                  <a:pt x="0" y="0"/>
                </a:lnTo>
                <a:lnTo>
                  <a:pt x="0" y="97282"/>
                </a:lnTo>
                <a:lnTo>
                  <a:pt x="3703320" y="97282"/>
                </a:lnTo>
                <a:lnTo>
                  <a:pt x="3703320" y="0"/>
                </a:lnTo>
                <a:close/>
              </a:path>
            </a:pathLst>
          </a:custGeom>
          <a:solidFill>
            <a:srgbClr val="949FA7"/>
          </a:solidFill>
        </p:spPr>
        <p:txBody>
          <a:bodyPr wrap="square" lIns="0" tIns="0" rIns="0" bIns="0" rtlCol="0"/>
          <a:lstStyle/>
          <a:p>
            <a:endParaRPr dirty="0"/>
          </a:p>
        </p:txBody>
      </p:sp>
      <p:sp>
        <p:nvSpPr>
          <p:cNvPr id="18" name="bg object 18"/>
          <p:cNvSpPr/>
          <p:nvPr/>
        </p:nvSpPr>
        <p:spPr>
          <a:xfrm>
            <a:off x="4241291" y="457200"/>
            <a:ext cx="3703320" cy="91440"/>
          </a:xfrm>
          <a:custGeom>
            <a:avLst/>
            <a:gdLst/>
            <a:ahLst/>
            <a:cxnLst/>
            <a:rect l="l" t="t" r="r" b="b"/>
            <a:pathLst>
              <a:path w="3703320" h="91440">
                <a:moveTo>
                  <a:pt x="3703319" y="0"/>
                </a:moveTo>
                <a:lnTo>
                  <a:pt x="0" y="0"/>
                </a:lnTo>
                <a:lnTo>
                  <a:pt x="0" y="91439"/>
                </a:lnTo>
                <a:lnTo>
                  <a:pt x="3703319" y="91439"/>
                </a:lnTo>
                <a:lnTo>
                  <a:pt x="3703319" y="0"/>
                </a:lnTo>
                <a:close/>
              </a:path>
            </a:pathLst>
          </a:custGeom>
          <a:solidFill>
            <a:srgbClr val="902F61"/>
          </a:solidFill>
        </p:spPr>
        <p:txBody>
          <a:bodyPr wrap="square" lIns="0" tIns="0" rIns="0" bIns="0" rtlCol="0"/>
          <a:lstStyle/>
          <a:p>
            <a:endParaRPr dirty="0"/>
          </a:p>
        </p:txBody>
      </p:sp>
      <p:sp>
        <p:nvSpPr>
          <p:cNvPr id="19" name="bg object 19"/>
          <p:cNvSpPr/>
          <p:nvPr/>
        </p:nvSpPr>
        <p:spPr>
          <a:xfrm>
            <a:off x="446531" y="3086100"/>
            <a:ext cx="11262360" cy="3303904"/>
          </a:xfrm>
          <a:custGeom>
            <a:avLst/>
            <a:gdLst/>
            <a:ahLst/>
            <a:cxnLst/>
            <a:rect l="l" t="t" r="r" b="b"/>
            <a:pathLst>
              <a:path w="11262360" h="3303904">
                <a:moveTo>
                  <a:pt x="11262360" y="0"/>
                </a:moveTo>
                <a:lnTo>
                  <a:pt x="0" y="0"/>
                </a:lnTo>
                <a:lnTo>
                  <a:pt x="0" y="3303524"/>
                </a:lnTo>
                <a:lnTo>
                  <a:pt x="11262360" y="3303524"/>
                </a:lnTo>
                <a:lnTo>
                  <a:pt x="11262360" y="0"/>
                </a:lnTo>
                <a:close/>
              </a:path>
            </a:pathLst>
          </a:custGeom>
          <a:solidFill>
            <a:srgbClr val="4D1334"/>
          </a:solidFill>
        </p:spPr>
        <p:txBody>
          <a:bodyPr wrap="square" lIns="0" tIns="0" rIns="0" bIns="0" rtlCol="0"/>
          <a:lstStyle/>
          <a:p>
            <a:endParaRPr dirty="0"/>
          </a:p>
        </p:txBody>
      </p:sp>
      <p:sp>
        <p:nvSpPr>
          <p:cNvPr id="2" name="Holder 2"/>
          <p:cNvSpPr>
            <a:spLocks noGrp="1"/>
          </p:cNvSpPr>
          <p:nvPr>
            <p:ph type="ctrTitle"/>
          </p:nvPr>
        </p:nvSpPr>
        <p:spPr>
          <a:xfrm>
            <a:off x="659485" y="1714177"/>
            <a:ext cx="4451350" cy="574039"/>
          </a:xfrm>
          <a:prstGeom prst="rect">
            <a:avLst/>
          </a:prstGeom>
        </p:spPr>
        <p:txBody>
          <a:bodyPr wrap="square" lIns="0" tIns="0" rIns="0" bIns="0">
            <a:spAutoFit/>
          </a:bodyPr>
          <a:lstStyle>
            <a:lvl1pPr>
              <a:defRPr sz="4800" b="0" i="0">
                <a:solidFill>
                  <a:srgbClr val="902F61"/>
                </a:solidFill>
                <a:latin typeface="Gill Sans MT"/>
                <a:cs typeface="Gill Sans M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700" b="0" i="0">
                <a:solidFill>
                  <a:srgbClr val="3B3B3B"/>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902F61"/>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sz="1700" b="0" i="0">
                <a:solidFill>
                  <a:srgbClr val="3B3B3B"/>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rgbClr val="902F61"/>
                </a:solidFill>
                <a:latin typeface="Gill Sans MT"/>
                <a:cs typeface="Gill Sans MT"/>
              </a:defRPr>
            </a:lvl1pPr>
          </a:lstStyle>
          <a:p>
            <a:endParaRPr/>
          </a:p>
        </p:txBody>
      </p:sp>
      <p:sp>
        <p:nvSpPr>
          <p:cNvPr id="3" name="Holder 3"/>
          <p:cNvSpPr>
            <a:spLocks noGrp="1"/>
          </p:cNvSpPr>
          <p:nvPr>
            <p:ph sz="half" idx="2"/>
          </p:nvPr>
        </p:nvSpPr>
        <p:spPr>
          <a:xfrm>
            <a:off x="659484" y="2352548"/>
            <a:ext cx="5137150" cy="3761740"/>
          </a:xfrm>
          <a:prstGeom prst="rect">
            <a:avLst/>
          </a:prstGeom>
        </p:spPr>
        <p:txBody>
          <a:bodyPr wrap="square" lIns="0" tIns="0" rIns="0" bIns="0">
            <a:spAutoFit/>
          </a:bodyPr>
          <a:lstStyle>
            <a:lvl1pPr>
              <a:defRPr sz="2000" b="1" i="0">
                <a:solidFill>
                  <a:srgbClr val="3B3B3B"/>
                </a:solidFill>
                <a:latin typeface="Gill Sans MT"/>
                <a:cs typeface="Gill Sans MT"/>
              </a:defRPr>
            </a:lvl1pPr>
          </a:lstStyle>
          <a:p>
            <a:endParaRPr/>
          </a:p>
        </p:txBody>
      </p:sp>
      <p:sp>
        <p:nvSpPr>
          <p:cNvPr id="4" name="Holder 4"/>
          <p:cNvSpPr>
            <a:spLocks noGrp="1"/>
          </p:cNvSpPr>
          <p:nvPr>
            <p:ph sz="half" idx="3"/>
          </p:nvPr>
        </p:nvSpPr>
        <p:spPr>
          <a:xfrm>
            <a:off x="6896860" y="2807648"/>
            <a:ext cx="4260850" cy="3785234"/>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46531" y="457200"/>
            <a:ext cx="3703320" cy="94615"/>
          </a:xfrm>
          <a:custGeom>
            <a:avLst/>
            <a:gdLst/>
            <a:ahLst/>
            <a:cxnLst/>
            <a:rect l="l" t="t" r="r" b="b"/>
            <a:pathLst>
              <a:path w="3703320" h="94615">
                <a:moveTo>
                  <a:pt x="3703320" y="0"/>
                </a:moveTo>
                <a:lnTo>
                  <a:pt x="0" y="0"/>
                </a:lnTo>
                <a:lnTo>
                  <a:pt x="0" y="94361"/>
                </a:lnTo>
                <a:lnTo>
                  <a:pt x="3703320" y="94361"/>
                </a:lnTo>
                <a:lnTo>
                  <a:pt x="3703320" y="0"/>
                </a:lnTo>
                <a:close/>
              </a:path>
            </a:pathLst>
          </a:custGeom>
          <a:solidFill>
            <a:srgbClr val="4D1334"/>
          </a:solidFill>
        </p:spPr>
        <p:txBody>
          <a:bodyPr wrap="square" lIns="0" tIns="0" rIns="0" bIns="0" rtlCol="0"/>
          <a:lstStyle/>
          <a:p>
            <a:endParaRPr dirty="0"/>
          </a:p>
        </p:txBody>
      </p:sp>
      <p:sp>
        <p:nvSpPr>
          <p:cNvPr id="17" name="bg object 17"/>
          <p:cNvSpPr/>
          <p:nvPr/>
        </p:nvSpPr>
        <p:spPr>
          <a:xfrm>
            <a:off x="8042147" y="454151"/>
            <a:ext cx="3703320" cy="97790"/>
          </a:xfrm>
          <a:custGeom>
            <a:avLst/>
            <a:gdLst/>
            <a:ahLst/>
            <a:cxnLst/>
            <a:rect l="l" t="t" r="r" b="b"/>
            <a:pathLst>
              <a:path w="3703320" h="97790">
                <a:moveTo>
                  <a:pt x="3703320" y="0"/>
                </a:moveTo>
                <a:lnTo>
                  <a:pt x="0" y="0"/>
                </a:lnTo>
                <a:lnTo>
                  <a:pt x="0" y="97282"/>
                </a:lnTo>
                <a:lnTo>
                  <a:pt x="3703320" y="97282"/>
                </a:lnTo>
                <a:lnTo>
                  <a:pt x="3703320" y="0"/>
                </a:lnTo>
                <a:close/>
              </a:path>
            </a:pathLst>
          </a:custGeom>
          <a:solidFill>
            <a:srgbClr val="949FA7"/>
          </a:solidFill>
        </p:spPr>
        <p:txBody>
          <a:bodyPr wrap="square" lIns="0" tIns="0" rIns="0" bIns="0" rtlCol="0"/>
          <a:lstStyle/>
          <a:p>
            <a:endParaRPr dirty="0"/>
          </a:p>
        </p:txBody>
      </p:sp>
      <p:sp>
        <p:nvSpPr>
          <p:cNvPr id="18" name="bg object 18"/>
          <p:cNvSpPr/>
          <p:nvPr/>
        </p:nvSpPr>
        <p:spPr>
          <a:xfrm>
            <a:off x="4241291" y="457200"/>
            <a:ext cx="3703320" cy="91440"/>
          </a:xfrm>
          <a:custGeom>
            <a:avLst/>
            <a:gdLst/>
            <a:ahLst/>
            <a:cxnLst/>
            <a:rect l="l" t="t" r="r" b="b"/>
            <a:pathLst>
              <a:path w="3703320" h="91440">
                <a:moveTo>
                  <a:pt x="3703319" y="0"/>
                </a:moveTo>
                <a:lnTo>
                  <a:pt x="0" y="0"/>
                </a:lnTo>
                <a:lnTo>
                  <a:pt x="0" y="91439"/>
                </a:lnTo>
                <a:lnTo>
                  <a:pt x="3703319" y="91439"/>
                </a:lnTo>
                <a:lnTo>
                  <a:pt x="3703319" y="0"/>
                </a:lnTo>
                <a:close/>
              </a:path>
            </a:pathLst>
          </a:custGeom>
          <a:solidFill>
            <a:srgbClr val="902F61"/>
          </a:solidFill>
        </p:spPr>
        <p:txBody>
          <a:bodyPr wrap="square" lIns="0" tIns="0" rIns="0" bIns="0" rtlCol="0"/>
          <a:lstStyle/>
          <a:p>
            <a:endParaRPr dirty="0"/>
          </a:p>
        </p:txBody>
      </p:sp>
      <p:sp>
        <p:nvSpPr>
          <p:cNvPr id="19" name="bg object 19"/>
          <p:cNvSpPr/>
          <p:nvPr/>
        </p:nvSpPr>
        <p:spPr>
          <a:xfrm>
            <a:off x="448055" y="5141976"/>
            <a:ext cx="11291570" cy="1258570"/>
          </a:xfrm>
          <a:custGeom>
            <a:avLst/>
            <a:gdLst/>
            <a:ahLst/>
            <a:cxnLst/>
            <a:rect l="l" t="t" r="r" b="b"/>
            <a:pathLst>
              <a:path w="11291570" h="1258570">
                <a:moveTo>
                  <a:pt x="11291062" y="0"/>
                </a:moveTo>
                <a:lnTo>
                  <a:pt x="0" y="0"/>
                </a:lnTo>
                <a:lnTo>
                  <a:pt x="0" y="1258443"/>
                </a:lnTo>
                <a:lnTo>
                  <a:pt x="11291062" y="1258443"/>
                </a:lnTo>
                <a:lnTo>
                  <a:pt x="11291062" y="0"/>
                </a:lnTo>
                <a:close/>
              </a:path>
            </a:pathLst>
          </a:custGeom>
          <a:solidFill>
            <a:srgbClr val="4D1334"/>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4800" b="0" i="0">
                <a:solidFill>
                  <a:srgbClr val="902F61"/>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46531" y="457200"/>
            <a:ext cx="3703320" cy="94615"/>
          </a:xfrm>
          <a:custGeom>
            <a:avLst/>
            <a:gdLst/>
            <a:ahLst/>
            <a:cxnLst/>
            <a:rect l="l" t="t" r="r" b="b"/>
            <a:pathLst>
              <a:path w="3703320" h="94615">
                <a:moveTo>
                  <a:pt x="3703320" y="0"/>
                </a:moveTo>
                <a:lnTo>
                  <a:pt x="0" y="0"/>
                </a:lnTo>
                <a:lnTo>
                  <a:pt x="0" y="94361"/>
                </a:lnTo>
                <a:lnTo>
                  <a:pt x="3703320" y="94361"/>
                </a:lnTo>
                <a:lnTo>
                  <a:pt x="3703320" y="0"/>
                </a:lnTo>
                <a:close/>
              </a:path>
            </a:pathLst>
          </a:custGeom>
          <a:solidFill>
            <a:srgbClr val="4D1334"/>
          </a:solidFill>
        </p:spPr>
        <p:txBody>
          <a:bodyPr wrap="square" lIns="0" tIns="0" rIns="0" bIns="0" rtlCol="0"/>
          <a:lstStyle/>
          <a:p>
            <a:endParaRPr dirty="0"/>
          </a:p>
        </p:txBody>
      </p:sp>
      <p:sp>
        <p:nvSpPr>
          <p:cNvPr id="17" name="bg object 17"/>
          <p:cNvSpPr/>
          <p:nvPr/>
        </p:nvSpPr>
        <p:spPr>
          <a:xfrm>
            <a:off x="8042147" y="454151"/>
            <a:ext cx="3703320" cy="97790"/>
          </a:xfrm>
          <a:custGeom>
            <a:avLst/>
            <a:gdLst/>
            <a:ahLst/>
            <a:cxnLst/>
            <a:rect l="l" t="t" r="r" b="b"/>
            <a:pathLst>
              <a:path w="3703320" h="97790">
                <a:moveTo>
                  <a:pt x="3703320" y="0"/>
                </a:moveTo>
                <a:lnTo>
                  <a:pt x="0" y="0"/>
                </a:lnTo>
                <a:lnTo>
                  <a:pt x="0" y="97282"/>
                </a:lnTo>
                <a:lnTo>
                  <a:pt x="3703320" y="97282"/>
                </a:lnTo>
                <a:lnTo>
                  <a:pt x="3703320" y="0"/>
                </a:lnTo>
                <a:close/>
              </a:path>
            </a:pathLst>
          </a:custGeom>
          <a:solidFill>
            <a:srgbClr val="949FA7"/>
          </a:solidFill>
        </p:spPr>
        <p:txBody>
          <a:bodyPr wrap="square" lIns="0" tIns="0" rIns="0" bIns="0" rtlCol="0"/>
          <a:lstStyle/>
          <a:p>
            <a:endParaRPr dirty="0"/>
          </a:p>
        </p:txBody>
      </p:sp>
      <p:sp>
        <p:nvSpPr>
          <p:cNvPr id="18" name="bg object 18"/>
          <p:cNvSpPr/>
          <p:nvPr/>
        </p:nvSpPr>
        <p:spPr>
          <a:xfrm>
            <a:off x="4241291" y="457200"/>
            <a:ext cx="3703320" cy="91440"/>
          </a:xfrm>
          <a:custGeom>
            <a:avLst/>
            <a:gdLst/>
            <a:ahLst/>
            <a:cxnLst/>
            <a:rect l="l" t="t" r="r" b="b"/>
            <a:pathLst>
              <a:path w="3703320" h="91440">
                <a:moveTo>
                  <a:pt x="3703319" y="0"/>
                </a:moveTo>
                <a:lnTo>
                  <a:pt x="0" y="0"/>
                </a:lnTo>
                <a:lnTo>
                  <a:pt x="0" y="91439"/>
                </a:lnTo>
                <a:lnTo>
                  <a:pt x="3703319" y="91439"/>
                </a:lnTo>
                <a:lnTo>
                  <a:pt x="3703319" y="0"/>
                </a:lnTo>
                <a:close/>
              </a:path>
            </a:pathLst>
          </a:custGeom>
          <a:solidFill>
            <a:srgbClr val="902F61"/>
          </a:solidFill>
        </p:spPr>
        <p:txBody>
          <a:bodyPr wrap="square" lIns="0" tIns="0" rIns="0" bIns="0" rtlCol="0"/>
          <a:lstStyle/>
          <a:p>
            <a:endParaRPr dirty="0"/>
          </a:p>
        </p:txBody>
      </p:sp>
      <p:sp>
        <p:nvSpPr>
          <p:cNvPr id="2" name="Holder 2"/>
          <p:cNvSpPr>
            <a:spLocks noGrp="1"/>
          </p:cNvSpPr>
          <p:nvPr>
            <p:ph type="title"/>
          </p:nvPr>
        </p:nvSpPr>
        <p:spPr>
          <a:xfrm>
            <a:off x="443356" y="3757917"/>
            <a:ext cx="3595370" cy="756920"/>
          </a:xfrm>
          <a:prstGeom prst="rect">
            <a:avLst/>
          </a:prstGeom>
        </p:spPr>
        <p:txBody>
          <a:bodyPr wrap="square" lIns="0" tIns="0" rIns="0" bIns="0">
            <a:spAutoFit/>
          </a:bodyPr>
          <a:lstStyle>
            <a:lvl1pPr>
              <a:defRPr sz="4800" b="0" i="0">
                <a:solidFill>
                  <a:srgbClr val="902F61"/>
                </a:solidFill>
                <a:latin typeface="Gill Sans MT"/>
                <a:cs typeface="Gill Sans MT"/>
              </a:defRPr>
            </a:lvl1pPr>
          </a:lstStyle>
          <a:p>
            <a:endParaRPr/>
          </a:p>
        </p:txBody>
      </p:sp>
      <p:sp>
        <p:nvSpPr>
          <p:cNvPr id="3" name="Holder 3"/>
          <p:cNvSpPr>
            <a:spLocks noGrp="1"/>
          </p:cNvSpPr>
          <p:nvPr>
            <p:ph type="body" idx="1"/>
          </p:nvPr>
        </p:nvSpPr>
        <p:spPr>
          <a:xfrm>
            <a:off x="659484" y="1981734"/>
            <a:ext cx="5105400" cy="4603750"/>
          </a:xfrm>
          <a:prstGeom prst="rect">
            <a:avLst/>
          </a:prstGeom>
        </p:spPr>
        <p:txBody>
          <a:bodyPr wrap="square" lIns="0" tIns="0" rIns="0" bIns="0">
            <a:spAutoFit/>
          </a:bodyPr>
          <a:lstStyle>
            <a:lvl1pPr>
              <a:defRPr sz="1700" b="0" i="0">
                <a:solidFill>
                  <a:srgbClr val="3B3B3B"/>
                </a:solidFill>
                <a:latin typeface="Gill Sans MT"/>
                <a:cs typeface="Gill Sans M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12/16/2025</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pace@unm.edu" TargetMode="External"/><Relationship Id="rId2" Type="http://schemas.openxmlformats.org/officeDocument/2006/relationships/hyperlink" Target="https://famisportal.unm.edu/famis/famis.as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unmiventory@unm.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TMuller@salud.unm.edu" TargetMode="External"/><Relationship Id="rId2" Type="http://schemas.openxmlformats.org/officeDocument/2006/relationships/hyperlink" Target="mailto:klaybourne@unm.edu" TargetMode="External"/><Relationship Id="rId1" Type="http://schemas.openxmlformats.org/officeDocument/2006/relationships/slideLayout" Target="../slideLayouts/slideLayout3.xml"/><Relationship Id="rId4" Type="http://schemas.openxmlformats.org/officeDocument/2006/relationships/hyperlink" Target="https://isd.unm.edu/export-control/export-control-guidance.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unmsurplus@unm.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33400" y="990600"/>
            <a:ext cx="5137150" cy="1736373"/>
          </a:xfrm>
          <a:prstGeom prst="rect">
            <a:avLst/>
          </a:prstGeom>
        </p:spPr>
        <p:txBody>
          <a:bodyPr vert="horz" wrap="square" lIns="0" tIns="12700" rIns="0" bIns="0" rtlCol="0">
            <a:spAutoFit/>
          </a:bodyPr>
          <a:lstStyle/>
          <a:p>
            <a:pPr marL="12700" algn="l">
              <a:lnSpc>
                <a:spcPct val="100000"/>
              </a:lnSpc>
              <a:spcBef>
                <a:spcPts val="100"/>
              </a:spcBef>
            </a:pPr>
            <a:r>
              <a:rPr sz="3600" spc="-665" dirty="0">
                <a:solidFill>
                  <a:srgbClr val="4D1334"/>
                </a:solidFill>
              </a:rPr>
              <a:t> </a:t>
            </a:r>
            <a:r>
              <a:rPr lang="en-US" sz="4000" spc="-60" dirty="0">
                <a:solidFill>
                  <a:srgbClr val="4D1334"/>
                </a:solidFill>
              </a:rPr>
              <a:t>Property Accounting</a:t>
            </a:r>
            <a:br>
              <a:rPr lang="en-US" sz="3600" spc="-60" dirty="0">
                <a:solidFill>
                  <a:srgbClr val="4D1334"/>
                </a:solidFill>
              </a:rPr>
            </a:br>
            <a:r>
              <a:rPr lang="en-US" sz="3600" spc="-60" dirty="0">
                <a:solidFill>
                  <a:srgbClr val="4D1334"/>
                </a:solidFill>
              </a:rPr>
              <a:t>	</a:t>
            </a:r>
            <a:br>
              <a:rPr lang="en-US" sz="3600" spc="-60" dirty="0">
                <a:solidFill>
                  <a:schemeClr val="bg1">
                    <a:lumMod val="50000"/>
                  </a:schemeClr>
                </a:solidFill>
              </a:rPr>
            </a:br>
            <a:r>
              <a:rPr lang="en-US" sz="3600" spc="-60" dirty="0">
                <a:solidFill>
                  <a:schemeClr val="bg1">
                    <a:lumMod val="50000"/>
                  </a:schemeClr>
                </a:solidFill>
              </a:rPr>
              <a:t>Physical Annual Inventory </a:t>
            </a:r>
            <a:endParaRPr sz="3600"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045844"/>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sz="4400" dirty="0">
                <a:solidFill>
                  <a:srgbClr val="FFFFFF"/>
                </a:solidFill>
              </a:rPr>
              <a:t>PHYSICAL</a:t>
            </a:r>
            <a:r>
              <a:rPr sz="4400" spc="-114" dirty="0">
                <a:solidFill>
                  <a:srgbClr val="FFFFFF"/>
                </a:solidFill>
              </a:rPr>
              <a:t> </a:t>
            </a:r>
            <a:r>
              <a:rPr sz="4400" spc="-65" dirty="0">
                <a:solidFill>
                  <a:srgbClr val="FFFFFF"/>
                </a:solidFill>
              </a:rPr>
              <a:t>INVENTORY</a:t>
            </a:r>
            <a:r>
              <a:rPr sz="4400" spc="-204" dirty="0">
                <a:solidFill>
                  <a:srgbClr val="FFFFFF"/>
                </a:solidFill>
              </a:rPr>
              <a:t> </a:t>
            </a:r>
            <a:r>
              <a:rPr sz="4400" spc="-45" dirty="0">
                <a:solidFill>
                  <a:srgbClr val="FFFFFF"/>
                </a:solidFill>
              </a:rPr>
              <a:t>“HOW</a:t>
            </a:r>
            <a:r>
              <a:rPr sz="4400" spc="-215" dirty="0">
                <a:solidFill>
                  <a:srgbClr val="FFFFFF"/>
                </a:solidFill>
              </a:rPr>
              <a:t> </a:t>
            </a:r>
            <a:r>
              <a:rPr sz="4400" spc="-25" dirty="0">
                <a:solidFill>
                  <a:srgbClr val="FFFFFF"/>
                </a:solidFill>
              </a:rPr>
              <a:t>TO”</a:t>
            </a:r>
            <a:endParaRPr sz="4400" dirty="0"/>
          </a:p>
        </p:txBody>
      </p:sp>
      <p:sp>
        <p:nvSpPr>
          <p:cNvPr id="3" name="object 3"/>
          <p:cNvSpPr txBox="1"/>
          <p:nvPr/>
        </p:nvSpPr>
        <p:spPr>
          <a:xfrm>
            <a:off x="765554" y="1794381"/>
            <a:ext cx="9713595" cy="1539524"/>
          </a:xfrm>
          <a:prstGeom prst="rect">
            <a:avLst/>
          </a:prstGeom>
        </p:spPr>
        <p:txBody>
          <a:bodyPr vert="horz" wrap="square" lIns="0" tIns="114935" rIns="0" bIns="0" rtlCol="0">
            <a:spAutoFit/>
          </a:bodyPr>
          <a:lstStyle/>
          <a:p>
            <a:pPr marL="318770" indent="-306070">
              <a:lnSpc>
                <a:spcPct val="100000"/>
              </a:lnSpc>
              <a:spcBef>
                <a:spcPts val="905"/>
              </a:spcBef>
              <a:buClr>
                <a:srgbClr val="902F61"/>
              </a:buClr>
              <a:buSzPct val="91666"/>
              <a:buFont typeface="Wingdings 2"/>
              <a:buChar char=""/>
              <a:tabLst>
                <a:tab pos="318770" algn="l"/>
              </a:tabLst>
            </a:pPr>
            <a:r>
              <a:rPr lang="en-US" sz="1800" dirty="0">
                <a:solidFill>
                  <a:srgbClr val="3B3B3B"/>
                </a:solidFill>
                <a:latin typeface="Gill Sans MT"/>
                <a:cs typeface="Gill Sans MT"/>
              </a:rPr>
              <a:t>Log in to UNM Apptree- SOS Log In</a:t>
            </a:r>
          </a:p>
          <a:p>
            <a:pPr marL="318770" indent="-306070">
              <a:lnSpc>
                <a:spcPct val="100000"/>
              </a:lnSpc>
              <a:spcBef>
                <a:spcPts val="905"/>
              </a:spcBef>
              <a:buClr>
                <a:srgbClr val="902F61"/>
              </a:buClr>
              <a:buSzPct val="91666"/>
              <a:buFont typeface="Wingdings 2"/>
              <a:buChar char=""/>
              <a:tabLst>
                <a:tab pos="318770" algn="l"/>
              </a:tabLst>
            </a:pPr>
            <a:r>
              <a:rPr lang="en-US" dirty="0">
                <a:solidFill>
                  <a:srgbClr val="3B3B3B"/>
                </a:solidFill>
                <a:latin typeface="Gill Sans MT"/>
                <a:cs typeface="Gill Sans MT"/>
              </a:rPr>
              <a:t>You can access several different ways – My UNM Page or the Property Accounting Website</a:t>
            </a:r>
            <a:endParaRPr lang="en-US" sz="1800" dirty="0">
              <a:solidFill>
                <a:srgbClr val="3B3B3B"/>
              </a:solidFill>
              <a:latin typeface="Gill Sans MT"/>
              <a:cs typeface="Gill Sans MT"/>
            </a:endParaRPr>
          </a:p>
          <a:p>
            <a:pPr marL="318770" lvl="1" indent="-306070">
              <a:spcBef>
                <a:spcPts val="905"/>
              </a:spcBef>
              <a:buClr>
                <a:srgbClr val="902F61"/>
              </a:buClr>
              <a:buSzPct val="91666"/>
              <a:buFont typeface="Wingdings 2"/>
              <a:buChar char=""/>
              <a:tabLst>
                <a:tab pos="318770" algn="l"/>
              </a:tabLst>
            </a:pPr>
            <a:r>
              <a:rPr lang="en-US" dirty="0">
                <a:solidFill>
                  <a:srgbClr val="3B3B3B"/>
                </a:solidFill>
                <a:latin typeface="Gill Sans MT"/>
                <a:cs typeface="Gill Sans MT"/>
              </a:rPr>
              <a:t>Link- https://propertyaccounting.unm.edu/inventory-assistant/inventory-assistant-support.html </a:t>
            </a:r>
          </a:p>
          <a:p>
            <a:pPr marL="318770" lvl="1" indent="-306070">
              <a:spcBef>
                <a:spcPts val="905"/>
              </a:spcBef>
              <a:buClr>
                <a:srgbClr val="902F61"/>
              </a:buClr>
              <a:buSzPct val="91666"/>
              <a:buFont typeface="Wingdings 2"/>
              <a:buChar char=""/>
              <a:tabLst>
                <a:tab pos="318770" algn="l"/>
              </a:tabLst>
            </a:pPr>
            <a:endParaRPr sz="1600" dirty="0">
              <a:latin typeface="Gill Sans MT"/>
              <a:cs typeface="Gill Sans MT"/>
            </a:endParaRPr>
          </a:p>
        </p:txBody>
      </p:sp>
      <p:pic>
        <p:nvPicPr>
          <p:cNvPr id="6" name="Picture 5">
            <a:extLst>
              <a:ext uri="{FF2B5EF4-FFF2-40B4-BE49-F238E27FC236}">
                <a16:creationId xmlns:a16="http://schemas.microsoft.com/office/drawing/2014/main" id="{82989ABF-DC49-8E1D-F87B-B2A427274724}"/>
              </a:ext>
            </a:extLst>
          </p:cNvPr>
          <p:cNvPicPr>
            <a:picLocks noChangeAspect="1"/>
          </p:cNvPicPr>
          <p:nvPr/>
        </p:nvPicPr>
        <p:blipFill>
          <a:blip r:embed="rId2"/>
          <a:stretch>
            <a:fillRect/>
          </a:stretch>
        </p:blipFill>
        <p:spPr>
          <a:xfrm>
            <a:off x="1295400" y="3343141"/>
            <a:ext cx="3124200" cy="3086100"/>
          </a:xfrm>
          <a:prstGeom prst="rect">
            <a:avLst/>
          </a:prstGeom>
        </p:spPr>
      </p:pic>
      <p:pic>
        <p:nvPicPr>
          <p:cNvPr id="8" name="Picture 7">
            <a:extLst>
              <a:ext uri="{FF2B5EF4-FFF2-40B4-BE49-F238E27FC236}">
                <a16:creationId xmlns:a16="http://schemas.microsoft.com/office/drawing/2014/main" id="{67793CD6-D0D7-B174-89AE-F54338C812CA}"/>
              </a:ext>
            </a:extLst>
          </p:cNvPr>
          <p:cNvPicPr>
            <a:picLocks noChangeAspect="1"/>
          </p:cNvPicPr>
          <p:nvPr/>
        </p:nvPicPr>
        <p:blipFill>
          <a:blip r:embed="rId3"/>
          <a:stretch>
            <a:fillRect/>
          </a:stretch>
        </p:blipFill>
        <p:spPr>
          <a:xfrm>
            <a:off x="6400800" y="3039597"/>
            <a:ext cx="3424604" cy="3619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045844"/>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sz="4400" dirty="0">
                <a:solidFill>
                  <a:srgbClr val="FFFFFF"/>
                </a:solidFill>
              </a:rPr>
              <a:t>PHYSICAL</a:t>
            </a:r>
            <a:r>
              <a:rPr sz="4400" spc="-114" dirty="0">
                <a:solidFill>
                  <a:srgbClr val="FFFFFF"/>
                </a:solidFill>
              </a:rPr>
              <a:t> </a:t>
            </a:r>
            <a:r>
              <a:rPr sz="4400" spc="-65" dirty="0">
                <a:solidFill>
                  <a:srgbClr val="FFFFFF"/>
                </a:solidFill>
              </a:rPr>
              <a:t>INVENTORY</a:t>
            </a:r>
            <a:r>
              <a:rPr sz="4400" spc="-204" dirty="0">
                <a:solidFill>
                  <a:srgbClr val="FFFFFF"/>
                </a:solidFill>
              </a:rPr>
              <a:t> </a:t>
            </a:r>
            <a:r>
              <a:rPr sz="4400" spc="-45" dirty="0">
                <a:solidFill>
                  <a:srgbClr val="FFFFFF"/>
                </a:solidFill>
              </a:rPr>
              <a:t>“HOW</a:t>
            </a:r>
            <a:r>
              <a:rPr sz="4400" spc="-215" dirty="0">
                <a:solidFill>
                  <a:srgbClr val="FFFFFF"/>
                </a:solidFill>
              </a:rPr>
              <a:t> </a:t>
            </a:r>
            <a:r>
              <a:rPr sz="4400" spc="-25" dirty="0">
                <a:solidFill>
                  <a:srgbClr val="FFFFFF"/>
                </a:solidFill>
              </a:rPr>
              <a:t>TO”</a:t>
            </a:r>
            <a:endParaRPr sz="4400" dirty="0"/>
          </a:p>
        </p:txBody>
      </p:sp>
      <p:pic>
        <p:nvPicPr>
          <p:cNvPr id="4" name="Picture 3">
            <a:extLst>
              <a:ext uri="{FF2B5EF4-FFF2-40B4-BE49-F238E27FC236}">
                <a16:creationId xmlns:a16="http://schemas.microsoft.com/office/drawing/2014/main" id="{9749F201-533E-963E-AAA5-B9CC0C427F4C}"/>
              </a:ext>
            </a:extLst>
          </p:cNvPr>
          <p:cNvPicPr>
            <a:picLocks noChangeAspect="1"/>
          </p:cNvPicPr>
          <p:nvPr/>
        </p:nvPicPr>
        <p:blipFill>
          <a:blip r:embed="rId3"/>
          <a:stretch>
            <a:fillRect/>
          </a:stretch>
        </p:blipFill>
        <p:spPr>
          <a:xfrm>
            <a:off x="801255" y="3505200"/>
            <a:ext cx="10363200" cy="2643245"/>
          </a:xfrm>
          <a:prstGeom prst="rect">
            <a:avLst/>
          </a:prstGeom>
        </p:spPr>
      </p:pic>
      <p:sp>
        <p:nvSpPr>
          <p:cNvPr id="5" name="TextBox 4">
            <a:extLst>
              <a:ext uri="{FF2B5EF4-FFF2-40B4-BE49-F238E27FC236}">
                <a16:creationId xmlns:a16="http://schemas.microsoft.com/office/drawing/2014/main" id="{90F034F6-C05B-6A43-6676-63259969196D}"/>
              </a:ext>
            </a:extLst>
          </p:cNvPr>
          <p:cNvSpPr txBox="1"/>
          <p:nvPr/>
        </p:nvSpPr>
        <p:spPr>
          <a:xfrm>
            <a:off x="838200" y="1991178"/>
            <a:ext cx="7620000" cy="923330"/>
          </a:xfrm>
          <a:prstGeom prst="rect">
            <a:avLst/>
          </a:prstGeom>
          <a:noFill/>
        </p:spPr>
        <p:txBody>
          <a:bodyPr wrap="square" rtlCol="0">
            <a:spAutoFit/>
          </a:bodyPr>
          <a:lstStyle/>
          <a:p>
            <a:r>
              <a:rPr lang="en-US" b="1" dirty="0"/>
              <a:t>Active Conversations- </a:t>
            </a:r>
            <a:r>
              <a:rPr lang="en-US" dirty="0"/>
              <a:t>Holds your Asset Inventory in-progress- This is where you will find all your assets that need to be inventoried and certified. </a:t>
            </a:r>
          </a:p>
        </p:txBody>
      </p:sp>
      <p:sp>
        <p:nvSpPr>
          <p:cNvPr id="6" name="Rectangle 5">
            <a:extLst>
              <a:ext uri="{FF2B5EF4-FFF2-40B4-BE49-F238E27FC236}">
                <a16:creationId xmlns:a16="http://schemas.microsoft.com/office/drawing/2014/main" id="{83F52756-A571-7BCB-E2EB-6A4BB6393668}"/>
              </a:ext>
            </a:extLst>
          </p:cNvPr>
          <p:cNvSpPr/>
          <p:nvPr/>
        </p:nvSpPr>
        <p:spPr>
          <a:xfrm>
            <a:off x="2590800" y="5486400"/>
            <a:ext cx="685800" cy="152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732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045844"/>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sz="4400" dirty="0">
                <a:solidFill>
                  <a:srgbClr val="FFFFFF"/>
                </a:solidFill>
              </a:rPr>
              <a:t>PHYSICAL</a:t>
            </a:r>
            <a:r>
              <a:rPr sz="4400" spc="-114" dirty="0">
                <a:solidFill>
                  <a:srgbClr val="FFFFFF"/>
                </a:solidFill>
              </a:rPr>
              <a:t> </a:t>
            </a:r>
            <a:r>
              <a:rPr sz="4400" spc="-65" dirty="0">
                <a:solidFill>
                  <a:srgbClr val="FFFFFF"/>
                </a:solidFill>
              </a:rPr>
              <a:t>INVENTORY</a:t>
            </a:r>
            <a:r>
              <a:rPr sz="4400" spc="-204" dirty="0">
                <a:solidFill>
                  <a:srgbClr val="FFFFFF"/>
                </a:solidFill>
              </a:rPr>
              <a:t> </a:t>
            </a:r>
            <a:r>
              <a:rPr sz="4400" spc="-45" dirty="0">
                <a:solidFill>
                  <a:srgbClr val="FFFFFF"/>
                </a:solidFill>
              </a:rPr>
              <a:t>“HOW</a:t>
            </a:r>
            <a:r>
              <a:rPr sz="4400" spc="-215" dirty="0">
                <a:solidFill>
                  <a:srgbClr val="FFFFFF"/>
                </a:solidFill>
              </a:rPr>
              <a:t> </a:t>
            </a:r>
            <a:r>
              <a:rPr sz="4400" spc="-25" dirty="0">
                <a:solidFill>
                  <a:srgbClr val="FFFFFF"/>
                </a:solidFill>
              </a:rPr>
              <a:t>TO”</a:t>
            </a:r>
            <a:endParaRPr sz="4400" dirty="0"/>
          </a:p>
        </p:txBody>
      </p:sp>
      <p:sp>
        <p:nvSpPr>
          <p:cNvPr id="5" name="TextBox 4">
            <a:extLst>
              <a:ext uri="{FF2B5EF4-FFF2-40B4-BE49-F238E27FC236}">
                <a16:creationId xmlns:a16="http://schemas.microsoft.com/office/drawing/2014/main" id="{90F034F6-C05B-6A43-6676-63259969196D}"/>
              </a:ext>
            </a:extLst>
          </p:cNvPr>
          <p:cNvSpPr txBox="1"/>
          <p:nvPr/>
        </p:nvSpPr>
        <p:spPr>
          <a:xfrm>
            <a:off x="838200" y="1991178"/>
            <a:ext cx="9372600" cy="1477328"/>
          </a:xfrm>
          <a:prstGeom prst="rect">
            <a:avLst/>
          </a:prstGeom>
          <a:noFill/>
        </p:spPr>
        <p:txBody>
          <a:bodyPr wrap="square" rtlCol="0">
            <a:spAutoFit/>
          </a:bodyPr>
          <a:lstStyle/>
          <a:p>
            <a:r>
              <a:rPr lang="en-US" b="1" dirty="0"/>
              <a:t>Need help with your Annual Inventory? </a:t>
            </a:r>
            <a:r>
              <a:rPr lang="en-US" dirty="0"/>
              <a:t>You can share your inventory with someone by clicking the 3 dots on the active conversation and selecting share. This will bring up the below code or URL that the person that you will share this with can then access your annual inventory as well. The person receiving the code can either scan this code or enter the code in there receive conversation in Apptree. </a:t>
            </a:r>
          </a:p>
        </p:txBody>
      </p:sp>
      <p:pic>
        <p:nvPicPr>
          <p:cNvPr id="6" name="Picture 5">
            <a:extLst>
              <a:ext uri="{FF2B5EF4-FFF2-40B4-BE49-F238E27FC236}">
                <a16:creationId xmlns:a16="http://schemas.microsoft.com/office/drawing/2014/main" id="{6F6C35F1-D6B4-48DF-7E29-A10577A1EE1A}"/>
              </a:ext>
            </a:extLst>
          </p:cNvPr>
          <p:cNvPicPr>
            <a:picLocks noChangeAspect="1"/>
          </p:cNvPicPr>
          <p:nvPr/>
        </p:nvPicPr>
        <p:blipFill>
          <a:blip r:embed="rId2"/>
          <a:stretch>
            <a:fillRect/>
          </a:stretch>
        </p:blipFill>
        <p:spPr>
          <a:xfrm>
            <a:off x="2514600" y="3465937"/>
            <a:ext cx="6531838" cy="3276600"/>
          </a:xfrm>
          <a:prstGeom prst="rect">
            <a:avLst/>
          </a:prstGeom>
        </p:spPr>
      </p:pic>
      <p:sp>
        <p:nvSpPr>
          <p:cNvPr id="3" name="Rectangle 2">
            <a:extLst>
              <a:ext uri="{FF2B5EF4-FFF2-40B4-BE49-F238E27FC236}">
                <a16:creationId xmlns:a16="http://schemas.microsoft.com/office/drawing/2014/main" id="{B61AB916-1286-9FDF-5DA1-93BD7390AE98}"/>
              </a:ext>
            </a:extLst>
          </p:cNvPr>
          <p:cNvSpPr/>
          <p:nvPr/>
        </p:nvSpPr>
        <p:spPr>
          <a:xfrm>
            <a:off x="6019800" y="3657600"/>
            <a:ext cx="914400" cy="14206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448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045844"/>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sz="4400" dirty="0">
                <a:solidFill>
                  <a:srgbClr val="FFFFFF"/>
                </a:solidFill>
              </a:rPr>
              <a:t>PHYSICAL</a:t>
            </a:r>
            <a:r>
              <a:rPr sz="4400" spc="-114" dirty="0">
                <a:solidFill>
                  <a:srgbClr val="FFFFFF"/>
                </a:solidFill>
              </a:rPr>
              <a:t> </a:t>
            </a:r>
            <a:r>
              <a:rPr sz="4400" spc="-65" dirty="0">
                <a:solidFill>
                  <a:srgbClr val="FFFFFF"/>
                </a:solidFill>
              </a:rPr>
              <a:t>INVENTORY</a:t>
            </a:r>
            <a:r>
              <a:rPr sz="4400" spc="-204" dirty="0">
                <a:solidFill>
                  <a:srgbClr val="FFFFFF"/>
                </a:solidFill>
              </a:rPr>
              <a:t> </a:t>
            </a:r>
            <a:r>
              <a:rPr sz="4400" spc="-45" dirty="0">
                <a:solidFill>
                  <a:srgbClr val="FFFFFF"/>
                </a:solidFill>
              </a:rPr>
              <a:t>“HOW</a:t>
            </a:r>
            <a:r>
              <a:rPr sz="4400" spc="-215" dirty="0">
                <a:solidFill>
                  <a:srgbClr val="FFFFFF"/>
                </a:solidFill>
              </a:rPr>
              <a:t> </a:t>
            </a:r>
            <a:r>
              <a:rPr sz="4400" spc="-25" dirty="0">
                <a:solidFill>
                  <a:srgbClr val="FFFFFF"/>
                </a:solidFill>
              </a:rPr>
              <a:t>TO”</a:t>
            </a:r>
            <a:endParaRPr sz="4400" dirty="0"/>
          </a:p>
        </p:txBody>
      </p:sp>
      <p:sp>
        <p:nvSpPr>
          <p:cNvPr id="5" name="TextBox 4">
            <a:extLst>
              <a:ext uri="{FF2B5EF4-FFF2-40B4-BE49-F238E27FC236}">
                <a16:creationId xmlns:a16="http://schemas.microsoft.com/office/drawing/2014/main" id="{90F034F6-C05B-6A43-6676-63259969196D}"/>
              </a:ext>
            </a:extLst>
          </p:cNvPr>
          <p:cNvSpPr txBox="1"/>
          <p:nvPr/>
        </p:nvSpPr>
        <p:spPr>
          <a:xfrm>
            <a:off x="838200" y="1991178"/>
            <a:ext cx="7620000" cy="1200329"/>
          </a:xfrm>
          <a:prstGeom prst="rect">
            <a:avLst/>
          </a:prstGeom>
          <a:noFill/>
        </p:spPr>
        <p:txBody>
          <a:bodyPr wrap="square" rtlCol="0">
            <a:spAutoFit/>
          </a:bodyPr>
          <a:lstStyle/>
          <a:p>
            <a:pPr marL="0" indent="0">
              <a:buNone/>
            </a:pPr>
            <a:r>
              <a:rPr lang="en-US" dirty="0"/>
              <a:t>Click on the conversation to access/open it</a:t>
            </a:r>
          </a:p>
          <a:p>
            <a:pPr marL="0" indent="0">
              <a:buNone/>
            </a:pPr>
            <a:r>
              <a:rPr lang="en-US" dirty="0"/>
              <a:t>Once you open the conversation you’ll see 4 tabs, “to do”, “skipped”, “update pending”, and “verified”</a:t>
            </a:r>
          </a:p>
          <a:p>
            <a:endParaRPr lang="en-US" dirty="0"/>
          </a:p>
        </p:txBody>
      </p:sp>
      <p:pic>
        <p:nvPicPr>
          <p:cNvPr id="6" name="Picture 5">
            <a:extLst>
              <a:ext uri="{FF2B5EF4-FFF2-40B4-BE49-F238E27FC236}">
                <a16:creationId xmlns:a16="http://schemas.microsoft.com/office/drawing/2014/main" id="{F3BD1C91-ECF2-E213-17E9-70A64849E72C}"/>
              </a:ext>
            </a:extLst>
          </p:cNvPr>
          <p:cNvPicPr>
            <a:picLocks noChangeAspect="1"/>
          </p:cNvPicPr>
          <p:nvPr/>
        </p:nvPicPr>
        <p:blipFill>
          <a:blip r:embed="rId2"/>
          <a:stretch>
            <a:fillRect/>
          </a:stretch>
        </p:blipFill>
        <p:spPr>
          <a:xfrm>
            <a:off x="1524000" y="2968671"/>
            <a:ext cx="8229600" cy="3580370"/>
          </a:xfrm>
          <a:prstGeom prst="rect">
            <a:avLst/>
          </a:prstGeom>
        </p:spPr>
      </p:pic>
    </p:spTree>
    <p:extLst>
      <p:ext uri="{BB962C8B-B14F-4D97-AF65-F5344CB8AC3E}">
        <p14:creationId xmlns:p14="http://schemas.microsoft.com/office/powerpoint/2010/main" val="1201412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045844"/>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sz="4400" dirty="0">
                <a:solidFill>
                  <a:srgbClr val="FFFFFF"/>
                </a:solidFill>
              </a:rPr>
              <a:t>PHYSICAL</a:t>
            </a:r>
            <a:r>
              <a:rPr sz="4400" spc="-114" dirty="0">
                <a:solidFill>
                  <a:srgbClr val="FFFFFF"/>
                </a:solidFill>
              </a:rPr>
              <a:t> </a:t>
            </a:r>
            <a:r>
              <a:rPr sz="4400" spc="-65" dirty="0">
                <a:solidFill>
                  <a:srgbClr val="FFFFFF"/>
                </a:solidFill>
              </a:rPr>
              <a:t>INVENTORY</a:t>
            </a:r>
            <a:r>
              <a:rPr sz="4400" spc="-204" dirty="0">
                <a:solidFill>
                  <a:srgbClr val="FFFFFF"/>
                </a:solidFill>
              </a:rPr>
              <a:t> </a:t>
            </a:r>
            <a:r>
              <a:rPr sz="4400" spc="-45" dirty="0">
                <a:solidFill>
                  <a:srgbClr val="FFFFFF"/>
                </a:solidFill>
              </a:rPr>
              <a:t>“HOW</a:t>
            </a:r>
            <a:r>
              <a:rPr sz="4400" spc="-215" dirty="0">
                <a:solidFill>
                  <a:srgbClr val="FFFFFF"/>
                </a:solidFill>
              </a:rPr>
              <a:t> </a:t>
            </a:r>
            <a:r>
              <a:rPr sz="4400" spc="-25" dirty="0">
                <a:solidFill>
                  <a:srgbClr val="FFFFFF"/>
                </a:solidFill>
              </a:rPr>
              <a:t>TO”</a:t>
            </a:r>
            <a:endParaRPr sz="4400" dirty="0"/>
          </a:p>
        </p:txBody>
      </p:sp>
      <p:sp>
        <p:nvSpPr>
          <p:cNvPr id="5" name="TextBox 4">
            <a:extLst>
              <a:ext uri="{FF2B5EF4-FFF2-40B4-BE49-F238E27FC236}">
                <a16:creationId xmlns:a16="http://schemas.microsoft.com/office/drawing/2014/main" id="{90F034F6-C05B-6A43-6676-63259969196D}"/>
              </a:ext>
            </a:extLst>
          </p:cNvPr>
          <p:cNvSpPr txBox="1"/>
          <p:nvPr/>
        </p:nvSpPr>
        <p:spPr>
          <a:xfrm>
            <a:off x="1905000" y="2971800"/>
            <a:ext cx="8077200"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en-US" dirty="0"/>
              <a:t>By clicking on the search icon, you can search your active conversations by ORG Code </a:t>
            </a:r>
          </a:p>
          <a:p>
            <a:pPr lvl="3"/>
            <a:r>
              <a:rPr lang="en-US" dirty="0"/>
              <a:t>	* This will help when looking for all your assets in one ORG</a:t>
            </a:r>
          </a:p>
          <a:p>
            <a:pPr lvl="3"/>
            <a:endParaRPr lang="en-US" dirty="0"/>
          </a:p>
        </p:txBody>
      </p:sp>
      <p:pic>
        <p:nvPicPr>
          <p:cNvPr id="6" name="Picture 5">
            <a:extLst>
              <a:ext uri="{FF2B5EF4-FFF2-40B4-BE49-F238E27FC236}">
                <a16:creationId xmlns:a16="http://schemas.microsoft.com/office/drawing/2014/main" id="{485191A9-825B-EAF0-344D-FFF834EBE21C}"/>
              </a:ext>
            </a:extLst>
          </p:cNvPr>
          <p:cNvPicPr>
            <a:picLocks noChangeAspect="1"/>
          </p:cNvPicPr>
          <p:nvPr/>
        </p:nvPicPr>
        <p:blipFill>
          <a:blip r:embed="rId2"/>
          <a:stretch>
            <a:fillRect/>
          </a:stretch>
        </p:blipFill>
        <p:spPr>
          <a:xfrm>
            <a:off x="0" y="2057400"/>
            <a:ext cx="12192000" cy="813885"/>
          </a:xfrm>
          <a:prstGeom prst="rect">
            <a:avLst/>
          </a:prstGeom>
        </p:spPr>
      </p:pic>
    </p:spTree>
    <p:extLst>
      <p:ext uri="{BB962C8B-B14F-4D97-AF65-F5344CB8AC3E}">
        <p14:creationId xmlns:p14="http://schemas.microsoft.com/office/powerpoint/2010/main" val="384886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045844"/>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sz="4400" dirty="0">
                <a:solidFill>
                  <a:srgbClr val="FFFFFF"/>
                </a:solidFill>
              </a:rPr>
              <a:t>PHYSICAL</a:t>
            </a:r>
            <a:r>
              <a:rPr sz="4400" spc="-114" dirty="0">
                <a:solidFill>
                  <a:srgbClr val="FFFFFF"/>
                </a:solidFill>
              </a:rPr>
              <a:t> </a:t>
            </a:r>
            <a:r>
              <a:rPr sz="4400" spc="-65" dirty="0">
                <a:solidFill>
                  <a:srgbClr val="FFFFFF"/>
                </a:solidFill>
              </a:rPr>
              <a:t>INVENTORY</a:t>
            </a:r>
            <a:r>
              <a:rPr sz="4400" spc="-204" dirty="0">
                <a:solidFill>
                  <a:srgbClr val="FFFFFF"/>
                </a:solidFill>
              </a:rPr>
              <a:t> </a:t>
            </a:r>
            <a:r>
              <a:rPr sz="4400" spc="-45" dirty="0">
                <a:solidFill>
                  <a:srgbClr val="FFFFFF"/>
                </a:solidFill>
              </a:rPr>
              <a:t>“HOW</a:t>
            </a:r>
            <a:r>
              <a:rPr sz="4400" spc="-215" dirty="0">
                <a:solidFill>
                  <a:srgbClr val="FFFFFF"/>
                </a:solidFill>
              </a:rPr>
              <a:t> </a:t>
            </a:r>
            <a:r>
              <a:rPr sz="4400" spc="-25" dirty="0">
                <a:solidFill>
                  <a:srgbClr val="FFFFFF"/>
                </a:solidFill>
              </a:rPr>
              <a:t>TO”</a:t>
            </a:r>
            <a:endParaRPr sz="4400" dirty="0"/>
          </a:p>
        </p:txBody>
      </p:sp>
      <p:sp>
        <p:nvSpPr>
          <p:cNvPr id="5" name="TextBox 4">
            <a:extLst>
              <a:ext uri="{FF2B5EF4-FFF2-40B4-BE49-F238E27FC236}">
                <a16:creationId xmlns:a16="http://schemas.microsoft.com/office/drawing/2014/main" id="{90F034F6-C05B-6A43-6676-63259969196D}"/>
              </a:ext>
            </a:extLst>
          </p:cNvPr>
          <p:cNvSpPr txBox="1"/>
          <p:nvPr/>
        </p:nvSpPr>
        <p:spPr>
          <a:xfrm>
            <a:off x="762000" y="2057400"/>
            <a:ext cx="7620000" cy="3693319"/>
          </a:xfrm>
          <a:prstGeom prst="rect">
            <a:avLst/>
          </a:prstGeom>
          <a:noFill/>
        </p:spPr>
        <p:txBody>
          <a:bodyPr wrap="square" rtlCol="0">
            <a:spAutoFit/>
          </a:bodyPr>
          <a:lstStyle/>
          <a:p>
            <a:pPr marL="0" indent="0">
              <a:buNone/>
            </a:pPr>
            <a:r>
              <a:rPr lang="en-US" dirty="0"/>
              <a:t>You Inventory will start on your  “to do” list. Here you will see all the assets for your FY24 inventory. </a:t>
            </a:r>
          </a:p>
          <a:p>
            <a:pPr marL="0" indent="0">
              <a:buNone/>
            </a:pPr>
            <a:endParaRPr lang="en-US" dirty="0"/>
          </a:p>
          <a:p>
            <a:pPr marL="0" indent="0">
              <a:buNone/>
            </a:pPr>
            <a:r>
              <a:rPr lang="en-US" dirty="0"/>
              <a:t>	As you work through your “to do” list, assets that you update/change will go from your “to do” list to your “update pending” or “verified” tabs.</a:t>
            </a:r>
          </a:p>
          <a:p>
            <a:pPr marL="0" indent="0">
              <a:buNone/>
            </a:pPr>
            <a:r>
              <a:rPr lang="en-US" dirty="0"/>
              <a:t> </a:t>
            </a:r>
          </a:p>
          <a:p>
            <a:pPr marL="0" indent="0">
              <a:buNone/>
            </a:pPr>
            <a:r>
              <a:rPr lang="en-US" dirty="0"/>
              <a:t>Example - If you update the building and room number on an asset, it will move from your “to do” list to the “update pending” tab, no further action needed by you. </a:t>
            </a:r>
          </a:p>
          <a:p>
            <a:pPr marL="0" indent="0">
              <a:buNone/>
            </a:pPr>
            <a:endParaRPr lang="en-US" dirty="0"/>
          </a:p>
          <a:p>
            <a:pPr marL="0" indent="0">
              <a:buNone/>
            </a:pPr>
            <a:r>
              <a:rPr lang="en-US" dirty="0"/>
              <a:t>Once you complete and certify your FY24 inventory, all the updates you made will be reflected. </a:t>
            </a:r>
          </a:p>
        </p:txBody>
      </p:sp>
      <p:pic>
        <p:nvPicPr>
          <p:cNvPr id="4" name="Picture 3">
            <a:extLst>
              <a:ext uri="{FF2B5EF4-FFF2-40B4-BE49-F238E27FC236}">
                <a16:creationId xmlns:a16="http://schemas.microsoft.com/office/drawing/2014/main" id="{B83FB678-2AD3-58C8-AE2F-1065ECF207C7}"/>
              </a:ext>
            </a:extLst>
          </p:cNvPr>
          <p:cNvPicPr>
            <a:picLocks noChangeAspect="1"/>
          </p:cNvPicPr>
          <p:nvPr/>
        </p:nvPicPr>
        <p:blipFill>
          <a:blip r:embed="rId2"/>
          <a:stretch>
            <a:fillRect/>
          </a:stretch>
        </p:blipFill>
        <p:spPr>
          <a:xfrm>
            <a:off x="8297231" y="4800599"/>
            <a:ext cx="3692368" cy="1854875"/>
          </a:xfrm>
          <a:prstGeom prst="rect">
            <a:avLst/>
          </a:prstGeom>
        </p:spPr>
      </p:pic>
    </p:spTree>
    <p:extLst>
      <p:ext uri="{BB962C8B-B14F-4D97-AF65-F5344CB8AC3E}">
        <p14:creationId xmlns:p14="http://schemas.microsoft.com/office/powerpoint/2010/main" val="3440494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045844"/>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lang="en-US" sz="4400" dirty="0">
                <a:solidFill>
                  <a:srgbClr val="FFFFFF"/>
                </a:solidFill>
              </a:rPr>
              <a:t>ASSET OPTIONS 	</a:t>
            </a:r>
            <a:endParaRPr sz="4400" dirty="0"/>
          </a:p>
        </p:txBody>
      </p:sp>
      <p:pic>
        <p:nvPicPr>
          <p:cNvPr id="4" name="Picture 3">
            <a:extLst>
              <a:ext uri="{FF2B5EF4-FFF2-40B4-BE49-F238E27FC236}">
                <a16:creationId xmlns:a16="http://schemas.microsoft.com/office/drawing/2014/main" id="{AF42640E-7D9D-DB7E-2A6B-7EA0DF17D130}"/>
              </a:ext>
            </a:extLst>
          </p:cNvPr>
          <p:cNvPicPr>
            <a:picLocks noChangeAspect="1"/>
          </p:cNvPicPr>
          <p:nvPr/>
        </p:nvPicPr>
        <p:blipFill>
          <a:blip r:embed="rId2"/>
          <a:stretch>
            <a:fillRect/>
          </a:stretch>
        </p:blipFill>
        <p:spPr>
          <a:xfrm>
            <a:off x="152400" y="4648200"/>
            <a:ext cx="12192000" cy="1223333"/>
          </a:xfrm>
          <a:prstGeom prst="rect">
            <a:avLst/>
          </a:prstGeom>
        </p:spPr>
      </p:pic>
      <p:sp>
        <p:nvSpPr>
          <p:cNvPr id="5" name="TextBox 4">
            <a:extLst>
              <a:ext uri="{FF2B5EF4-FFF2-40B4-BE49-F238E27FC236}">
                <a16:creationId xmlns:a16="http://schemas.microsoft.com/office/drawing/2014/main" id="{C1E04EDF-B00A-F01A-95A3-58E8F1CF8932}"/>
              </a:ext>
            </a:extLst>
          </p:cNvPr>
          <p:cNvSpPr txBox="1"/>
          <p:nvPr/>
        </p:nvSpPr>
        <p:spPr>
          <a:xfrm>
            <a:off x="1295400" y="2362200"/>
            <a:ext cx="8153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Every asset listed on your inventory will have the below choices to update  or modify </a:t>
            </a:r>
          </a:p>
          <a:p>
            <a:pPr marL="285750" indent="-285750">
              <a:buFont typeface="Arial" panose="020B0604020202020204" pitchFamily="34" charset="0"/>
              <a:buChar char="•"/>
            </a:pPr>
            <a:r>
              <a:rPr lang="en-US" dirty="0"/>
              <a:t>If no changes need to be made you would click “Asset found, and all information is correct” – this will move these assets to your verified folder and are pending to be certified </a:t>
            </a:r>
          </a:p>
        </p:txBody>
      </p:sp>
    </p:spTree>
    <p:extLst>
      <p:ext uri="{BB962C8B-B14F-4D97-AF65-F5344CB8AC3E}">
        <p14:creationId xmlns:p14="http://schemas.microsoft.com/office/powerpoint/2010/main" val="3674278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045844"/>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sz="4400" dirty="0">
                <a:solidFill>
                  <a:srgbClr val="FFFFFF"/>
                </a:solidFill>
              </a:rPr>
              <a:t>PHYSICAL</a:t>
            </a:r>
            <a:r>
              <a:rPr sz="4400" spc="-114" dirty="0">
                <a:solidFill>
                  <a:srgbClr val="FFFFFF"/>
                </a:solidFill>
              </a:rPr>
              <a:t> </a:t>
            </a:r>
            <a:r>
              <a:rPr sz="4400" spc="-65" dirty="0">
                <a:solidFill>
                  <a:srgbClr val="FFFFFF"/>
                </a:solidFill>
              </a:rPr>
              <a:t>INVENTORY</a:t>
            </a:r>
            <a:r>
              <a:rPr sz="4400" spc="-204" dirty="0">
                <a:solidFill>
                  <a:srgbClr val="FFFFFF"/>
                </a:solidFill>
              </a:rPr>
              <a:t> </a:t>
            </a:r>
            <a:r>
              <a:rPr lang="en-US" sz="4400" spc="-45" dirty="0">
                <a:solidFill>
                  <a:srgbClr val="FFFFFF"/>
                </a:solidFill>
              </a:rPr>
              <a:t>“ Almost Done” </a:t>
            </a:r>
            <a:endParaRPr sz="4400" dirty="0"/>
          </a:p>
        </p:txBody>
      </p:sp>
      <p:sp>
        <p:nvSpPr>
          <p:cNvPr id="3" name="TextBox 2">
            <a:extLst>
              <a:ext uri="{FF2B5EF4-FFF2-40B4-BE49-F238E27FC236}">
                <a16:creationId xmlns:a16="http://schemas.microsoft.com/office/drawing/2014/main" id="{344FCCC7-3DE0-E563-6EEC-D6BC8D17E3E4}"/>
              </a:ext>
            </a:extLst>
          </p:cNvPr>
          <p:cNvSpPr txBox="1"/>
          <p:nvPr/>
        </p:nvSpPr>
        <p:spPr>
          <a:xfrm>
            <a:off x="838200" y="2136338"/>
            <a:ext cx="94488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Once you have made all your edits or confirmed asset is found, you can move on to the next asset in your “to do” tab. </a:t>
            </a:r>
          </a:p>
          <a:p>
            <a:pPr marL="0" indent="0">
              <a:buNone/>
            </a:pPr>
            <a:endParaRPr lang="en-US" dirty="0"/>
          </a:p>
          <a:p>
            <a:pPr marL="285750" indent="-285750">
              <a:buFont typeface="Arial" panose="020B0604020202020204" pitchFamily="34" charset="0"/>
              <a:buChar char="•"/>
            </a:pPr>
            <a:r>
              <a:rPr lang="en-US" dirty="0"/>
              <a:t>Once your “to do” tab is empty it means you’re almost complete with your FY24 inventory. </a:t>
            </a:r>
          </a:p>
          <a:p>
            <a:pPr marL="0" indent="0">
              <a:buNone/>
            </a:pPr>
            <a:endParaRPr lang="en-US" dirty="0"/>
          </a:p>
          <a:p>
            <a:pPr marL="285750" indent="-285750">
              <a:buFont typeface="Arial" panose="020B0604020202020204" pitchFamily="34" charset="0"/>
              <a:buChar char="•"/>
            </a:pPr>
            <a:r>
              <a:rPr lang="en-US" dirty="0"/>
              <a:t>Once all your assets have completed update pending and verified- </a:t>
            </a:r>
          </a:p>
          <a:p>
            <a:pPr marL="0" indent="0">
              <a:buNone/>
            </a:pPr>
            <a:r>
              <a:rPr lang="en-US" dirty="0"/>
              <a:t> You will now receive a new  “inventory conversation” in your active conversations, this conversation is your “verify and certify conversation”. </a:t>
            </a:r>
          </a:p>
          <a:p>
            <a:pPr marL="0" indent="0">
              <a:buNone/>
            </a:pPr>
            <a:endParaRPr lang="en-US" dirty="0"/>
          </a:p>
          <a:p>
            <a:pPr marL="285750" indent="-285750">
              <a:buFont typeface="Arial" panose="020B0604020202020204" pitchFamily="34" charset="0"/>
              <a:buChar char="•"/>
            </a:pPr>
            <a:r>
              <a:rPr lang="en-US" dirty="0"/>
              <a:t>Open the conversation and follow the instructions to certify your FY24 inventory, both the IC and DDC will have to certify for you to be 100% complete with your FY24 inventory. </a:t>
            </a:r>
          </a:p>
        </p:txBody>
      </p:sp>
    </p:spTree>
    <p:extLst>
      <p:ext uri="{BB962C8B-B14F-4D97-AF65-F5344CB8AC3E}">
        <p14:creationId xmlns:p14="http://schemas.microsoft.com/office/powerpoint/2010/main" val="2207169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045844"/>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lang="en-US" sz="4400" dirty="0">
                <a:solidFill>
                  <a:srgbClr val="FFFFFF"/>
                </a:solidFill>
              </a:rPr>
              <a:t>When Is My Annual Inventory Done? </a:t>
            </a:r>
            <a:endParaRPr sz="4400" dirty="0"/>
          </a:p>
        </p:txBody>
      </p:sp>
      <p:sp>
        <p:nvSpPr>
          <p:cNvPr id="5" name="TextBox 4">
            <a:extLst>
              <a:ext uri="{FF2B5EF4-FFF2-40B4-BE49-F238E27FC236}">
                <a16:creationId xmlns:a16="http://schemas.microsoft.com/office/drawing/2014/main" id="{90F034F6-C05B-6A43-6676-63259969196D}"/>
              </a:ext>
            </a:extLst>
          </p:cNvPr>
          <p:cNvSpPr txBox="1"/>
          <p:nvPr/>
        </p:nvSpPr>
        <p:spPr>
          <a:xfrm>
            <a:off x="1905000" y="2971800"/>
            <a:ext cx="8077200" cy="175432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en-US" dirty="0"/>
              <a:t>Once the IC and the DDC both open their certification conversation and certify your annual inventory for the fiscal year will be complete! </a:t>
            </a:r>
          </a:p>
          <a:p>
            <a:pPr marL="0" indent="0">
              <a:buNone/>
            </a:pPr>
            <a:endParaRPr lang="en-US" dirty="0"/>
          </a:p>
          <a:p>
            <a:pPr marL="0" indent="0">
              <a:buNone/>
            </a:pPr>
            <a:r>
              <a:rPr lang="en-US" dirty="0"/>
              <a:t>*** Please keep in mind both IC and DDC MUST certify to be at 100% completion and certified*** </a:t>
            </a:r>
          </a:p>
          <a:p>
            <a:pPr lvl="3"/>
            <a:endParaRPr lang="en-US" dirty="0"/>
          </a:p>
        </p:txBody>
      </p:sp>
    </p:spTree>
    <p:extLst>
      <p:ext uri="{BB962C8B-B14F-4D97-AF65-F5344CB8AC3E}">
        <p14:creationId xmlns:p14="http://schemas.microsoft.com/office/powerpoint/2010/main" val="458164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034257"/>
          </a:xfrm>
          <a:prstGeom prst="rect">
            <a:avLst/>
          </a:prstGeom>
          <a:solidFill>
            <a:srgbClr val="4D1334"/>
          </a:solidFill>
        </p:spPr>
        <p:txBody>
          <a:bodyPr vert="horz" wrap="square" lIns="0" tIns="353695" rIns="0" bIns="0" rtlCol="0">
            <a:spAutoFit/>
          </a:bodyPr>
          <a:lstStyle/>
          <a:p>
            <a:pPr marL="225425">
              <a:lnSpc>
                <a:spcPct val="100000"/>
              </a:lnSpc>
              <a:spcBef>
                <a:spcPts val="2785"/>
              </a:spcBef>
            </a:pPr>
            <a:r>
              <a:rPr sz="4400" dirty="0">
                <a:solidFill>
                  <a:srgbClr val="FFFFFF"/>
                </a:solidFill>
              </a:rPr>
              <a:t>BANNER</a:t>
            </a:r>
            <a:r>
              <a:rPr sz="4400" spc="-5" dirty="0">
                <a:solidFill>
                  <a:srgbClr val="FFFFFF"/>
                </a:solidFill>
              </a:rPr>
              <a:t> </a:t>
            </a:r>
            <a:r>
              <a:rPr sz="4400" dirty="0">
                <a:solidFill>
                  <a:srgbClr val="FFFFFF"/>
                </a:solidFill>
              </a:rPr>
              <a:t>FORM</a:t>
            </a:r>
            <a:r>
              <a:rPr sz="4400" spc="-15" dirty="0">
                <a:solidFill>
                  <a:srgbClr val="FFFFFF"/>
                </a:solidFill>
              </a:rPr>
              <a:t> </a:t>
            </a:r>
            <a:r>
              <a:rPr sz="4400" dirty="0">
                <a:solidFill>
                  <a:srgbClr val="FFFFFF"/>
                </a:solidFill>
              </a:rPr>
              <a:t>–</a:t>
            </a:r>
            <a:r>
              <a:rPr sz="4400" spc="-10" dirty="0">
                <a:solidFill>
                  <a:srgbClr val="FFFFFF"/>
                </a:solidFill>
              </a:rPr>
              <a:t> FFIMAST</a:t>
            </a:r>
            <a:r>
              <a:rPr lang="en-US" sz="4400" spc="-10" dirty="0">
                <a:solidFill>
                  <a:srgbClr val="FFFFFF"/>
                </a:solidFill>
              </a:rPr>
              <a:t>- Asset Information</a:t>
            </a:r>
            <a:endParaRPr sz="4400" dirty="0"/>
          </a:p>
        </p:txBody>
      </p:sp>
      <p:sp>
        <p:nvSpPr>
          <p:cNvPr id="3" name="object 3"/>
          <p:cNvSpPr txBox="1"/>
          <p:nvPr/>
        </p:nvSpPr>
        <p:spPr>
          <a:xfrm>
            <a:off x="8000492" y="2611969"/>
            <a:ext cx="3853179" cy="3044190"/>
          </a:xfrm>
          <a:prstGeom prst="rect">
            <a:avLst/>
          </a:prstGeom>
        </p:spPr>
        <p:txBody>
          <a:bodyPr vert="horz" wrap="square" lIns="0" tIns="158750" rIns="0" bIns="0" rtlCol="0">
            <a:spAutoFit/>
          </a:bodyPr>
          <a:lstStyle/>
          <a:p>
            <a:pPr marL="318770" indent="-306070">
              <a:lnSpc>
                <a:spcPct val="100000"/>
              </a:lnSpc>
              <a:spcBef>
                <a:spcPts val="1250"/>
              </a:spcBef>
              <a:buClr>
                <a:srgbClr val="902F61"/>
              </a:buClr>
              <a:buSzPct val="91666"/>
              <a:buFont typeface="Wingdings 2"/>
              <a:buChar char=""/>
              <a:tabLst>
                <a:tab pos="318770" algn="l"/>
              </a:tabLst>
            </a:pPr>
            <a:r>
              <a:rPr sz="1800" dirty="0">
                <a:solidFill>
                  <a:srgbClr val="3B3B3B"/>
                </a:solidFill>
                <a:latin typeface="Gill Sans MT"/>
                <a:cs typeface="Gill Sans MT"/>
              </a:rPr>
              <a:t>Additional</a:t>
            </a:r>
            <a:r>
              <a:rPr sz="1800" spc="-65" dirty="0">
                <a:solidFill>
                  <a:srgbClr val="3B3B3B"/>
                </a:solidFill>
                <a:latin typeface="Gill Sans MT"/>
                <a:cs typeface="Gill Sans MT"/>
              </a:rPr>
              <a:t> </a:t>
            </a:r>
            <a:r>
              <a:rPr sz="1800" spc="-10" dirty="0">
                <a:solidFill>
                  <a:srgbClr val="3B3B3B"/>
                </a:solidFill>
                <a:latin typeface="Gill Sans MT"/>
                <a:cs typeface="Gill Sans MT"/>
              </a:rPr>
              <a:t>Information</a:t>
            </a:r>
            <a:r>
              <a:rPr sz="1800" spc="-90" dirty="0">
                <a:solidFill>
                  <a:srgbClr val="3B3B3B"/>
                </a:solidFill>
                <a:latin typeface="Gill Sans MT"/>
                <a:cs typeface="Gill Sans MT"/>
              </a:rPr>
              <a:t> </a:t>
            </a:r>
            <a:r>
              <a:rPr sz="1800" spc="-10" dirty="0">
                <a:solidFill>
                  <a:srgbClr val="3B3B3B"/>
                </a:solidFill>
                <a:latin typeface="Gill Sans MT"/>
                <a:cs typeface="Gill Sans MT"/>
              </a:rPr>
              <a:t>available:</a:t>
            </a:r>
            <a:endParaRPr sz="1800" dirty="0">
              <a:latin typeface="Gill Sans MT"/>
              <a:cs typeface="Gill Sans MT"/>
            </a:endParaRPr>
          </a:p>
          <a:p>
            <a:pPr marL="641985" lvl="1" indent="-304800">
              <a:lnSpc>
                <a:spcPct val="100000"/>
              </a:lnSpc>
              <a:spcBef>
                <a:spcPts val="1015"/>
              </a:spcBef>
              <a:buClr>
                <a:srgbClr val="902F61"/>
              </a:buClr>
              <a:buSzPct val="90625"/>
              <a:buFont typeface="Wingdings 2"/>
              <a:buChar char=""/>
              <a:tabLst>
                <a:tab pos="641985" algn="l"/>
              </a:tabLst>
            </a:pPr>
            <a:r>
              <a:rPr sz="1600" dirty="0">
                <a:solidFill>
                  <a:srgbClr val="3B3B3B"/>
                </a:solidFill>
                <a:latin typeface="Gill Sans MT"/>
                <a:cs typeface="Gill Sans MT"/>
              </a:rPr>
              <a:t>System</a:t>
            </a:r>
            <a:r>
              <a:rPr sz="1600" spc="-70" dirty="0">
                <a:solidFill>
                  <a:srgbClr val="3B3B3B"/>
                </a:solidFill>
                <a:latin typeface="Gill Sans MT"/>
                <a:cs typeface="Gill Sans MT"/>
              </a:rPr>
              <a:t> </a:t>
            </a:r>
            <a:r>
              <a:rPr sz="1600" dirty="0">
                <a:solidFill>
                  <a:srgbClr val="3B3B3B"/>
                </a:solidFill>
                <a:latin typeface="Gill Sans MT"/>
                <a:cs typeface="Gill Sans MT"/>
              </a:rPr>
              <a:t>Status</a:t>
            </a:r>
            <a:r>
              <a:rPr sz="1600" spc="-60" dirty="0">
                <a:solidFill>
                  <a:srgbClr val="3B3B3B"/>
                </a:solidFill>
                <a:latin typeface="Gill Sans MT"/>
                <a:cs typeface="Gill Sans MT"/>
              </a:rPr>
              <a:t> </a:t>
            </a:r>
            <a:r>
              <a:rPr sz="1600" spc="-20" dirty="0">
                <a:solidFill>
                  <a:srgbClr val="3B3B3B"/>
                </a:solidFill>
                <a:latin typeface="Gill Sans MT"/>
                <a:cs typeface="Gill Sans MT"/>
              </a:rPr>
              <a:t>Code</a:t>
            </a:r>
            <a:endParaRPr sz="1600" dirty="0">
              <a:latin typeface="Gill Sans MT"/>
              <a:cs typeface="Gill Sans MT"/>
            </a:endParaRPr>
          </a:p>
          <a:p>
            <a:pPr marL="641985" lvl="1" indent="-304800">
              <a:lnSpc>
                <a:spcPct val="100000"/>
              </a:lnSpc>
              <a:spcBef>
                <a:spcPts val="994"/>
              </a:spcBef>
              <a:buClr>
                <a:srgbClr val="902F61"/>
              </a:buClr>
              <a:buSzPct val="90625"/>
              <a:buFont typeface="Wingdings 2"/>
              <a:buChar char=""/>
              <a:tabLst>
                <a:tab pos="641985" algn="l"/>
              </a:tabLst>
            </a:pPr>
            <a:r>
              <a:rPr sz="1600" dirty="0">
                <a:solidFill>
                  <a:srgbClr val="3B3B3B"/>
                </a:solidFill>
                <a:latin typeface="Gill Sans MT"/>
                <a:cs typeface="Gill Sans MT"/>
              </a:rPr>
              <a:t>Initial</a:t>
            </a:r>
            <a:r>
              <a:rPr sz="1600" spc="-55" dirty="0">
                <a:solidFill>
                  <a:srgbClr val="3B3B3B"/>
                </a:solidFill>
                <a:latin typeface="Gill Sans MT"/>
                <a:cs typeface="Gill Sans MT"/>
              </a:rPr>
              <a:t> </a:t>
            </a:r>
            <a:r>
              <a:rPr sz="1600" spc="-20" dirty="0">
                <a:solidFill>
                  <a:srgbClr val="3B3B3B"/>
                </a:solidFill>
                <a:latin typeface="Gill Sans MT"/>
                <a:cs typeface="Gill Sans MT"/>
              </a:rPr>
              <a:t>Cost</a:t>
            </a:r>
            <a:endParaRPr sz="1600" dirty="0">
              <a:latin typeface="Gill Sans MT"/>
              <a:cs typeface="Gill Sans MT"/>
            </a:endParaRPr>
          </a:p>
          <a:p>
            <a:pPr marL="641985" lvl="1" indent="-304800">
              <a:lnSpc>
                <a:spcPct val="100000"/>
              </a:lnSpc>
              <a:spcBef>
                <a:spcPts val="994"/>
              </a:spcBef>
              <a:buClr>
                <a:srgbClr val="902F61"/>
              </a:buClr>
              <a:buSzPct val="90625"/>
              <a:buFont typeface="Wingdings 2"/>
              <a:buChar char=""/>
              <a:tabLst>
                <a:tab pos="641985" algn="l"/>
              </a:tabLst>
            </a:pPr>
            <a:r>
              <a:rPr sz="1600" spc="-10" dirty="0">
                <a:solidFill>
                  <a:srgbClr val="3B3B3B"/>
                </a:solidFill>
                <a:latin typeface="Gill Sans MT"/>
                <a:cs typeface="Gill Sans MT"/>
              </a:rPr>
              <a:t>Acquisition Method</a:t>
            </a:r>
            <a:endParaRPr sz="1600" dirty="0">
              <a:latin typeface="Gill Sans MT"/>
              <a:cs typeface="Gill Sans MT"/>
            </a:endParaRPr>
          </a:p>
          <a:p>
            <a:pPr marL="641985" lvl="1" indent="-304800">
              <a:lnSpc>
                <a:spcPct val="100000"/>
              </a:lnSpc>
              <a:spcBef>
                <a:spcPts val="1010"/>
              </a:spcBef>
              <a:buClr>
                <a:srgbClr val="902F61"/>
              </a:buClr>
              <a:buSzPct val="90625"/>
              <a:buFont typeface="Wingdings 2"/>
              <a:buChar char=""/>
              <a:tabLst>
                <a:tab pos="641985" algn="l"/>
              </a:tabLst>
            </a:pPr>
            <a:r>
              <a:rPr sz="1600" dirty="0">
                <a:solidFill>
                  <a:srgbClr val="3B3B3B"/>
                </a:solidFill>
                <a:latin typeface="Gill Sans MT"/>
                <a:cs typeface="Gill Sans MT"/>
              </a:rPr>
              <a:t>Disposal</a:t>
            </a:r>
            <a:r>
              <a:rPr sz="1600" spc="-85" dirty="0">
                <a:solidFill>
                  <a:srgbClr val="3B3B3B"/>
                </a:solidFill>
                <a:latin typeface="Gill Sans MT"/>
                <a:cs typeface="Gill Sans MT"/>
              </a:rPr>
              <a:t> </a:t>
            </a:r>
            <a:r>
              <a:rPr sz="1600" spc="-10" dirty="0">
                <a:solidFill>
                  <a:srgbClr val="3B3B3B"/>
                </a:solidFill>
                <a:latin typeface="Gill Sans MT"/>
                <a:cs typeface="Gill Sans MT"/>
              </a:rPr>
              <a:t>Method</a:t>
            </a:r>
            <a:endParaRPr sz="1600" dirty="0">
              <a:latin typeface="Gill Sans MT"/>
              <a:cs typeface="Gill Sans MT"/>
            </a:endParaRPr>
          </a:p>
          <a:p>
            <a:pPr marL="641985" lvl="1" indent="-304800">
              <a:lnSpc>
                <a:spcPct val="100000"/>
              </a:lnSpc>
              <a:spcBef>
                <a:spcPts val="994"/>
              </a:spcBef>
              <a:buClr>
                <a:srgbClr val="902F61"/>
              </a:buClr>
              <a:buSzPct val="90625"/>
              <a:buFont typeface="Wingdings 2"/>
              <a:buChar char=""/>
              <a:tabLst>
                <a:tab pos="641985" algn="l"/>
              </a:tabLst>
            </a:pPr>
            <a:r>
              <a:rPr sz="1600" spc="-20" dirty="0">
                <a:solidFill>
                  <a:srgbClr val="3B3B3B"/>
                </a:solidFill>
                <a:latin typeface="Gill Sans MT"/>
                <a:cs typeface="Gill Sans MT"/>
              </a:rPr>
              <a:t>Procurement</a:t>
            </a:r>
            <a:r>
              <a:rPr sz="1600" spc="-35" dirty="0">
                <a:solidFill>
                  <a:srgbClr val="3B3B3B"/>
                </a:solidFill>
                <a:latin typeface="Gill Sans MT"/>
                <a:cs typeface="Gill Sans MT"/>
              </a:rPr>
              <a:t> </a:t>
            </a:r>
            <a:r>
              <a:rPr sz="1600" spc="-10" dirty="0">
                <a:solidFill>
                  <a:srgbClr val="3B3B3B"/>
                </a:solidFill>
                <a:latin typeface="Gill Sans MT"/>
                <a:cs typeface="Gill Sans MT"/>
              </a:rPr>
              <a:t>Information</a:t>
            </a:r>
            <a:endParaRPr sz="1600" dirty="0">
              <a:latin typeface="Gill Sans MT"/>
              <a:cs typeface="Gill Sans MT"/>
            </a:endParaRPr>
          </a:p>
          <a:p>
            <a:pPr marL="641985" lvl="1" indent="-304800">
              <a:lnSpc>
                <a:spcPct val="100000"/>
              </a:lnSpc>
              <a:spcBef>
                <a:spcPts val="994"/>
              </a:spcBef>
              <a:buClr>
                <a:srgbClr val="902F61"/>
              </a:buClr>
              <a:buSzPct val="90625"/>
              <a:buFont typeface="Wingdings 2"/>
              <a:buChar char=""/>
              <a:tabLst>
                <a:tab pos="641985" algn="l"/>
              </a:tabLst>
            </a:pPr>
            <a:r>
              <a:rPr sz="1600" dirty="0">
                <a:solidFill>
                  <a:srgbClr val="3B3B3B"/>
                </a:solidFill>
                <a:latin typeface="Gill Sans MT"/>
                <a:cs typeface="Gill Sans MT"/>
              </a:rPr>
              <a:t>Grant</a:t>
            </a:r>
            <a:r>
              <a:rPr sz="1600" spc="-35" dirty="0">
                <a:solidFill>
                  <a:srgbClr val="3B3B3B"/>
                </a:solidFill>
                <a:latin typeface="Gill Sans MT"/>
                <a:cs typeface="Gill Sans MT"/>
              </a:rPr>
              <a:t> </a:t>
            </a:r>
            <a:r>
              <a:rPr sz="1600" spc="-10" dirty="0">
                <a:solidFill>
                  <a:srgbClr val="3B3B3B"/>
                </a:solidFill>
                <a:latin typeface="Gill Sans MT"/>
                <a:cs typeface="Gill Sans MT"/>
              </a:rPr>
              <a:t>number</a:t>
            </a:r>
            <a:endParaRPr sz="1600" dirty="0">
              <a:latin typeface="Gill Sans MT"/>
              <a:cs typeface="Gill Sans MT"/>
            </a:endParaRPr>
          </a:p>
          <a:p>
            <a:pPr marL="641985" lvl="1" indent="-304800">
              <a:lnSpc>
                <a:spcPct val="100000"/>
              </a:lnSpc>
              <a:spcBef>
                <a:spcPts val="1010"/>
              </a:spcBef>
              <a:buClr>
                <a:srgbClr val="902F61"/>
              </a:buClr>
              <a:buSzPct val="90625"/>
              <a:buFont typeface="Wingdings 2"/>
              <a:buChar char=""/>
              <a:tabLst>
                <a:tab pos="641985" algn="l"/>
              </a:tabLst>
            </a:pPr>
            <a:r>
              <a:rPr sz="1600" spc="-10" dirty="0">
                <a:solidFill>
                  <a:srgbClr val="3B3B3B"/>
                </a:solidFill>
                <a:latin typeface="Gill Sans MT"/>
                <a:cs typeface="Gill Sans MT"/>
              </a:rPr>
              <a:t>Accounting</a:t>
            </a:r>
            <a:r>
              <a:rPr sz="1600" spc="-85" dirty="0">
                <a:solidFill>
                  <a:srgbClr val="3B3B3B"/>
                </a:solidFill>
                <a:latin typeface="Gill Sans MT"/>
                <a:cs typeface="Gill Sans MT"/>
              </a:rPr>
              <a:t> </a:t>
            </a:r>
            <a:r>
              <a:rPr sz="1600" dirty="0">
                <a:solidFill>
                  <a:srgbClr val="3B3B3B"/>
                </a:solidFill>
                <a:latin typeface="Gill Sans MT"/>
                <a:cs typeface="Gill Sans MT"/>
              </a:rPr>
              <a:t>String</a:t>
            </a:r>
            <a:r>
              <a:rPr sz="1600" spc="-60" dirty="0">
                <a:solidFill>
                  <a:srgbClr val="3B3B3B"/>
                </a:solidFill>
                <a:latin typeface="Gill Sans MT"/>
                <a:cs typeface="Gill Sans MT"/>
              </a:rPr>
              <a:t> </a:t>
            </a:r>
            <a:r>
              <a:rPr sz="1600" dirty="0">
                <a:solidFill>
                  <a:srgbClr val="3B3B3B"/>
                </a:solidFill>
                <a:latin typeface="Gill Sans MT"/>
                <a:cs typeface="Gill Sans MT"/>
              </a:rPr>
              <a:t>for</a:t>
            </a:r>
            <a:r>
              <a:rPr sz="1600" spc="-35" dirty="0">
                <a:solidFill>
                  <a:srgbClr val="3B3B3B"/>
                </a:solidFill>
                <a:latin typeface="Gill Sans MT"/>
                <a:cs typeface="Gill Sans MT"/>
              </a:rPr>
              <a:t> </a:t>
            </a:r>
            <a:r>
              <a:rPr sz="1600" dirty="0">
                <a:solidFill>
                  <a:srgbClr val="3B3B3B"/>
                </a:solidFill>
                <a:latin typeface="Gill Sans MT"/>
                <a:cs typeface="Gill Sans MT"/>
              </a:rPr>
              <a:t>initial</a:t>
            </a:r>
            <a:r>
              <a:rPr sz="1600" spc="50" dirty="0">
                <a:solidFill>
                  <a:srgbClr val="3B3B3B"/>
                </a:solidFill>
                <a:latin typeface="Gill Sans MT"/>
                <a:cs typeface="Gill Sans MT"/>
              </a:rPr>
              <a:t> </a:t>
            </a:r>
            <a:r>
              <a:rPr sz="1600" spc="-10" dirty="0">
                <a:solidFill>
                  <a:srgbClr val="3B3B3B"/>
                </a:solidFill>
                <a:latin typeface="Gill Sans MT"/>
                <a:cs typeface="Gill Sans MT"/>
              </a:rPr>
              <a:t>transaction</a:t>
            </a:r>
            <a:endParaRPr sz="1600" dirty="0">
              <a:latin typeface="Gill Sans MT"/>
              <a:cs typeface="Gill Sans MT"/>
            </a:endParaRPr>
          </a:p>
        </p:txBody>
      </p:sp>
      <p:pic>
        <p:nvPicPr>
          <p:cNvPr id="4" name="object 4"/>
          <p:cNvPicPr/>
          <p:nvPr/>
        </p:nvPicPr>
        <p:blipFill>
          <a:blip r:embed="rId2" cstate="print"/>
          <a:stretch>
            <a:fillRect/>
          </a:stretch>
        </p:blipFill>
        <p:spPr>
          <a:xfrm>
            <a:off x="420623" y="2281427"/>
            <a:ext cx="7351775" cy="39151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020151"/>
          </a:xfrm>
          <a:prstGeom prst="rect">
            <a:avLst/>
          </a:prstGeom>
          <a:solidFill>
            <a:srgbClr val="4D1334"/>
          </a:solidFill>
        </p:spPr>
        <p:txBody>
          <a:bodyPr vert="horz" wrap="square" lIns="0" tIns="278765" rIns="0" bIns="0" rtlCol="0">
            <a:spAutoFit/>
          </a:bodyPr>
          <a:lstStyle/>
          <a:p>
            <a:pPr marL="231140">
              <a:lnSpc>
                <a:spcPct val="100000"/>
              </a:lnSpc>
              <a:spcBef>
                <a:spcPts val="2195"/>
              </a:spcBef>
            </a:pPr>
            <a:r>
              <a:rPr lang="en-US" spc="-75" dirty="0">
                <a:solidFill>
                  <a:srgbClr val="FFFFFF"/>
                </a:solidFill>
              </a:rPr>
              <a:t>Property Accounting </a:t>
            </a:r>
            <a:r>
              <a:rPr spc="-20" dirty="0">
                <a:solidFill>
                  <a:srgbClr val="FFFFFF"/>
                </a:solidFill>
              </a:rPr>
              <a:t>T</a:t>
            </a:r>
            <a:r>
              <a:rPr lang="en-US" spc="-20" dirty="0">
                <a:solidFill>
                  <a:srgbClr val="FFFFFF"/>
                </a:solidFill>
              </a:rPr>
              <a:t>eam</a:t>
            </a:r>
            <a:endParaRPr spc="-20" dirty="0">
              <a:solidFill>
                <a:srgbClr val="FFFFFF"/>
              </a:solidFill>
            </a:endParaRPr>
          </a:p>
        </p:txBody>
      </p:sp>
      <p:sp>
        <p:nvSpPr>
          <p:cNvPr id="3" name="object 3"/>
          <p:cNvSpPr txBox="1"/>
          <p:nvPr/>
        </p:nvSpPr>
        <p:spPr>
          <a:xfrm>
            <a:off x="659484" y="2346681"/>
            <a:ext cx="7467600" cy="2498761"/>
          </a:xfrm>
          <a:prstGeom prst="rect">
            <a:avLst/>
          </a:prstGeom>
        </p:spPr>
        <p:txBody>
          <a:bodyPr vert="horz" wrap="square" lIns="0" tIns="102235" rIns="0" bIns="0" rtlCol="0">
            <a:spAutoFit/>
          </a:bodyPr>
          <a:lstStyle/>
          <a:p>
            <a:pPr marL="914400" indent="-901700">
              <a:lnSpc>
                <a:spcPct val="100000"/>
              </a:lnSpc>
              <a:spcBef>
                <a:spcPts val="805"/>
              </a:spcBef>
              <a:buClr>
                <a:srgbClr val="902F61"/>
              </a:buClr>
              <a:buSzPct val="97222"/>
              <a:buFont typeface="Wingdings 2"/>
              <a:buChar char=""/>
              <a:tabLst>
                <a:tab pos="914400" algn="l"/>
              </a:tabLst>
            </a:pPr>
            <a:r>
              <a:rPr lang="en-US" sz="3600" dirty="0">
                <a:latin typeface="Gill Sans MT"/>
                <a:cs typeface="Gill Sans MT"/>
              </a:rPr>
              <a:t>Adriana Mendiaz- Coronado- Supervisor of Financial Services </a:t>
            </a:r>
            <a:endParaRPr sz="3600" dirty="0">
              <a:latin typeface="Gill Sans MT"/>
              <a:cs typeface="Gill Sans MT"/>
            </a:endParaRPr>
          </a:p>
          <a:p>
            <a:pPr marL="914400" indent="-901700">
              <a:lnSpc>
                <a:spcPct val="100000"/>
              </a:lnSpc>
              <a:spcBef>
                <a:spcPts val="695"/>
              </a:spcBef>
              <a:buClr>
                <a:srgbClr val="902F61"/>
              </a:buClr>
              <a:buSzPct val="97222"/>
              <a:buFont typeface="Wingdings 2"/>
              <a:buChar char=""/>
              <a:tabLst>
                <a:tab pos="914400" algn="l"/>
              </a:tabLst>
            </a:pPr>
            <a:r>
              <a:rPr lang="en-US" sz="3600" dirty="0">
                <a:solidFill>
                  <a:srgbClr val="3B3B3B"/>
                </a:solidFill>
                <a:latin typeface="Gill Sans MT"/>
                <a:cs typeface="Gill Sans MT"/>
              </a:rPr>
              <a:t>James Medina</a:t>
            </a:r>
            <a:r>
              <a:rPr sz="3600" dirty="0">
                <a:solidFill>
                  <a:srgbClr val="3B3B3B"/>
                </a:solidFill>
                <a:latin typeface="Gill Sans MT"/>
                <a:cs typeface="Gill Sans MT"/>
              </a:rPr>
              <a:t>–</a:t>
            </a:r>
            <a:r>
              <a:rPr sz="3600" spc="-365" dirty="0">
                <a:solidFill>
                  <a:srgbClr val="3B3B3B"/>
                </a:solidFill>
                <a:latin typeface="Gill Sans MT"/>
                <a:cs typeface="Gill Sans MT"/>
              </a:rPr>
              <a:t> </a:t>
            </a:r>
            <a:r>
              <a:rPr sz="3600" dirty="0">
                <a:solidFill>
                  <a:srgbClr val="3B3B3B"/>
                </a:solidFill>
                <a:latin typeface="Gill Sans MT"/>
                <a:cs typeface="Gill Sans MT"/>
              </a:rPr>
              <a:t>Accountant</a:t>
            </a:r>
            <a:r>
              <a:rPr sz="3600" spc="5" dirty="0">
                <a:solidFill>
                  <a:srgbClr val="3B3B3B"/>
                </a:solidFill>
                <a:latin typeface="Gill Sans MT"/>
                <a:cs typeface="Gill Sans MT"/>
              </a:rPr>
              <a:t> </a:t>
            </a:r>
            <a:r>
              <a:rPr sz="3600" spc="-25" dirty="0">
                <a:solidFill>
                  <a:srgbClr val="3B3B3B"/>
                </a:solidFill>
                <a:latin typeface="Gill Sans MT"/>
                <a:cs typeface="Gill Sans MT"/>
              </a:rPr>
              <a:t>II</a:t>
            </a:r>
            <a:endParaRPr sz="3600" dirty="0">
              <a:latin typeface="Gill Sans MT"/>
              <a:cs typeface="Gill Sans MT"/>
            </a:endParaRPr>
          </a:p>
          <a:p>
            <a:pPr marL="914400" indent="-901700">
              <a:lnSpc>
                <a:spcPct val="100000"/>
              </a:lnSpc>
              <a:spcBef>
                <a:spcPts val="695"/>
              </a:spcBef>
              <a:buClr>
                <a:srgbClr val="902F61"/>
              </a:buClr>
              <a:buSzPct val="97222"/>
              <a:buFont typeface="Wingdings 2"/>
              <a:buChar char=""/>
              <a:tabLst>
                <a:tab pos="914400" algn="l"/>
              </a:tabLst>
            </a:pPr>
            <a:r>
              <a:rPr lang="en-US" sz="3600" spc="-35">
                <a:solidFill>
                  <a:srgbClr val="3B3B3B"/>
                </a:solidFill>
                <a:latin typeface="Gill Sans MT"/>
                <a:cs typeface="Gill Sans MT"/>
              </a:rPr>
              <a:t>Karen Diaz</a:t>
            </a:r>
            <a:r>
              <a:rPr sz="3600">
                <a:solidFill>
                  <a:srgbClr val="3B3B3B"/>
                </a:solidFill>
                <a:latin typeface="Gill Sans MT"/>
                <a:cs typeface="Gill Sans MT"/>
              </a:rPr>
              <a:t>–</a:t>
            </a:r>
            <a:r>
              <a:rPr sz="3600" spc="-15">
                <a:solidFill>
                  <a:srgbClr val="3B3B3B"/>
                </a:solidFill>
                <a:latin typeface="Gill Sans MT"/>
                <a:cs typeface="Gill Sans MT"/>
              </a:rPr>
              <a:t> </a:t>
            </a:r>
            <a:r>
              <a:rPr sz="3600" spc="-130" dirty="0">
                <a:solidFill>
                  <a:srgbClr val="3B3B3B"/>
                </a:solidFill>
                <a:latin typeface="Gill Sans MT"/>
                <a:cs typeface="Gill Sans MT"/>
              </a:rPr>
              <a:t>Sr.</a:t>
            </a:r>
            <a:r>
              <a:rPr sz="3600" spc="-390" dirty="0">
                <a:solidFill>
                  <a:srgbClr val="3B3B3B"/>
                </a:solidFill>
                <a:latin typeface="Gill Sans MT"/>
                <a:cs typeface="Gill Sans MT"/>
              </a:rPr>
              <a:t> </a:t>
            </a:r>
            <a:r>
              <a:rPr sz="3600" dirty="0">
                <a:solidFill>
                  <a:srgbClr val="3B3B3B"/>
                </a:solidFill>
                <a:latin typeface="Gill Sans MT"/>
                <a:cs typeface="Gill Sans MT"/>
              </a:rPr>
              <a:t>Fiscal</a:t>
            </a:r>
            <a:r>
              <a:rPr sz="3600" spc="-55" dirty="0">
                <a:solidFill>
                  <a:srgbClr val="3B3B3B"/>
                </a:solidFill>
                <a:latin typeface="Gill Sans MT"/>
                <a:cs typeface="Gill Sans MT"/>
              </a:rPr>
              <a:t> </a:t>
            </a:r>
            <a:r>
              <a:rPr sz="3600" dirty="0">
                <a:solidFill>
                  <a:srgbClr val="3B3B3B"/>
                </a:solidFill>
                <a:latin typeface="Gill Sans MT"/>
                <a:cs typeface="Gill Sans MT"/>
              </a:rPr>
              <a:t>Services</a:t>
            </a:r>
            <a:r>
              <a:rPr sz="3600" spc="-545" dirty="0">
                <a:solidFill>
                  <a:srgbClr val="3B3B3B"/>
                </a:solidFill>
                <a:latin typeface="Gill Sans MT"/>
                <a:cs typeface="Gill Sans MT"/>
              </a:rPr>
              <a:t> </a:t>
            </a:r>
            <a:r>
              <a:rPr sz="3600" spc="-520" dirty="0">
                <a:solidFill>
                  <a:srgbClr val="3B3B3B"/>
                </a:solidFill>
                <a:latin typeface="Gill Sans MT"/>
                <a:cs typeface="Gill Sans MT"/>
              </a:rPr>
              <a:t>T</a:t>
            </a:r>
            <a:r>
              <a:rPr sz="3600" spc="25" dirty="0">
                <a:solidFill>
                  <a:srgbClr val="3B3B3B"/>
                </a:solidFill>
                <a:latin typeface="Gill Sans MT"/>
                <a:cs typeface="Gill Sans MT"/>
              </a:rPr>
              <a:t>e</a:t>
            </a:r>
            <a:r>
              <a:rPr sz="3600" spc="20" dirty="0">
                <a:solidFill>
                  <a:srgbClr val="3B3B3B"/>
                </a:solidFill>
                <a:latin typeface="Gill Sans MT"/>
                <a:cs typeface="Gill Sans MT"/>
              </a:rPr>
              <a:t>c</a:t>
            </a:r>
            <a:r>
              <a:rPr sz="3600" spc="25" dirty="0">
                <a:solidFill>
                  <a:srgbClr val="3B3B3B"/>
                </a:solidFill>
                <a:latin typeface="Gill Sans MT"/>
                <a:cs typeface="Gill Sans MT"/>
              </a:rPr>
              <a:t>h</a:t>
            </a:r>
            <a:endParaRPr sz="3600" dirty="0">
              <a:latin typeface="Gill Sans MT"/>
              <a:cs typeface="Gill Sans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045844"/>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sz="4400" dirty="0">
                <a:solidFill>
                  <a:srgbClr val="FFFFFF"/>
                </a:solidFill>
              </a:rPr>
              <a:t>EQUIPMENT</a:t>
            </a:r>
            <a:r>
              <a:rPr sz="4400" spc="-85" dirty="0">
                <a:solidFill>
                  <a:srgbClr val="FFFFFF"/>
                </a:solidFill>
              </a:rPr>
              <a:t> </a:t>
            </a:r>
            <a:r>
              <a:rPr sz="4400" spc="-10" dirty="0">
                <a:solidFill>
                  <a:srgbClr val="FFFFFF"/>
                </a:solidFill>
              </a:rPr>
              <a:t>LOCATION</a:t>
            </a:r>
            <a:r>
              <a:rPr lang="en-US" sz="4400" spc="-10" dirty="0">
                <a:solidFill>
                  <a:srgbClr val="FFFFFF"/>
                </a:solidFill>
              </a:rPr>
              <a:t>- Why? </a:t>
            </a:r>
            <a:endParaRPr sz="4400" dirty="0"/>
          </a:p>
        </p:txBody>
      </p:sp>
      <p:sp>
        <p:nvSpPr>
          <p:cNvPr id="3" name="object 3"/>
          <p:cNvSpPr txBox="1"/>
          <p:nvPr/>
        </p:nvSpPr>
        <p:spPr>
          <a:xfrm>
            <a:off x="659484" y="2217799"/>
            <a:ext cx="10791825" cy="4504438"/>
          </a:xfrm>
          <a:prstGeom prst="rect">
            <a:avLst/>
          </a:prstGeom>
        </p:spPr>
        <p:txBody>
          <a:bodyPr vert="horz" wrap="square" lIns="0" tIns="13335" rIns="0" bIns="0" rtlCol="0">
            <a:spAutoFit/>
          </a:bodyPr>
          <a:lstStyle/>
          <a:p>
            <a:pPr marL="318770" marR="637540" indent="-306705">
              <a:lnSpc>
                <a:spcPct val="100000"/>
              </a:lnSpc>
              <a:spcBef>
                <a:spcPts val="105"/>
              </a:spcBef>
              <a:buClr>
                <a:srgbClr val="902F61"/>
              </a:buClr>
              <a:buSzPct val="90000"/>
              <a:buFont typeface="Wingdings 2"/>
              <a:buChar char=""/>
              <a:tabLst>
                <a:tab pos="318770" algn="l"/>
              </a:tabLst>
            </a:pPr>
            <a:r>
              <a:rPr sz="2000" dirty="0">
                <a:solidFill>
                  <a:srgbClr val="3B3B3B"/>
                </a:solidFill>
                <a:latin typeface="Gill Sans MT"/>
                <a:cs typeface="Gill Sans MT"/>
              </a:rPr>
              <a:t>The</a:t>
            </a:r>
            <a:r>
              <a:rPr sz="2000" spc="-45" dirty="0">
                <a:solidFill>
                  <a:srgbClr val="3B3B3B"/>
                </a:solidFill>
                <a:latin typeface="Gill Sans MT"/>
                <a:cs typeface="Gill Sans MT"/>
              </a:rPr>
              <a:t> </a:t>
            </a:r>
            <a:r>
              <a:rPr sz="2000" dirty="0">
                <a:solidFill>
                  <a:srgbClr val="3B3B3B"/>
                </a:solidFill>
                <a:latin typeface="Gill Sans MT"/>
                <a:cs typeface="Gill Sans MT"/>
              </a:rPr>
              <a:t>location</a:t>
            </a:r>
            <a:r>
              <a:rPr sz="2000" spc="-65" dirty="0">
                <a:solidFill>
                  <a:srgbClr val="3B3B3B"/>
                </a:solidFill>
                <a:latin typeface="Gill Sans MT"/>
                <a:cs typeface="Gill Sans MT"/>
              </a:rPr>
              <a:t> </a:t>
            </a:r>
            <a:r>
              <a:rPr sz="2000" dirty="0">
                <a:solidFill>
                  <a:srgbClr val="3B3B3B"/>
                </a:solidFill>
                <a:latin typeface="Gill Sans MT"/>
                <a:cs typeface="Gill Sans MT"/>
              </a:rPr>
              <a:t>of</a:t>
            </a:r>
            <a:r>
              <a:rPr sz="2000" spc="-25" dirty="0">
                <a:solidFill>
                  <a:srgbClr val="3B3B3B"/>
                </a:solidFill>
                <a:latin typeface="Gill Sans MT"/>
                <a:cs typeface="Gill Sans MT"/>
              </a:rPr>
              <a:t> </a:t>
            </a:r>
            <a:r>
              <a:rPr sz="2000" dirty="0">
                <a:solidFill>
                  <a:srgbClr val="3B3B3B"/>
                </a:solidFill>
                <a:latin typeface="Gill Sans MT"/>
                <a:cs typeface="Gill Sans MT"/>
              </a:rPr>
              <a:t>each</a:t>
            </a:r>
            <a:r>
              <a:rPr sz="2000" spc="-40" dirty="0">
                <a:solidFill>
                  <a:srgbClr val="3B3B3B"/>
                </a:solidFill>
                <a:latin typeface="Gill Sans MT"/>
                <a:cs typeface="Gill Sans MT"/>
              </a:rPr>
              <a:t> </a:t>
            </a:r>
            <a:r>
              <a:rPr sz="2000" spc="-20" dirty="0">
                <a:solidFill>
                  <a:srgbClr val="3B3B3B"/>
                </a:solidFill>
                <a:latin typeface="Gill Sans MT"/>
                <a:cs typeface="Gill Sans MT"/>
              </a:rPr>
              <a:t>inventoried</a:t>
            </a:r>
            <a:r>
              <a:rPr sz="2000" spc="-55" dirty="0">
                <a:solidFill>
                  <a:srgbClr val="3B3B3B"/>
                </a:solidFill>
                <a:latin typeface="Gill Sans MT"/>
                <a:cs typeface="Gill Sans MT"/>
              </a:rPr>
              <a:t> </a:t>
            </a:r>
            <a:r>
              <a:rPr sz="2000" dirty="0">
                <a:solidFill>
                  <a:srgbClr val="3B3B3B"/>
                </a:solidFill>
                <a:latin typeface="Gill Sans MT"/>
                <a:cs typeface="Gill Sans MT"/>
              </a:rPr>
              <a:t>asset</a:t>
            </a:r>
            <a:r>
              <a:rPr sz="2000" spc="-30" dirty="0">
                <a:solidFill>
                  <a:srgbClr val="3B3B3B"/>
                </a:solidFill>
                <a:latin typeface="Gill Sans MT"/>
                <a:cs typeface="Gill Sans MT"/>
              </a:rPr>
              <a:t> </a:t>
            </a:r>
            <a:r>
              <a:rPr sz="2000" dirty="0">
                <a:solidFill>
                  <a:srgbClr val="3B3B3B"/>
                </a:solidFill>
                <a:latin typeface="Gill Sans MT"/>
                <a:cs typeface="Gill Sans MT"/>
              </a:rPr>
              <a:t>is</a:t>
            </a:r>
            <a:r>
              <a:rPr sz="2000" spc="-40" dirty="0">
                <a:solidFill>
                  <a:srgbClr val="3B3B3B"/>
                </a:solidFill>
                <a:latin typeface="Gill Sans MT"/>
                <a:cs typeface="Gill Sans MT"/>
              </a:rPr>
              <a:t> </a:t>
            </a:r>
            <a:r>
              <a:rPr sz="2000" spc="-20" dirty="0">
                <a:solidFill>
                  <a:srgbClr val="3B3B3B"/>
                </a:solidFill>
                <a:latin typeface="Gill Sans MT"/>
                <a:cs typeface="Gill Sans MT"/>
              </a:rPr>
              <a:t>required</a:t>
            </a:r>
            <a:r>
              <a:rPr sz="2000" spc="-50" dirty="0">
                <a:solidFill>
                  <a:srgbClr val="3B3B3B"/>
                </a:solidFill>
                <a:latin typeface="Gill Sans MT"/>
                <a:cs typeface="Gill Sans MT"/>
              </a:rPr>
              <a:t> </a:t>
            </a:r>
            <a:r>
              <a:rPr sz="2000" dirty="0">
                <a:solidFill>
                  <a:srgbClr val="3B3B3B"/>
                </a:solidFill>
                <a:latin typeface="Gill Sans MT"/>
                <a:cs typeface="Gill Sans MT"/>
              </a:rPr>
              <a:t>in</a:t>
            </a:r>
            <a:r>
              <a:rPr sz="2000" spc="-30" dirty="0">
                <a:solidFill>
                  <a:srgbClr val="3B3B3B"/>
                </a:solidFill>
                <a:latin typeface="Gill Sans MT"/>
                <a:cs typeface="Gill Sans MT"/>
              </a:rPr>
              <a:t> </a:t>
            </a:r>
            <a:r>
              <a:rPr sz="2000" dirty="0">
                <a:solidFill>
                  <a:srgbClr val="3B3B3B"/>
                </a:solidFill>
                <a:latin typeface="Gill Sans MT"/>
                <a:cs typeface="Gill Sans MT"/>
              </a:rPr>
              <a:t>the</a:t>
            </a:r>
            <a:r>
              <a:rPr sz="2000" spc="-40" dirty="0">
                <a:solidFill>
                  <a:srgbClr val="3B3B3B"/>
                </a:solidFill>
                <a:latin typeface="Gill Sans MT"/>
                <a:cs typeface="Gill Sans MT"/>
              </a:rPr>
              <a:t> </a:t>
            </a:r>
            <a:r>
              <a:rPr sz="2000" spc="-10" dirty="0">
                <a:solidFill>
                  <a:srgbClr val="3B3B3B"/>
                </a:solidFill>
                <a:latin typeface="Gill Sans MT"/>
                <a:cs typeface="Gill Sans MT"/>
              </a:rPr>
              <a:t>university</a:t>
            </a:r>
            <a:r>
              <a:rPr sz="2000" spc="-50" dirty="0">
                <a:solidFill>
                  <a:srgbClr val="3B3B3B"/>
                </a:solidFill>
                <a:latin typeface="Gill Sans MT"/>
                <a:cs typeface="Gill Sans MT"/>
              </a:rPr>
              <a:t> </a:t>
            </a:r>
            <a:r>
              <a:rPr sz="2000" dirty="0">
                <a:solidFill>
                  <a:srgbClr val="3B3B3B"/>
                </a:solidFill>
                <a:latin typeface="Gill Sans MT"/>
                <a:cs typeface="Gill Sans MT"/>
              </a:rPr>
              <a:t>inventory</a:t>
            </a:r>
            <a:r>
              <a:rPr sz="2000" spc="-60" dirty="0">
                <a:solidFill>
                  <a:srgbClr val="3B3B3B"/>
                </a:solidFill>
                <a:latin typeface="Gill Sans MT"/>
                <a:cs typeface="Gill Sans MT"/>
              </a:rPr>
              <a:t> </a:t>
            </a:r>
            <a:r>
              <a:rPr sz="2000" spc="-30" dirty="0">
                <a:solidFill>
                  <a:srgbClr val="3B3B3B"/>
                </a:solidFill>
                <a:latin typeface="Gill Sans MT"/>
                <a:cs typeface="Gill Sans MT"/>
              </a:rPr>
              <a:t>records.</a:t>
            </a:r>
            <a:r>
              <a:rPr sz="2000" spc="-220" dirty="0">
                <a:solidFill>
                  <a:srgbClr val="3B3B3B"/>
                </a:solidFill>
                <a:latin typeface="Gill Sans MT"/>
                <a:cs typeface="Gill Sans MT"/>
              </a:rPr>
              <a:t> </a:t>
            </a:r>
            <a:r>
              <a:rPr sz="2000" spc="-10" dirty="0">
                <a:solidFill>
                  <a:srgbClr val="3B3B3B"/>
                </a:solidFill>
                <a:latin typeface="Gill Sans MT"/>
                <a:cs typeface="Gill Sans MT"/>
              </a:rPr>
              <a:t>Current </a:t>
            </a:r>
            <a:r>
              <a:rPr sz="2000" dirty="0">
                <a:solidFill>
                  <a:srgbClr val="3B3B3B"/>
                </a:solidFill>
                <a:latin typeface="Gill Sans MT"/>
                <a:cs typeface="Gill Sans MT"/>
              </a:rPr>
              <a:t>location</a:t>
            </a:r>
            <a:r>
              <a:rPr sz="2000" spc="-85" dirty="0">
                <a:solidFill>
                  <a:srgbClr val="3B3B3B"/>
                </a:solidFill>
                <a:latin typeface="Gill Sans MT"/>
                <a:cs typeface="Gill Sans MT"/>
              </a:rPr>
              <a:t> </a:t>
            </a:r>
            <a:r>
              <a:rPr sz="2000" spc="-20" dirty="0">
                <a:solidFill>
                  <a:srgbClr val="3B3B3B"/>
                </a:solidFill>
                <a:latin typeface="Gill Sans MT"/>
                <a:cs typeface="Gill Sans MT"/>
              </a:rPr>
              <a:t>records</a:t>
            </a:r>
            <a:r>
              <a:rPr sz="2000" spc="-75" dirty="0">
                <a:solidFill>
                  <a:srgbClr val="3B3B3B"/>
                </a:solidFill>
                <a:latin typeface="Gill Sans MT"/>
                <a:cs typeface="Gill Sans MT"/>
              </a:rPr>
              <a:t> </a:t>
            </a:r>
            <a:r>
              <a:rPr sz="2000" dirty="0">
                <a:solidFill>
                  <a:srgbClr val="3B3B3B"/>
                </a:solidFill>
                <a:latin typeface="Gill Sans MT"/>
                <a:cs typeface="Gill Sans MT"/>
              </a:rPr>
              <a:t>must</a:t>
            </a:r>
            <a:r>
              <a:rPr sz="2000" spc="-70" dirty="0">
                <a:solidFill>
                  <a:srgbClr val="3B3B3B"/>
                </a:solidFill>
                <a:latin typeface="Gill Sans MT"/>
                <a:cs typeface="Gill Sans MT"/>
              </a:rPr>
              <a:t> </a:t>
            </a:r>
            <a:r>
              <a:rPr sz="2000" dirty="0">
                <a:solidFill>
                  <a:srgbClr val="3B3B3B"/>
                </a:solidFill>
                <a:latin typeface="Gill Sans MT"/>
                <a:cs typeface="Gill Sans MT"/>
              </a:rPr>
              <a:t>be</a:t>
            </a:r>
            <a:r>
              <a:rPr sz="2000" spc="-45" dirty="0">
                <a:solidFill>
                  <a:srgbClr val="3B3B3B"/>
                </a:solidFill>
                <a:latin typeface="Gill Sans MT"/>
                <a:cs typeface="Gill Sans MT"/>
              </a:rPr>
              <a:t> </a:t>
            </a:r>
            <a:r>
              <a:rPr sz="2000" dirty="0">
                <a:solidFill>
                  <a:srgbClr val="3B3B3B"/>
                </a:solidFill>
                <a:latin typeface="Gill Sans MT"/>
                <a:cs typeface="Gill Sans MT"/>
              </a:rPr>
              <a:t>maintained</a:t>
            </a:r>
            <a:r>
              <a:rPr sz="2000" spc="-65" dirty="0">
                <a:solidFill>
                  <a:srgbClr val="3B3B3B"/>
                </a:solidFill>
                <a:latin typeface="Gill Sans MT"/>
                <a:cs typeface="Gill Sans MT"/>
              </a:rPr>
              <a:t> </a:t>
            </a:r>
            <a:r>
              <a:rPr sz="2000" dirty="0">
                <a:solidFill>
                  <a:srgbClr val="3B3B3B"/>
                </a:solidFill>
                <a:latin typeface="Gill Sans MT"/>
                <a:cs typeface="Gill Sans MT"/>
              </a:rPr>
              <a:t>so</a:t>
            </a:r>
            <a:r>
              <a:rPr sz="2000" spc="-35" dirty="0">
                <a:solidFill>
                  <a:srgbClr val="3B3B3B"/>
                </a:solidFill>
                <a:latin typeface="Gill Sans MT"/>
                <a:cs typeface="Gill Sans MT"/>
              </a:rPr>
              <a:t> </a:t>
            </a:r>
            <a:r>
              <a:rPr sz="2000" dirty="0">
                <a:solidFill>
                  <a:srgbClr val="3B3B3B"/>
                </a:solidFill>
                <a:latin typeface="Gill Sans MT"/>
                <a:cs typeface="Gill Sans MT"/>
              </a:rPr>
              <a:t>that</a:t>
            </a:r>
            <a:r>
              <a:rPr sz="2000" spc="-55" dirty="0">
                <a:solidFill>
                  <a:srgbClr val="3B3B3B"/>
                </a:solidFill>
                <a:latin typeface="Gill Sans MT"/>
                <a:cs typeface="Gill Sans MT"/>
              </a:rPr>
              <a:t> </a:t>
            </a:r>
            <a:r>
              <a:rPr sz="2000" dirty="0">
                <a:solidFill>
                  <a:srgbClr val="3B3B3B"/>
                </a:solidFill>
                <a:latin typeface="Gill Sans MT"/>
                <a:cs typeface="Gill Sans MT"/>
              </a:rPr>
              <a:t>any</a:t>
            </a:r>
            <a:r>
              <a:rPr sz="2000" spc="-55" dirty="0">
                <a:solidFill>
                  <a:srgbClr val="3B3B3B"/>
                </a:solidFill>
                <a:latin typeface="Gill Sans MT"/>
                <a:cs typeface="Gill Sans MT"/>
              </a:rPr>
              <a:t> </a:t>
            </a:r>
            <a:r>
              <a:rPr sz="2000" dirty="0">
                <a:solidFill>
                  <a:srgbClr val="3B3B3B"/>
                </a:solidFill>
                <a:latin typeface="Gill Sans MT"/>
                <a:cs typeface="Gill Sans MT"/>
              </a:rPr>
              <a:t>item</a:t>
            </a:r>
            <a:r>
              <a:rPr sz="2000" spc="-80" dirty="0">
                <a:solidFill>
                  <a:srgbClr val="3B3B3B"/>
                </a:solidFill>
                <a:latin typeface="Gill Sans MT"/>
                <a:cs typeface="Gill Sans MT"/>
              </a:rPr>
              <a:t> </a:t>
            </a:r>
            <a:r>
              <a:rPr sz="2000" dirty="0">
                <a:solidFill>
                  <a:srgbClr val="3B3B3B"/>
                </a:solidFill>
                <a:latin typeface="Gill Sans MT"/>
                <a:cs typeface="Gill Sans MT"/>
              </a:rPr>
              <a:t>can</a:t>
            </a:r>
            <a:r>
              <a:rPr sz="2000" spc="-30" dirty="0">
                <a:solidFill>
                  <a:srgbClr val="3B3B3B"/>
                </a:solidFill>
                <a:latin typeface="Gill Sans MT"/>
                <a:cs typeface="Gill Sans MT"/>
              </a:rPr>
              <a:t> </a:t>
            </a:r>
            <a:r>
              <a:rPr sz="2000" dirty="0">
                <a:solidFill>
                  <a:srgbClr val="3B3B3B"/>
                </a:solidFill>
                <a:latin typeface="Gill Sans MT"/>
                <a:cs typeface="Gill Sans MT"/>
              </a:rPr>
              <a:t>be</a:t>
            </a:r>
            <a:r>
              <a:rPr sz="2000" spc="-30" dirty="0">
                <a:solidFill>
                  <a:srgbClr val="3B3B3B"/>
                </a:solidFill>
                <a:latin typeface="Gill Sans MT"/>
                <a:cs typeface="Gill Sans MT"/>
              </a:rPr>
              <a:t> </a:t>
            </a:r>
            <a:r>
              <a:rPr sz="2000" dirty="0">
                <a:solidFill>
                  <a:srgbClr val="3B3B3B"/>
                </a:solidFill>
                <a:latin typeface="Gill Sans MT"/>
                <a:cs typeface="Gill Sans MT"/>
              </a:rPr>
              <a:t>located</a:t>
            </a:r>
            <a:r>
              <a:rPr sz="2000" spc="-65" dirty="0">
                <a:solidFill>
                  <a:srgbClr val="3B3B3B"/>
                </a:solidFill>
                <a:latin typeface="Gill Sans MT"/>
                <a:cs typeface="Gill Sans MT"/>
              </a:rPr>
              <a:t> </a:t>
            </a:r>
            <a:r>
              <a:rPr sz="2000" dirty="0">
                <a:solidFill>
                  <a:srgbClr val="3B3B3B"/>
                </a:solidFill>
                <a:latin typeface="Gill Sans MT"/>
                <a:cs typeface="Gill Sans MT"/>
              </a:rPr>
              <a:t>for</a:t>
            </a:r>
            <a:r>
              <a:rPr sz="2000" spc="-55" dirty="0">
                <a:solidFill>
                  <a:srgbClr val="3B3B3B"/>
                </a:solidFill>
                <a:latin typeface="Gill Sans MT"/>
                <a:cs typeface="Gill Sans MT"/>
              </a:rPr>
              <a:t> </a:t>
            </a:r>
            <a:r>
              <a:rPr sz="2000" dirty="0">
                <a:solidFill>
                  <a:srgbClr val="3B3B3B"/>
                </a:solidFill>
                <a:latin typeface="Gill Sans MT"/>
                <a:cs typeface="Gill Sans MT"/>
              </a:rPr>
              <a:t>inspection</a:t>
            </a:r>
            <a:r>
              <a:rPr sz="2000" spc="-70" dirty="0">
                <a:solidFill>
                  <a:srgbClr val="3B3B3B"/>
                </a:solidFill>
                <a:latin typeface="Gill Sans MT"/>
                <a:cs typeface="Gill Sans MT"/>
              </a:rPr>
              <a:t> </a:t>
            </a:r>
            <a:r>
              <a:rPr sz="2000" dirty="0">
                <a:solidFill>
                  <a:srgbClr val="3B3B3B"/>
                </a:solidFill>
                <a:latin typeface="Gill Sans MT"/>
                <a:cs typeface="Gill Sans MT"/>
              </a:rPr>
              <a:t>or</a:t>
            </a:r>
            <a:r>
              <a:rPr sz="2000" spc="-40" dirty="0">
                <a:solidFill>
                  <a:srgbClr val="3B3B3B"/>
                </a:solidFill>
                <a:latin typeface="Gill Sans MT"/>
                <a:cs typeface="Gill Sans MT"/>
              </a:rPr>
              <a:t> </a:t>
            </a:r>
            <a:r>
              <a:rPr sz="2000" spc="-10" dirty="0">
                <a:solidFill>
                  <a:srgbClr val="3B3B3B"/>
                </a:solidFill>
                <a:latin typeface="Gill Sans MT"/>
                <a:cs typeface="Gill Sans MT"/>
              </a:rPr>
              <a:t>inventory </a:t>
            </a:r>
            <a:r>
              <a:rPr sz="2000" dirty="0">
                <a:solidFill>
                  <a:srgbClr val="3B3B3B"/>
                </a:solidFill>
                <a:latin typeface="Gill Sans MT"/>
                <a:cs typeface="Gill Sans MT"/>
              </a:rPr>
              <a:t>purposes</a:t>
            </a:r>
            <a:r>
              <a:rPr sz="2000" spc="-15" dirty="0">
                <a:solidFill>
                  <a:srgbClr val="3B3B3B"/>
                </a:solidFill>
                <a:latin typeface="Gill Sans MT"/>
                <a:cs typeface="Gill Sans MT"/>
              </a:rPr>
              <a:t> </a:t>
            </a:r>
            <a:r>
              <a:rPr sz="2000" dirty="0">
                <a:solidFill>
                  <a:srgbClr val="3B3B3B"/>
                </a:solidFill>
                <a:latin typeface="Gill Sans MT"/>
                <a:cs typeface="Gill Sans MT"/>
              </a:rPr>
              <a:t>within</a:t>
            </a:r>
            <a:r>
              <a:rPr sz="2000" spc="-40" dirty="0">
                <a:solidFill>
                  <a:srgbClr val="3B3B3B"/>
                </a:solidFill>
                <a:latin typeface="Gill Sans MT"/>
                <a:cs typeface="Gill Sans MT"/>
              </a:rPr>
              <a:t> </a:t>
            </a:r>
            <a:r>
              <a:rPr sz="2000" dirty="0">
                <a:solidFill>
                  <a:srgbClr val="3B3B3B"/>
                </a:solidFill>
                <a:latin typeface="Gill Sans MT"/>
                <a:cs typeface="Gill Sans MT"/>
              </a:rPr>
              <a:t>a</a:t>
            </a:r>
            <a:r>
              <a:rPr sz="2000" spc="15" dirty="0">
                <a:solidFill>
                  <a:srgbClr val="3B3B3B"/>
                </a:solidFill>
                <a:latin typeface="Gill Sans MT"/>
                <a:cs typeface="Gill Sans MT"/>
              </a:rPr>
              <a:t> </a:t>
            </a:r>
            <a:r>
              <a:rPr sz="2000" spc="-20" dirty="0">
                <a:solidFill>
                  <a:srgbClr val="3B3B3B"/>
                </a:solidFill>
                <a:latin typeface="Gill Sans MT"/>
                <a:cs typeface="Gill Sans MT"/>
              </a:rPr>
              <a:t>reasonable</a:t>
            </a:r>
            <a:r>
              <a:rPr sz="2000" spc="-130" dirty="0">
                <a:solidFill>
                  <a:srgbClr val="3B3B3B"/>
                </a:solidFill>
                <a:latin typeface="Gill Sans MT"/>
                <a:cs typeface="Gill Sans MT"/>
              </a:rPr>
              <a:t> </a:t>
            </a:r>
            <a:r>
              <a:rPr sz="2000" spc="-10" dirty="0">
                <a:solidFill>
                  <a:srgbClr val="3B3B3B"/>
                </a:solidFill>
                <a:latin typeface="Gill Sans MT"/>
                <a:cs typeface="Gill Sans MT"/>
              </a:rPr>
              <a:t>time.</a:t>
            </a:r>
            <a:endParaRPr sz="2000" dirty="0">
              <a:latin typeface="Gill Sans MT"/>
              <a:cs typeface="Gill Sans MT"/>
            </a:endParaRPr>
          </a:p>
          <a:p>
            <a:pPr marL="641985" lvl="1" indent="-304800">
              <a:lnSpc>
                <a:spcPct val="100000"/>
              </a:lnSpc>
              <a:spcBef>
                <a:spcPts val="1019"/>
              </a:spcBef>
              <a:buClr>
                <a:srgbClr val="902F61"/>
              </a:buClr>
              <a:buSzPct val="90625"/>
              <a:buFont typeface="Wingdings 2"/>
              <a:buChar char=""/>
              <a:tabLst>
                <a:tab pos="641985" algn="l"/>
              </a:tabLst>
            </a:pPr>
            <a:r>
              <a:rPr sz="1600" b="1" spc="-50" dirty="0">
                <a:solidFill>
                  <a:srgbClr val="3B3B3B"/>
                </a:solidFill>
                <a:latin typeface="Gill Sans MT"/>
                <a:cs typeface="Gill Sans MT"/>
              </a:rPr>
              <a:t>Policy</a:t>
            </a:r>
            <a:r>
              <a:rPr sz="1600" b="1" spc="-75" dirty="0">
                <a:solidFill>
                  <a:srgbClr val="3B3B3B"/>
                </a:solidFill>
                <a:latin typeface="Gill Sans MT"/>
                <a:cs typeface="Gill Sans MT"/>
              </a:rPr>
              <a:t> </a:t>
            </a:r>
            <a:r>
              <a:rPr sz="1600" b="1" spc="-30" dirty="0">
                <a:solidFill>
                  <a:srgbClr val="3B3B3B"/>
                </a:solidFill>
                <a:latin typeface="Gill Sans MT"/>
                <a:cs typeface="Gill Sans MT"/>
              </a:rPr>
              <a:t>7710:</a:t>
            </a:r>
            <a:r>
              <a:rPr sz="1600" b="1" spc="-125" dirty="0">
                <a:solidFill>
                  <a:srgbClr val="3B3B3B"/>
                </a:solidFill>
                <a:latin typeface="Gill Sans MT"/>
                <a:cs typeface="Gill Sans MT"/>
              </a:rPr>
              <a:t> </a:t>
            </a:r>
            <a:r>
              <a:rPr sz="1600" b="1" dirty="0">
                <a:solidFill>
                  <a:srgbClr val="3B3B3B"/>
                </a:solidFill>
                <a:latin typeface="Gill Sans MT"/>
                <a:cs typeface="Gill Sans MT"/>
              </a:rPr>
              <a:t>Property</a:t>
            </a:r>
            <a:r>
              <a:rPr sz="1600" b="1" spc="-114" dirty="0">
                <a:solidFill>
                  <a:srgbClr val="3B3B3B"/>
                </a:solidFill>
                <a:latin typeface="Gill Sans MT"/>
                <a:cs typeface="Gill Sans MT"/>
              </a:rPr>
              <a:t> </a:t>
            </a:r>
            <a:r>
              <a:rPr sz="1600" b="1" spc="-20" dirty="0">
                <a:solidFill>
                  <a:srgbClr val="3B3B3B"/>
                </a:solidFill>
                <a:latin typeface="Gill Sans MT"/>
                <a:cs typeface="Gill Sans MT"/>
              </a:rPr>
              <a:t>Management</a:t>
            </a:r>
            <a:r>
              <a:rPr sz="1600" b="1" spc="-35" dirty="0">
                <a:solidFill>
                  <a:srgbClr val="3B3B3B"/>
                </a:solidFill>
                <a:latin typeface="Gill Sans MT"/>
                <a:cs typeface="Gill Sans MT"/>
              </a:rPr>
              <a:t> </a:t>
            </a:r>
            <a:r>
              <a:rPr sz="1600" b="1" dirty="0">
                <a:solidFill>
                  <a:srgbClr val="3B3B3B"/>
                </a:solidFill>
                <a:latin typeface="Gill Sans MT"/>
                <a:cs typeface="Gill Sans MT"/>
              </a:rPr>
              <a:t>and</a:t>
            </a:r>
            <a:r>
              <a:rPr sz="1600" b="1" spc="-40" dirty="0">
                <a:solidFill>
                  <a:srgbClr val="3B3B3B"/>
                </a:solidFill>
                <a:latin typeface="Gill Sans MT"/>
                <a:cs typeface="Gill Sans MT"/>
              </a:rPr>
              <a:t> </a:t>
            </a:r>
            <a:r>
              <a:rPr sz="1600" b="1" spc="-10" dirty="0">
                <a:solidFill>
                  <a:srgbClr val="3B3B3B"/>
                </a:solidFill>
                <a:latin typeface="Gill Sans MT"/>
                <a:cs typeface="Gill Sans MT"/>
              </a:rPr>
              <a:t>Control</a:t>
            </a:r>
            <a:r>
              <a:rPr sz="1600" b="1" spc="-35" dirty="0">
                <a:solidFill>
                  <a:srgbClr val="3B3B3B"/>
                </a:solidFill>
                <a:latin typeface="Gill Sans MT"/>
                <a:cs typeface="Gill Sans MT"/>
              </a:rPr>
              <a:t> </a:t>
            </a:r>
            <a:r>
              <a:rPr sz="1600" b="1" dirty="0">
                <a:solidFill>
                  <a:srgbClr val="3B3B3B"/>
                </a:solidFill>
                <a:latin typeface="Gill Sans MT"/>
                <a:cs typeface="Gill Sans MT"/>
              </a:rPr>
              <a:t>-</a:t>
            </a:r>
            <a:r>
              <a:rPr sz="1600" b="1" spc="-40" dirty="0">
                <a:solidFill>
                  <a:srgbClr val="3B3B3B"/>
                </a:solidFill>
                <a:latin typeface="Gill Sans MT"/>
                <a:cs typeface="Gill Sans MT"/>
              </a:rPr>
              <a:t> </a:t>
            </a:r>
            <a:r>
              <a:rPr sz="1600" b="1" spc="-10" dirty="0">
                <a:solidFill>
                  <a:srgbClr val="3B3B3B"/>
                </a:solidFill>
                <a:latin typeface="Gill Sans MT"/>
                <a:cs typeface="Gill Sans MT"/>
              </a:rPr>
              <a:t>3.3.</a:t>
            </a:r>
            <a:r>
              <a:rPr sz="1600" b="1" spc="-145" dirty="0">
                <a:solidFill>
                  <a:srgbClr val="3B3B3B"/>
                </a:solidFill>
                <a:latin typeface="Gill Sans MT"/>
                <a:cs typeface="Gill Sans MT"/>
              </a:rPr>
              <a:t> </a:t>
            </a:r>
            <a:r>
              <a:rPr sz="1600" b="1" dirty="0">
                <a:solidFill>
                  <a:srgbClr val="3B3B3B"/>
                </a:solidFill>
                <a:latin typeface="Gill Sans MT"/>
                <a:cs typeface="Gill Sans MT"/>
              </a:rPr>
              <a:t>Location</a:t>
            </a:r>
            <a:r>
              <a:rPr sz="1600" b="1" spc="-55" dirty="0">
                <a:solidFill>
                  <a:srgbClr val="3B3B3B"/>
                </a:solidFill>
                <a:latin typeface="Gill Sans MT"/>
                <a:cs typeface="Gill Sans MT"/>
              </a:rPr>
              <a:t> </a:t>
            </a:r>
            <a:r>
              <a:rPr sz="1600" b="1" dirty="0">
                <a:solidFill>
                  <a:srgbClr val="3B3B3B"/>
                </a:solidFill>
                <a:latin typeface="Gill Sans MT"/>
                <a:cs typeface="Gill Sans MT"/>
              </a:rPr>
              <a:t>and</a:t>
            </a:r>
            <a:r>
              <a:rPr sz="1600" b="1" spc="-40" dirty="0">
                <a:solidFill>
                  <a:srgbClr val="3B3B3B"/>
                </a:solidFill>
                <a:latin typeface="Gill Sans MT"/>
                <a:cs typeface="Gill Sans MT"/>
              </a:rPr>
              <a:t> </a:t>
            </a:r>
            <a:r>
              <a:rPr sz="1600" b="1" dirty="0">
                <a:solidFill>
                  <a:srgbClr val="3B3B3B"/>
                </a:solidFill>
                <a:latin typeface="Gill Sans MT"/>
                <a:cs typeface="Gill Sans MT"/>
              </a:rPr>
              <a:t>Security</a:t>
            </a:r>
            <a:r>
              <a:rPr sz="1600" b="1" spc="-70" dirty="0">
                <a:solidFill>
                  <a:srgbClr val="3B3B3B"/>
                </a:solidFill>
                <a:latin typeface="Gill Sans MT"/>
                <a:cs typeface="Gill Sans MT"/>
              </a:rPr>
              <a:t> </a:t>
            </a:r>
            <a:r>
              <a:rPr sz="1600" b="1" dirty="0">
                <a:solidFill>
                  <a:srgbClr val="3B3B3B"/>
                </a:solidFill>
                <a:latin typeface="Gill Sans MT"/>
                <a:cs typeface="Gill Sans MT"/>
              </a:rPr>
              <a:t>of</a:t>
            </a:r>
            <a:r>
              <a:rPr sz="1600" b="1" spc="-20" dirty="0">
                <a:solidFill>
                  <a:srgbClr val="3B3B3B"/>
                </a:solidFill>
                <a:latin typeface="Gill Sans MT"/>
                <a:cs typeface="Gill Sans MT"/>
              </a:rPr>
              <a:t> </a:t>
            </a:r>
            <a:r>
              <a:rPr sz="1600" b="1" spc="-10" dirty="0">
                <a:solidFill>
                  <a:srgbClr val="3B3B3B"/>
                </a:solidFill>
                <a:latin typeface="Gill Sans MT"/>
                <a:cs typeface="Gill Sans MT"/>
              </a:rPr>
              <a:t>Property</a:t>
            </a:r>
            <a:endParaRPr sz="1600" dirty="0">
              <a:latin typeface="Gill Sans MT"/>
              <a:cs typeface="Gill Sans MT"/>
            </a:endParaRPr>
          </a:p>
          <a:p>
            <a:pPr marL="641985" lvl="1" indent="-304800">
              <a:lnSpc>
                <a:spcPct val="100000"/>
              </a:lnSpc>
              <a:spcBef>
                <a:spcPts val="1000"/>
              </a:spcBef>
              <a:buClr>
                <a:srgbClr val="902F61"/>
              </a:buClr>
              <a:buSzPct val="90625"/>
              <a:buFont typeface="Wingdings 2"/>
              <a:buChar char=""/>
              <a:tabLst>
                <a:tab pos="641985" algn="l"/>
              </a:tabLst>
            </a:pPr>
            <a:r>
              <a:rPr sz="1600" b="1" spc="-35" dirty="0">
                <a:solidFill>
                  <a:srgbClr val="3B3B3B"/>
                </a:solidFill>
                <a:latin typeface="Gill Sans MT"/>
                <a:cs typeface="Gill Sans MT"/>
              </a:rPr>
              <a:t>Federal</a:t>
            </a:r>
            <a:r>
              <a:rPr sz="1600" b="1" spc="-175" dirty="0">
                <a:solidFill>
                  <a:srgbClr val="3B3B3B"/>
                </a:solidFill>
                <a:latin typeface="Gill Sans MT"/>
                <a:cs typeface="Gill Sans MT"/>
              </a:rPr>
              <a:t> </a:t>
            </a:r>
            <a:r>
              <a:rPr sz="1600" b="1" dirty="0">
                <a:solidFill>
                  <a:srgbClr val="3B3B3B"/>
                </a:solidFill>
                <a:latin typeface="Gill Sans MT"/>
                <a:cs typeface="Gill Sans MT"/>
              </a:rPr>
              <a:t>Acquisition </a:t>
            </a:r>
            <a:r>
              <a:rPr sz="1600" b="1" spc="-10" dirty="0">
                <a:solidFill>
                  <a:srgbClr val="3B3B3B"/>
                </a:solidFill>
                <a:latin typeface="Gill Sans MT"/>
                <a:cs typeface="Gill Sans MT"/>
              </a:rPr>
              <a:t>Regulation </a:t>
            </a:r>
            <a:r>
              <a:rPr sz="1600" b="1" spc="-20" dirty="0">
                <a:solidFill>
                  <a:srgbClr val="3B3B3B"/>
                </a:solidFill>
                <a:latin typeface="Gill Sans MT"/>
                <a:cs typeface="Gill Sans MT"/>
              </a:rPr>
              <a:t>52.245-</a:t>
            </a:r>
            <a:r>
              <a:rPr sz="1600" b="1" spc="-10" dirty="0">
                <a:solidFill>
                  <a:srgbClr val="3B3B3B"/>
                </a:solidFill>
                <a:latin typeface="Gill Sans MT"/>
                <a:cs typeface="Gill Sans MT"/>
              </a:rPr>
              <a:t>1(f)(iii)(A)</a:t>
            </a:r>
            <a:endParaRPr lang="en-US" sz="1600" b="1" spc="-10" dirty="0">
              <a:solidFill>
                <a:srgbClr val="3B3B3B"/>
              </a:solidFill>
              <a:latin typeface="Gill Sans MT"/>
              <a:cs typeface="Gill Sans MT"/>
            </a:endParaRPr>
          </a:p>
          <a:p>
            <a:pPr marL="641985" indent="-304800">
              <a:spcBef>
                <a:spcPts val="1000"/>
              </a:spcBef>
              <a:buClr>
                <a:srgbClr val="902F61"/>
              </a:buClr>
              <a:buSzPct val="90625"/>
              <a:buFont typeface="Wingdings 2"/>
              <a:buChar char=""/>
              <a:tabLst>
                <a:tab pos="641985" algn="l"/>
              </a:tabLst>
            </a:pPr>
            <a:r>
              <a:rPr lang="en-US" sz="1600" b="1" spc="-10" dirty="0">
                <a:solidFill>
                  <a:srgbClr val="3B3B3B"/>
                </a:solidFill>
                <a:latin typeface="Gill Sans MT"/>
                <a:cs typeface="Gill Sans MT"/>
              </a:rPr>
              <a:t>Please update the location of your assets at time of inventory </a:t>
            </a:r>
          </a:p>
          <a:p>
            <a:pPr marL="337185" lvl="8">
              <a:spcBef>
                <a:spcPts val="1000"/>
              </a:spcBef>
              <a:buClr>
                <a:srgbClr val="902F61"/>
              </a:buClr>
              <a:buSzPct val="90625"/>
              <a:tabLst>
                <a:tab pos="641985" algn="l"/>
              </a:tabLst>
            </a:pPr>
            <a:r>
              <a:rPr lang="en-US" sz="1600" b="1" spc="-10" dirty="0">
                <a:solidFill>
                  <a:srgbClr val="3B3B3B"/>
                </a:solidFill>
                <a:latin typeface="Gill Sans MT"/>
                <a:cs typeface="Gill Sans MT"/>
              </a:rPr>
              <a:t>			Please update room, building of each asset in Apptree</a:t>
            </a:r>
            <a:endParaRPr sz="1600" dirty="0">
              <a:latin typeface="Gill Sans MT"/>
              <a:cs typeface="Gill Sans MT"/>
            </a:endParaRPr>
          </a:p>
          <a:p>
            <a:pPr marL="318770" indent="-306070">
              <a:lnSpc>
                <a:spcPct val="100000"/>
              </a:lnSpc>
              <a:spcBef>
                <a:spcPts val="1085"/>
              </a:spcBef>
              <a:buClr>
                <a:srgbClr val="902F61"/>
              </a:buClr>
              <a:buSzPct val="90000"/>
              <a:buFont typeface="Wingdings 2"/>
              <a:buChar char=""/>
              <a:tabLst>
                <a:tab pos="318770" algn="l"/>
              </a:tabLst>
            </a:pPr>
            <a:r>
              <a:rPr sz="2000" dirty="0">
                <a:solidFill>
                  <a:srgbClr val="3B3B3B"/>
                </a:solidFill>
                <a:latin typeface="Gill Sans MT"/>
                <a:cs typeface="Gill Sans MT"/>
              </a:rPr>
              <a:t>If</a:t>
            </a:r>
            <a:r>
              <a:rPr sz="2000" spc="-35" dirty="0">
                <a:solidFill>
                  <a:srgbClr val="3B3B3B"/>
                </a:solidFill>
                <a:latin typeface="Gill Sans MT"/>
                <a:cs typeface="Gill Sans MT"/>
              </a:rPr>
              <a:t> </a:t>
            </a:r>
            <a:r>
              <a:rPr sz="2000" spc="-10" dirty="0">
                <a:solidFill>
                  <a:srgbClr val="3B3B3B"/>
                </a:solidFill>
                <a:latin typeface="Gill Sans MT"/>
                <a:cs typeface="Gill Sans MT"/>
              </a:rPr>
              <a:t>your</a:t>
            </a:r>
            <a:r>
              <a:rPr sz="2000" spc="-75" dirty="0">
                <a:solidFill>
                  <a:srgbClr val="3B3B3B"/>
                </a:solidFill>
                <a:latin typeface="Gill Sans MT"/>
                <a:cs typeface="Gill Sans MT"/>
              </a:rPr>
              <a:t> </a:t>
            </a:r>
            <a:r>
              <a:rPr sz="2000" spc="-10" dirty="0">
                <a:solidFill>
                  <a:srgbClr val="3B3B3B"/>
                </a:solidFill>
                <a:latin typeface="Gill Sans MT"/>
                <a:cs typeface="Gill Sans MT"/>
              </a:rPr>
              <a:t>inventory</a:t>
            </a:r>
            <a:r>
              <a:rPr sz="2000" spc="-100" dirty="0">
                <a:solidFill>
                  <a:srgbClr val="3B3B3B"/>
                </a:solidFill>
                <a:latin typeface="Gill Sans MT"/>
                <a:cs typeface="Gill Sans MT"/>
              </a:rPr>
              <a:t> </a:t>
            </a:r>
            <a:r>
              <a:rPr sz="2000" dirty="0">
                <a:solidFill>
                  <a:srgbClr val="3B3B3B"/>
                </a:solidFill>
                <a:latin typeface="Gill Sans MT"/>
                <a:cs typeface="Gill Sans MT"/>
              </a:rPr>
              <a:t>shows</a:t>
            </a:r>
            <a:r>
              <a:rPr sz="2000" spc="-45" dirty="0">
                <a:solidFill>
                  <a:srgbClr val="3B3B3B"/>
                </a:solidFill>
                <a:latin typeface="Gill Sans MT"/>
                <a:cs typeface="Gill Sans MT"/>
              </a:rPr>
              <a:t> </a:t>
            </a:r>
            <a:r>
              <a:rPr sz="2000" dirty="0">
                <a:solidFill>
                  <a:srgbClr val="3B3B3B"/>
                </a:solidFill>
                <a:latin typeface="Gill Sans MT"/>
                <a:cs typeface="Gill Sans MT"/>
              </a:rPr>
              <a:t>the</a:t>
            </a:r>
            <a:r>
              <a:rPr sz="2000" spc="-60" dirty="0">
                <a:solidFill>
                  <a:srgbClr val="3B3B3B"/>
                </a:solidFill>
                <a:latin typeface="Gill Sans MT"/>
                <a:cs typeface="Gill Sans MT"/>
              </a:rPr>
              <a:t> </a:t>
            </a:r>
            <a:r>
              <a:rPr sz="2000" spc="-10" dirty="0">
                <a:solidFill>
                  <a:srgbClr val="3B3B3B"/>
                </a:solidFill>
                <a:latin typeface="Gill Sans MT"/>
                <a:cs typeface="Gill Sans MT"/>
              </a:rPr>
              <a:t>following</a:t>
            </a:r>
            <a:r>
              <a:rPr sz="2000" spc="-90" dirty="0">
                <a:solidFill>
                  <a:srgbClr val="3B3B3B"/>
                </a:solidFill>
                <a:latin typeface="Gill Sans MT"/>
                <a:cs typeface="Gill Sans MT"/>
              </a:rPr>
              <a:t> </a:t>
            </a:r>
            <a:r>
              <a:rPr sz="2000" dirty="0">
                <a:solidFill>
                  <a:srgbClr val="3B3B3B"/>
                </a:solidFill>
                <a:latin typeface="Gill Sans MT"/>
                <a:cs typeface="Gill Sans MT"/>
              </a:rPr>
              <a:t>in</a:t>
            </a:r>
            <a:r>
              <a:rPr sz="2000" spc="-70" dirty="0">
                <a:solidFill>
                  <a:srgbClr val="3B3B3B"/>
                </a:solidFill>
                <a:latin typeface="Gill Sans MT"/>
                <a:cs typeface="Gill Sans MT"/>
              </a:rPr>
              <a:t> </a:t>
            </a:r>
            <a:r>
              <a:rPr sz="2000" dirty="0">
                <a:solidFill>
                  <a:srgbClr val="3B3B3B"/>
                </a:solidFill>
                <a:latin typeface="Gill Sans MT"/>
                <a:cs typeface="Gill Sans MT"/>
              </a:rPr>
              <a:t>the</a:t>
            </a:r>
            <a:r>
              <a:rPr sz="2000" spc="-50" dirty="0">
                <a:solidFill>
                  <a:srgbClr val="3B3B3B"/>
                </a:solidFill>
                <a:latin typeface="Gill Sans MT"/>
                <a:cs typeface="Gill Sans MT"/>
              </a:rPr>
              <a:t> </a:t>
            </a:r>
            <a:r>
              <a:rPr sz="2000" dirty="0">
                <a:solidFill>
                  <a:srgbClr val="3B3B3B"/>
                </a:solidFill>
                <a:latin typeface="Gill Sans MT"/>
                <a:cs typeface="Gill Sans MT"/>
              </a:rPr>
              <a:t>Room</a:t>
            </a:r>
            <a:r>
              <a:rPr sz="2000" spc="-50" dirty="0">
                <a:solidFill>
                  <a:srgbClr val="3B3B3B"/>
                </a:solidFill>
                <a:latin typeface="Gill Sans MT"/>
                <a:cs typeface="Gill Sans MT"/>
              </a:rPr>
              <a:t> </a:t>
            </a:r>
            <a:r>
              <a:rPr sz="2000" dirty="0">
                <a:solidFill>
                  <a:srgbClr val="3B3B3B"/>
                </a:solidFill>
                <a:latin typeface="Gill Sans MT"/>
                <a:cs typeface="Gill Sans MT"/>
              </a:rPr>
              <a:t>#</a:t>
            </a:r>
            <a:r>
              <a:rPr sz="2000" spc="-45" dirty="0">
                <a:solidFill>
                  <a:srgbClr val="3B3B3B"/>
                </a:solidFill>
                <a:latin typeface="Gill Sans MT"/>
                <a:cs typeface="Gill Sans MT"/>
              </a:rPr>
              <a:t> </a:t>
            </a:r>
            <a:r>
              <a:rPr sz="2000" dirty="0">
                <a:solidFill>
                  <a:srgbClr val="3B3B3B"/>
                </a:solidFill>
                <a:latin typeface="Gill Sans MT"/>
                <a:cs typeface="Gill Sans MT"/>
              </a:rPr>
              <a:t>column,</a:t>
            </a:r>
            <a:r>
              <a:rPr sz="2000" spc="-170" dirty="0">
                <a:solidFill>
                  <a:srgbClr val="3B3B3B"/>
                </a:solidFill>
                <a:latin typeface="Gill Sans MT"/>
                <a:cs typeface="Gill Sans MT"/>
              </a:rPr>
              <a:t> </a:t>
            </a:r>
            <a:r>
              <a:rPr sz="2000" spc="-10" dirty="0">
                <a:solidFill>
                  <a:srgbClr val="3B3B3B"/>
                </a:solidFill>
                <a:latin typeface="Gill Sans MT"/>
                <a:cs typeface="Gill Sans MT"/>
              </a:rPr>
              <a:t>provide</a:t>
            </a:r>
            <a:r>
              <a:rPr sz="2000" spc="-50" dirty="0">
                <a:solidFill>
                  <a:srgbClr val="3B3B3B"/>
                </a:solidFill>
                <a:latin typeface="Gill Sans MT"/>
                <a:cs typeface="Gill Sans MT"/>
              </a:rPr>
              <a:t> </a:t>
            </a:r>
            <a:r>
              <a:rPr sz="2000" dirty="0">
                <a:solidFill>
                  <a:srgbClr val="3B3B3B"/>
                </a:solidFill>
                <a:latin typeface="Gill Sans MT"/>
                <a:cs typeface="Gill Sans MT"/>
              </a:rPr>
              <a:t>the</a:t>
            </a:r>
            <a:r>
              <a:rPr sz="2000" spc="-65" dirty="0">
                <a:solidFill>
                  <a:srgbClr val="3B3B3B"/>
                </a:solidFill>
                <a:latin typeface="Gill Sans MT"/>
                <a:cs typeface="Gill Sans MT"/>
              </a:rPr>
              <a:t> </a:t>
            </a:r>
            <a:r>
              <a:rPr sz="2000" spc="-10" dirty="0">
                <a:solidFill>
                  <a:srgbClr val="3B3B3B"/>
                </a:solidFill>
                <a:latin typeface="Gill Sans MT"/>
                <a:cs typeface="Gill Sans MT"/>
              </a:rPr>
              <a:t>current</a:t>
            </a:r>
            <a:r>
              <a:rPr sz="2000" spc="-60" dirty="0">
                <a:solidFill>
                  <a:srgbClr val="3B3B3B"/>
                </a:solidFill>
                <a:latin typeface="Gill Sans MT"/>
                <a:cs typeface="Gill Sans MT"/>
              </a:rPr>
              <a:t> </a:t>
            </a:r>
            <a:r>
              <a:rPr sz="2000" spc="-10" dirty="0">
                <a:solidFill>
                  <a:srgbClr val="3B3B3B"/>
                </a:solidFill>
                <a:latin typeface="Gill Sans MT"/>
                <a:cs typeface="Gill Sans MT"/>
              </a:rPr>
              <a:t>location</a:t>
            </a:r>
            <a:r>
              <a:rPr sz="2000" spc="-100" dirty="0">
                <a:solidFill>
                  <a:srgbClr val="3B3B3B"/>
                </a:solidFill>
                <a:latin typeface="Gill Sans MT"/>
                <a:cs typeface="Gill Sans MT"/>
              </a:rPr>
              <a:t> </a:t>
            </a:r>
            <a:r>
              <a:rPr sz="2000" dirty="0">
                <a:solidFill>
                  <a:srgbClr val="3B3B3B"/>
                </a:solidFill>
                <a:latin typeface="Gill Sans MT"/>
                <a:cs typeface="Gill Sans MT"/>
              </a:rPr>
              <a:t>of</a:t>
            </a:r>
            <a:r>
              <a:rPr sz="2000" spc="-40" dirty="0">
                <a:solidFill>
                  <a:srgbClr val="3B3B3B"/>
                </a:solidFill>
                <a:latin typeface="Gill Sans MT"/>
                <a:cs typeface="Gill Sans MT"/>
              </a:rPr>
              <a:t> </a:t>
            </a:r>
            <a:r>
              <a:rPr sz="2000" dirty="0">
                <a:solidFill>
                  <a:srgbClr val="3B3B3B"/>
                </a:solidFill>
                <a:latin typeface="Gill Sans MT"/>
                <a:cs typeface="Gill Sans MT"/>
              </a:rPr>
              <a:t>the</a:t>
            </a:r>
            <a:r>
              <a:rPr sz="2000" spc="-35" dirty="0">
                <a:solidFill>
                  <a:srgbClr val="3B3B3B"/>
                </a:solidFill>
                <a:latin typeface="Gill Sans MT"/>
                <a:cs typeface="Gill Sans MT"/>
              </a:rPr>
              <a:t> </a:t>
            </a:r>
            <a:r>
              <a:rPr sz="2000" spc="-10" dirty="0">
                <a:solidFill>
                  <a:srgbClr val="3B3B3B"/>
                </a:solidFill>
                <a:latin typeface="Gill Sans MT"/>
                <a:cs typeface="Gill Sans MT"/>
              </a:rPr>
              <a:t>asset:</a:t>
            </a:r>
            <a:endParaRPr sz="2000" dirty="0">
              <a:latin typeface="Gill Sans MT"/>
              <a:cs typeface="Gill Sans MT"/>
            </a:endParaRPr>
          </a:p>
          <a:p>
            <a:pPr marL="641985" lvl="1" indent="-304800">
              <a:lnSpc>
                <a:spcPct val="100000"/>
              </a:lnSpc>
              <a:spcBef>
                <a:spcPts val="1005"/>
              </a:spcBef>
              <a:buClr>
                <a:srgbClr val="902F61"/>
              </a:buClr>
              <a:buSzPct val="91666"/>
              <a:buFont typeface="Wingdings 2"/>
              <a:buChar char=""/>
              <a:tabLst>
                <a:tab pos="641985" algn="l"/>
              </a:tabLst>
            </a:pPr>
            <a:r>
              <a:rPr sz="1800" b="1" dirty="0">
                <a:solidFill>
                  <a:srgbClr val="3B3B3B"/>
                </a:solidFill>
                <a:latin typeface="Gill Sans MT"/>
                <a:cs typeface="Gill Sans MT"/>
              </a:rPr>
              <a:t>CHK</a:t>
            </a:r>
            <a:r>
              <a:rPr sz="1800" b="1" spc="-15" dirty="0">
                <a:solidFill>
                  <a:srgbClr val="3B3B3B"/>
                </a:solidFill>
                <a:latin typeface="Gill Sans MT"/>
                <a:cs typeface="Gill Sans MT"/>
              </a:rPr>
              <a:t> </a:t>
            </a:r>
            <a:r>
              <a:rPr sz="1800" dirty="0">
                <a:solidFill>
                  <a:srgbClr val="3B3B3B"/>
                </a:solidFill>
                <a:latin typeface="Gill Sans MT"/>
                <a:cs typeface="Gill Sans MT"/>
              </a:rPr>
              <a:t>–</a:t>
            </a:r>
            <a:r>
              <a:rPr sz="1800" spc="-15" dirty="0">
                <a:solidFill>
                  <a:srgbClr val="3B3B3B"/>
                </a:solidFill>
                <a:latin typeface="Gill Sans MT"/>
                <a:cs typeface="Gill Sans MT"/>
              </a:rPr>
              <a:t> </a:t>
            </a:r>
            <a:r>
              <a:rPr sz="1800" spc="-10" dirty="0">
                <a:solidFill>
                  <a:srgbClr val="3B3B3B"/>
                </a:solidFill>
                <a:latin typeface="Gill Sans MT"/>
                <a:cs typeface="Gill Sans MT"/>
              </a:rPr>
              <a:t>Provide</a:t>
            </a:r>
            <a:r>
              <a:rPr sz="1800" spc="-15" dirty="0">
                <a:solidFill>
                  <a:srgbClr val="3B3B3B"/>
                </a:solidFill>
                <a:latin typeface="Gill Sans MT"/>
                <a:cs typeface="Gill Sans MT"/>
              </a:rPr>
              <a:t> </a:t>
            </a:r>
            <a:r>
              <a:rPr sz="1800" dirty="0">
                <a:solidFill>
                  <a:srgbClr val="3B3B3B"/>
                </a:solidFill>
                <a:latin typeface="Gill Sans MT"/>
                <a:cs typeface="Gill Sans MT"/>
              </a:rPr>
              <a:t>the</a:t>
            </a:r>
            <a:r>
              <a:rPr sz="1800" spc="-25" dirty="0">
                <a:solidFill>
                  <a:srgbClr val="3B3B3B"/>
                </a:solidFill>
                <a:latin typeface="Gill Sans MT"/>
                <a:cs typeface="Gill Sans MT"/>
              </a:rPr>
              <a:t> </a:t>
            </a:r>
            <a:r>
              <a:rPr sz="1800" spc="-50" dirty="0">
                <a:solidFill>
                  <a:srgbClr val="3B3B3B"/>
                </a:solidFill>
                <a:latin typeface="Gill Sans MT"/>
                <a:cs typeface="Gill Sans MT"/>
              </a:rPr>
              <a:t>employee’s</a:t>
            </a:r>
            <a:r>
              <a:rPr sz="1800" spc="-95" dirty="0">
                <a:solidFill>
                  <a:srgbClr val="3B3B3B"/>
                </a:solidFill>
                <a:latin typeface="Gill Sans MT"/>
                <a:cs typeface="Gill Sans MT"/>
              </a:rPr>
              <a:t> </a:t>
            </a:r>
            <a:r>
              <a:rPr sz="1800" dirty="0">
                <a:solidFill>
                  <a:srgbClr val="3B3B3B"/>
                </a:solidFill>
                <a:latin typeface="Gill Sans MT"/>
                <a:cs typeface="Gill Sans MT"/>
              </a:rPr>
              <a:t>office</a:t>
            </a:r>
            <a:r>
              <a:rPr sz="1800" spc="-60" dirty="0">
                <a:solidFill>
                  <a:srgbClr val="3B3B3B"/>
                </a:solidFill>
                <a:latin typeface="Gill Sans MT"/>
                <a:cs typeface="Gill Sans MT"/>
              </a:rPr>
              <a:t> </a:t>
            </a:r>
            <a:r>
              <a:rPr sz="1800" dirty="0">
                <a:solidFill>
                  <a:srgbClr val="3B3B3B"/>
                </a:solidFill>
                <a:latin typeface="Gill Sans MT"/>
                <a:cs typeface="Gill Sans MT"/>
              </a:rPr>
              <a:t>location</a:t>
            </a:r>
            <a:r>
              <a:rPr sz="1800" spc="-50" dirty="0">
                <a:solidFill>
                  <a:srgbClr val="3B3B3B"/>
                </a:solidFill>
                <a:latin typeface="Gill Sans MT"/>
                <a:cs typeface="Gill Sans MT"/>
              </a:rPr>
              <a:t> </a:t>
            </a:r>
            <a:r>
              <a:rPr sz="1800" dirty="0">
                <a:solidFill>
                  <a:srgbClr val="3B3B3B"/>
                </a:solidFill>
                <a:latin typeface="Gill Sans MT"/>
                <a:cs typeface="Gill Sans MT"/>
              </a:rPr>
              <a:t>or</a:t>
            </a:r>
            <a:r>
              <a:rPr sz="1800" spc="-20" dirty="0">
                <a:solidFill>
                  <a:srgbClr val="3B3B3B"/>
                </a:solidFill>
                <a:latin typeface="Gill Sans MT"/>
                <a:cs typeface="Gill Sans MT"/>
              </a:rPr>
              <a:t> </a:t>
            </a:r>
            <a:r>
              <a:rPr sz="1800" dirty="0">
                <a:solidFill>
                  <a:srgbClr val="3B3B3B"/>
                </a:solidFill>
                <a:latin typeface="Gill Sans MT"/>
                <a:cs typeface="Gill Sans MT"/>
              </a:rPr>
              <a:t>his/her</a:t>
            </a:r>
            <a:r>
              <a:rPr sz="1800" spc="-50" dirty="0">
                <a:solidFill>
                  <a:srgbClr val="3B3B3B"/>
                </a:solidFill>
                <a:latin typeface="Gill Sans MT"/>
                <a:cs typeface="Gill Sans MT"/>
              </a:rPr>
              <a:t> </a:t>
            </a:r>
            <a:r>
              <a:rPr sz="1800" spc="-10" dirty="0">
                <a:solidFill>
                  <a:srgbClr val="3B3B3B"/>
                </a:solidFill>
                <a:latin typeface="Gill Sans MT"/>
                <a:cs typeface="Gill Sans MT"/>
              </a:rPr>
              <a:t>supervisor’s</a:t>
            </a:r>
            <a:endParaRPr sz="1800" dirty="0">
              <a:latin typeface="Gill Sans MT"/>
              <a:cs typeface="Gill Sans MT"/>
            </a:endParaRPr>
          </a:p>
          <a:p>
            <a:pPr marL="641985" lvl="1" indent="-304800">
              <a:lnSpc>
                <a:spcPct val="100000"/>
              </a:lnSpc>
              <a:spcBef>
                <a:spcPts val="994"/>
              </a:spcBef>
              <a:buClr>
                <a:srgbClr val="902F61"/>
              </a:buClr>
              <a:buSzPct val="91666"/>
              <a:buFont typeface="Wingdings 2"/>
              <a:buChar char=""/>
              <a:tabLst>
                <a:tab pos="641985" algn="l"/>
              </a:tabLst>
            </a:pPr>
            <a:r>
              <a:rPr sz="1800" b="1" dirty="0">
                <a:solidFill>
                  <a:srgbClr val="3B3B3B"/>
                </a:solidFill>
                <a:latin typeface="Gill Sans MT"/>
                <a:cs typeface="Gill Sans MT"/>
              </a:rPr>
              <a:t>VEH</a:t>
            </a:r>
            <a:r>
              <a:rPr sz="1800" b="1" spc="-70" dirty="0">
                <a:solidFill>
                  <a:srgbClr val="3B3B3B"/>
                </a:solidFill>
                <a:latin typeface="Gill Sans MT"/>
                <a:cs typeface="Gill Sans MT"/>
              </a:rPr>
              <a:t> </a:t>
            </a:r>
            <a:r>
              <a:rPr sz="1800" dirty="0">
                <a:solidFill>
                  <a:srgbClr val="3B3B3B"/>
                </a:solidFill>
                <a:latin typeface="Gill Sans MT"/>
                <a:cs typeface="Gill Sans MT"/>
              </a:rPr>
              <a:t>–</a:t>
            </a:r>
            <a:r>
              <a:rPr sz="1800" spc="-35" dirty="0">
                <a:solidFill>
                  <a:srgbClr val="3B3B3B"/>
                </a:solidFill>
                <a:latin typeface="Gill Sans MT"/>
                <a:cs typeface="Gill Sans MT"/>
              </a:rPr>
              <a:t> </a:t>
            </a:r>
            <a:r>
              <a:rPr sz="1800" spc="-10" dirty="0">
                <a:solidFill>
                  <a:srgbClr val="3B3B3B"/>
                </a:solidFill>
                <a:latin typeface="Gill Sans MT"/>
                <a:cs typeface="Gill Sans MT"/>
              </a:rPr>
              <a:t>Provide</a:t>
            </a:r>
            <a:r>
              <a:rPr sz="1800" spc="-50" dirty="0">
                <a:solidFill>
                  <a:srgbClr val="3B3B3B"/>
                </a:solidFill>
                <a:latin typeface="Gill Sans MT"/>
                <a:cs typeface="Gill Sans MT"/>
              </a:rPr>
              <a:t> </a:t>
            </a:r>
            <a:r>
              <a:rPr sz="1800" dirty="0">
                <a:solidFill>
                  <a:srgbClr val="3B3B3B"/>
                </a:solidFill>
                <a:latin typeface="Gill Sans MT"/>
                <a:cs typeface="Gill Sans MT"/>
              </a:rPr>
              <a:t>the</a:t>
            </a:r>
            <a:r>
              <a:rPr sz="1800" spc="-50" dirty="0">
                <a:solidFill>
                  <a:srgbClr val="3B3B3B"/>
                </a:solidFill>
                <a:latin typeface="Gill Sans MT"/>
                <a:cs typeface="Gill Sans MT"/>
              </a:rPr>
              <a:t> </a:t>
            </a:r>
            <a:r>
              <a:rPr sz="1800" dirty="0">
                <a:solidFill>
                  <a:srgbClr val="3B3B3B"/>
                </a:solidFill>
                <a:latin typeface="Gill Sans MT"/>
                <a:cs typeface="Gill Sans MT"/>
              </a:rPr>
              <a:t>building</a:t>
            </a:r>
            <a:r>
              <a:rPr sz="1800" spc="-35" dirty="0">
                <a:solidFill>
                  <a:srgbClr val="3B3B3B"/>
                </a:solidFill>
                <a:latin typeface="Gill Sans MT"/>
                <a:cs typeface="Gill Sans MT"/>
              </a:rPr>
              <a:t> </a:t>
            </a:r>
            <a:r>
              <a:rPr sz="1800" dirty="0">
                <a:solidFill>
                  <a:srgbClr val="3B3B3B"/>
                </a:solidFill>
                <a:latin typeface="Gill Sans MT"/>
                <a:cs typeface="Gill Sans MT"/>
              </a:rPr>
              <a:t>number</a:t>
            </a:r>
            <a:r>
              <a:rPr sz="1800" spc="-80" dirty="0">
                <a:solidFill>
                  <a:srgbClr val="3B3B3B"/>
                </a:solidFill>
                <a:latin typeface="Gill Sans MT"/>
                <a:cs typeface="Gill Sans MT"/>
              </a:rPr>
              <a:t> </a:t>
            </a:r>
            <a:r>
              <a:rPr sz="1800" spc="-10" dirty="0">
                <a:solidFill>
                  <a:srgbClr val="3B3B3B"/>
                </a:solidFill>
                <a:latin typeface="Gill Sans MT"/>
                <a:cs typeface="Gill Sans MT"/>
              </a:rPr>
              <a:t>where</a:t>
            </a:r>
            <a:r>
              <a:rPr sz="1800" spc="-60" dirty="0">
                <a:solidFill>
                  <a:srgbClr val="3B3B3B"/>
                </a:solidFill>
                <a:latin typeface="Gill Sans MT"/>
                <a:cs typeface="Gill Sans MT"/>
              </a:rPr>
              <a:t> </a:t>
            </a:r>
            <a:r>
              <a:rPr sz="1800" dirty="0">
                <a:solidFill>
                  <a:srgbClr val="3B3B3B"/>
                </a:solidFill>
                <a:latin typeface="Gill Sans MT"/>
                <a:cs typeface="Gill Sans MT"/>
              </a:rPr>
              <a:t>the</a:t>
            </a:r>
            <a:r>
              <a:rPr sz="1800" spc="-55" dirty="0">
                <a:solidFill>
                  <a:srgbClr val="3B3B3B"/>
                </a:solidFill>
                <a:latin typeface="Gill Sans MT"/>
                <a:cs typeface="Gill Sans MT"/>
              </a:rPr>
              <a:t> </a:t>
            </a:r>
            <a:r>
              <a:rPr sz="1800" dirty="0">
                <a:solidFill>
                  <a:srgbClr val="3B3B3B"/>
                </a:solidFill>
                <a:latin typeface="Gill Sans MT"/>
                <a:cs typeface="Gill Sans MT"/>
              </a:rPr>
              <a:t>vehicle</a:t>
            </a:r>
            <a:r>
              <a:rPr sz="1800" spc="-25" dirty="0">
                <a:solidFill>
                  <a:srgbClr val="3B3B3B"/>
                </a:solidFill>
                <a:latin typeface="Gill Sans MT"/>
                <a:cs typeface="Gill Sans MT"/>
              </a:rPr>
              <a:t> </a:t>
            </a:r>
            <a:r>
              <a:rPr sz="1800" spc="-10" dirty="0">
                <a:solidFill>
                  <a:srgbClr val="3B3B3B"/>
                </a:solidFill>
                <a:latin typeface="Gill Sans MT"/>
                <a:cs typeface="Gill Sans MT"/>
              </a:rPr>
              <a:t>resides</a:t>
            </a:r>
            <a:endParaRPr sz="1800" dirty="0">
              <a:latin typeface="Gill Sans MT"/>
              <a:cs typeface="Gill Sans MT"/>
            </a:endParaRPr>
          </a:p>
          <a:p>
            <a:pPr marL="641985" lvl="1" indent="-304800">
              <a:lnSpc>
                <a:spcPct val="100000"/>
              </a:lnSpc>
              <a:spcBef>
                <a:spcPts val="1010"/>
              </a:spcBef>
              <a:buClr>
                <a:srgbClr val="902F61"/>
              </a:buClr>
              <a:buSzPct val="91666"/>
              <a:buFont typeface="Wingdings 2"/>
              <a:buChar char=""/>
              <a:tabLst>
                <a:tab pos="641985" algn="l"/>
              </a:tabLst>
            </a:pPr>
            <a:r>
              <a:rPr sz="1800" b="1" dirty="0">
                <a:solidFill>
                  <a:srgbClr val="3B3B3B"/>
                </a:solidFill>
                <a:latin typeface="Gill Sans MT"/>
                <a:cs typeface="Gill Sans MT"/>
              </a:rPr>
              <a:t>OFF</a:t>
            </a:r>
            <a:r>
              <a:rPr sz="1800" b="1" spc="-30" dirty="0">
                <a:solidFill>
                  <a:srgbClr val="3B3B3B"/>
                </a:solidFill>
                <a:latin typeface="Gill Sans MT"/>
                <a:cs typeface="Gill Sans MT"/>
              </a:rPr>
              <a:t> </a:t>
            </a:r>
            <a:r>
              <a:rPr sz="1800" dirty="0">
                <a:solidFill>
                  <a:srgbClr val="3B3B3B"/>
                </a:solidFill>
                <a:latin typeface="Gill Sans MT"/>
                <a:cs typeface="Gill Sans MT"/>
              </a:rPr>
              <a:t>–</a:t>
            </a:r>
            <a:r>
              <a:rPr sz="1800" spc="-25" dirty="0">
                <a:solidFill>
                  <a:srgbClr val="3B3B3B"/>
                </a:solidFill>
                <a:latin typeface="Gill Sans MT"/>
                <a:cs typeface="Gill Sans MT"/>
              </a:rPr>
              <a:t> </a:t>
            </a:r>
            <a:r>
              <a:rPr sz="1800" spc="-10" dirty="0">
                <a:solidFill>
                  <a:srgbClr val="3B3B3B"/>
                </a:solidFill>
                <a:latin typeface="Gill Sans MT"/>
                <a:cs typeface="Gill Sans MT"/>
              </a:rPr>
              <a:t>Provide</a:t>
            </a:r>
            <a:r>
              <a:rPr sz="1800" spc="-40" dirty="0">
                <a:solidFill>
                  <a:srgbClr val="3B3B3B"/>
                </a:solidFill>
                <a:latin typeface="Gill Sans MT"/>
                <a:cs typeface="Gill Sans MT"/>
              </a:rPr>
              <a:t> </a:t>
            </a:r>
            <a:r>
              <a:rPr sz="1800" dirty="0">
                <a:solidFill>
                  <a:srgbClr val="3B3B3B"/>
                </a:solidFill>
                <a:latin typeface="Gill Sans MT"/>
                <a:cs typeface="Gill Sans MT"/>
              </a:rPr>
              <a:t>the</a:t>
            </a:r>
            <a:r>
              <a:rPr sz="1800" spc="-45" dirty="0">
                <a:solidFill>
                  <a:srgbClr val="3B3B3B"/>
                </a:solidFill>
                <a:latin typeface="Gill Sans MT"/>
                <a:cs typeface="Gill Sans MT"/>
              </a:rPr>
              <a:t> </a:t>
            </a:r>
            <a:r>
              <a:rPr sz="1800" spc="-10" dirty="0">
                <a:solidFill>
                  <a:srgbClr val="3B3B3B"/>
                </a:solidFill>
                <a:latin typeface="Gill Sans MT"/>
                <a:cs typeface="Gill Sans MT"/>
              </a:rPr>
              <a:t>physical</a:t>
            </a:r>
            <a:r>
              <a:rPr sz="1800" spc="-40" dirty="0">
                <a:solidFill>
                  <a:srgbClr val="3B3B3B"/>
                </a:solidFill>
                <a:latin typeface="Gill Sans MT"/>
                <a:cs typeface="Gill Sans MT"/>
              </a:rPr>
              <a:t> </a:t>
            </a:r>
            <a:r>
              <a:rPr sz="1800" dirty="0">
                <a:solidFill>
                  <a:srgbClr val="3B3B3B"/>
                </a:solidFill>
                <a:latin typeface="Gill Sans MT"/>
                <a:cs typeface="Gill Sans MT"/>
              </a:rPr>
              <a:t>location</a:t>
            </a:r>
            <a:r>
              <a:rPr sz="1800" spc="-70" dirty="0">
                <a:solidFill>
                  <a:srgbClr val="3B3B3B"/>
                </a:solidFill>
                <a:latin typeface="Gill Sans MT"/>
                <a:cs typeface="Gill Sans MT"/>
              </a:rPr>
              <a:t> </a:t>
            </a:r>
            <a:r>
              <a:rPr sz="1800" dirty="0">
                <a:solidFill>
                  <a:srgbClr val="3B3B3B"/>
                </a:solidFill>
                <a:latin typeface="Gill Sans MT"/>
                <a:cs typeface="Gill Sans MT"/>
              </a:rPr>
              <a:t>in</a:t>
            </a:r>
            <a:r>
              <a:rPr sz="1800" spc="-30" dirty="0">
                <a:solidFill>
                  <a:srgbClr val="3B3B3B"/>
                </a:solidFill>
                <a:latin typeface="Gill Sans MT"/>
                <a:cs typeface="Gill Sans MT"/>
              </a:rPr>
              <a:t> </a:t>
            </a:r>
            <a:r>
              <a:rPr sz="1800" dirty="0">
                <a:solidFill>
                  <a:srgbClr val="3B3B3B"/>
                </a:solidFill>
                <a:latin typeface="Gill Sans MT"/>
                <a:cs typeface="Gill Sans MT"/>
              </a:rPr>
              <a:t>memo</a:t>
            </a:r>
            <a:r>
              <a:rPr sz="1800" spc="-75" dirty="0">
                <a:solidFill>
                  <a:srgbClr val="3B3B3B"/>
                </a:solidFill>
                <a:latin typeface="Gill Sans MT"/>
                <a:cs typeface="Gill Sans MT"/>
              </a:rPr>
              <a:t> </a:t>
            </a:r>
            <a:r>
              <a:rPr sz="1800" spc="-10" dirty="0">
                <a:solidFill>
                  <a:srgbClr val="3B3B3B"/>
                </a:solidFill>
                <a:latin typeface="Gill Sans MT"/>
                <a:cs typeface="Gill Sans MT"/>
              </a:rPr>
              <a:t>field</a:t>
            </a:r>
            <a:endParaRPr sz="1800" dirty="0">
              <a:latin typeface="Gill Sans MT"/>
              <a:cs typeface="Gill Sans MT"/>
            </a:endParaRPr>
          </a:p>
          <a:p>
            <a:pPr marL="641985" lvl="1" indent="-304800">
              <a:lnSpc>
                <a:spcPct val="100000"/>
              </a:lnSpc>
              <a:spcBef>
                <a:spcPts val="994"/>
              </a:spcBef>
              <a:buClr>
                <a:srgbClr val="902F61"/>
              </a:buClr>
              <a:buSzPct val="91666"/>
              <a:buFont typeface="Wingdings 2"/>
              <a:buChar char=""/>
              <a:tabLst>
                <a:tab pos="641985" algn="l"/>
              </a:tabLst>
            </a:pPr>
            <a:r>
              <a:rPr sz="1800" b="1" dirty="0">
                <a:solidFill>
                  <a:srgbClr val="3B3B3B"/>
                </a:solidFill>
                <a:latin typeface="Gill Sans MT"/>
                <a:cs typeface="Gill Sans MT"/>
              </a:rPr>
              <a:t>NEW</a:t>
            </a:r>
            <a:r>
              <a:rPr sz="1800" b="1" spc="-50" dirty="0">
                <a:solidFill>
                  <a:srgbClr val="3B3B3B"/>
                </a:solidFill>
                <a:latin typeface="Gill Sans MT"/>
                <a:cs typeface="Gill Sans MT"/>
              </a:rPr>
              <a:t> </a:t>
            </a:r>
            <a:r>
              <a:rPr sz="1800" dirty="0">
                <a:solidFill>
                  <a:srgbClr val="3B3B3B"/>
                </a:solidFill>
                <a:latin typeface="Gill Sans MT"/>
                <a:cs typeface="Gill Sans MT"/>
              </a:rPr>
              <a:t>–</a:t>
            </a:r>
            <a:r>
              <a:rPr sz="1800" spc="-20" dirty="0">
                <a:solidFill>
                  <a:srgbClr val="3B3B3B"/>
                </a:solidFill>
                <a:latin typeface="Gill Sans MT"/>
                <a:cs typeface="Gill Sans MT"/>
              </a:rPr>
              <a:t> </a:t>
            </a:r>
            <a:r>
              <a:rPr sz="1800" spc="-10" dirty="0">
                <a:solidFill>
                  <a:srgbClr val="3B3B3B"/>
                </a:solidFill>
                <a:latin typeface="Gill Sans MT"/>
                <a:cs typeface="Gill Sans MT"/>
              </a:rPr>
              <a:t>Provide</a:t>
            </a:r>
            <a:r>
              <a:rPr sz="1800" spc="-45" dirty="0">
                <a:solidFill>
                  <a:srgbClr val="3B3B3B"/>
                </a:solidFill>
                <a:latin typeface="Gill Sans MT"/>
                <a:cs typeface="Gill Sans MT"/>
              </a:rPr>
              <a:t> </a:t>
            </a:r>
            <a:r>
              <a:rPr sz="1800" dirty="0">
                <a:solidFill>
                  <a:srgbClr val="3B3B3B"/>
                </a:solidFill>
                <a:latin typeface="Gill Sans MT"/>
                <a:cs typeface="Gill Sans MT"/>
              </a:rPr>
              <a:t>the</a:t>
            </a:r>
            <a:r>
              <a:rPr sz="1800" spc="-40" dirty="0">
                <a:solidFill>
                  <a:srgbClr val="3B3B3B"/>
                </a:solidFill>
                <a:latin typeface="Gill Sans MT"/>
                <a:cs typeface="Gill Sans MT"/>
              </a:rPr>
              <a:t> </a:t>
            </a:r>
            <a:r>
              <a:rPr sz="1800" dirty="0">
                <a:solidFill>
                  <a:srgbClr val="3B3B3B"/>
                </a:solidFill>
                <a:latin typeface="Gill Sans MT"/>
                <a:cs typeface="Gill Sans MT"/>
              </a:rPr>
              <a:t>building</a:t>
            </a:r>
            <a:r>
              <a:rPr sz="1800" spc="-25" dirty="0">
                <a:solidFill>
                  <a:srgbClr val="3B3B3B"/>
                </a:solidFill>
                <a:latin typeface="Gill Sans MT"/>
                <a:cs typeface="Gill Sans MT"/>
              </a:rPr>
              <a:t> </a:t>
            </a:r>
            <a:r>
              <a:rPr sz="1800" dirty="0">
                <a:solidFill>
                  <a:srgbClr val="3B3B3B"/>
                </a:solidFill>
                <a:latin typeface="Gill Sans MT"/>
                <a:cs typeface="Gill Sans MT"/>
              </a:rPr>
              <a:t>and</a:t>
            </a:r>
            <a:r>
              <a:rPr sz="1800" spc="-35" dirty="0">
                <a:solidFill>
                  <a:srgbClr val="3B3B3B"/>
                </a:solidFill>
                <a:latin typeface="Gill Sans MT"/>
                <a:cs typeface="Gill Sans MT"/>
              </a:rPr>
              <a:t> </a:t>
            </a:r>
            <a:r>
              <a:rPr sz="1800" spc="-10" dirty="0">
                <a:solidFill>
                  <a:srgbClr val="3B3B3B"/>
                </a:solidFill>
                <a:latin typeface="Gill Sans MT"/>
                <a:cs typeface="Gill Sans MT"/>
              </a:rPr>
              <a:t>room</a:t>
            </a:r>
            <a:r>
              <a:rPr sz="1800" spc="-75" dirty="0">
                <a:solidFill>
                  <a:srgbClr val="3B3B3B"/>
                </a:solidFill>
                <a:latin typeface="Gill Sans MT"/>
                <a:cs typeface="Gill Sans MT"/>
              </a:rPr>
              <a:t> </a:t>
            </a:r>
            <a:r>
              <a:rPr sz="1800" spc="-10" dirty="0">
                <a:solidFill>
                  <a:srgbClr val="3B3B3B"/>
                </a:solidFill>
                <a:latin typeface="Gill Sans MT"/>
                <a:cs typeface="Gill Sans MT"/>
              </a:rPr>
              <a:t>number</a:t>
            </a:r>
            <a:endParaRPr sz="1800" dirty="0">
              <a:latin typeface="Gill Sans MT"/>
              <a:cs typeface="Gill Sans M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190625"/>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sz="4400" dirty="0">
                <a:solidFill>
                  <a:srgbClr val="FFFFFF"/>
                </a:solidFill>
              </a:rPr>
              <a:t>BUILDING</a:t>
            </a:r>
            <a:r>
              <a:rPr sz="4400" spc="-35" dirty="0">
                <a:solidFill>
                  <a:srgbClr val="FFFFFF"/>
                </a:solidFill>
              </a:rPr>
              <a:t> </a:t>
            </a:r>
            <a:r>
              <a:rPr sz="4400" dirty="0">
                <a:solidFill>
                  <a:srgbClr val="FFFFFF"/>
                </a:solidFill>
              </a:rPr>
              <a:t>AND</a:t>
            </a:r>
            <a:r>
              <a:rPr sz="4400" spc="-15" dirty="0">
                <a:solidFill>
                  <a:srgbClr val="FFFFFF"/>
                </a:solidFill>
              </a:rPr>
              <a:t> </a:t>
            </a:r>
            <a:r>
              <a:rPr sz="4400" spc="-55" dirty="0">
                <a:solidFill>
                  <a:srgbClr val="FFFFFF"/>
                </a:solidFill>
              </a:rPr>
              <a:t>ROOM</a:t>
            </a:r>
            <a:r>
              <a:rPr sz="4400" spc="-535" dirty="0">
                <a:solidFill>
                  <a:srgbClr val="FFFFFF"/>
                </a:solidFill>
              </a:rPr>
              <a:t> </a:t>
            </a:r>
            <a:r>
              <a:rPr sz="4400" spc="-10" dirty="0">
                <a:solidFill>
                  <a:srgbClr val="FFFFFF"/>
                </a:solidFill>
              </a:rPr>
              <a:t>NUMBERS</a:t>
            </a:r>
            <a:endParaRPr sz="4400" dirty="0"/>
          </a:p>
        </p:txBody>
      </p:sp>
      <p:sp>
        <p:nvSpPr>
          <p:cNvPr id="3" name="object 3"/>
          <p:cNvSpPr txBox="1"/>
          <p:nvPr/>
        </p:nvSpPr>
        <p:spPr>
          <a:xfrm>
            <a:off x="659484" y="2218435"/>
            <a:ext cx="9756140" cy="2756535"/>
          </a:xfrm>
          <a:prstGeom prst="rect">
            <a:avLst/>
          </a:prstGeom>
        </p:spPr>
        <p:txBody>
          <a:bodyPr vert="horz" wrap="square" lIns="0" tIns="12700" rIns="0" bIns="0" rtlCol="0">
            <a:spAutoFit/>
          </a:bodyPr>
          <a:lstStyle/>
          <a:p>
            <a:pPr marL="318770" marR="331470" indent="-306705">
              <a:lnSpc>
                <a:spcPct val="100000"/>
              </a:lnSpc>
              <a:spcBef>
                <a:spcPts val="100"/>
              </a:spcBef>
              <a:buClr>
                <a:srgbClr val="902F61"/>
              </a:buClr>
              <a:buSzPct val="91666"/>
              <a:buFont typeface="Wingdings 2"/>
              <a:buChar char=""/>
              <a:tabLst>
                <a:tab pos="318770" algn="l"/>
              </a:tabLst>
            </a:pPr>
            <a:r>
              <a:rPr sz="2400" dirty="0">
                <a:solidFill>
                  <a:srgbClr val="3B3B3B"/>
                </a:solidFill>
                <a:latin typeface="Gill Sans MT"/>
                <a:cs typeface="Gill Sans MT"/>
              </a:rPr>
              <a:t>Building</a:t>
            </a:r>
            <a:r>
              <a:rPr sz="2400" spc="-95" dirty="0">
                <a:solidFill>
                  <a:srgbClr val="3B3B3B"/>
                </a:solidFill>
                <a:latin typeface="Gill Sans MT"/>
                <a:cs typeface="Gill Sans MT"/>
              </a:rPr>
              <a:t> </a:t>
            </a:r>
            <a:r>
              <a:rPr sz="2400" dirty="0">
                <a:solidFill>
                  <a:srgbClr val="3B3B3B"/>
                </a:solidFill>
                <a:latin typeface="Gill Sans MT"/>
                <a:cs typeface="Gill Sans MT"/>
              </a:rPr>
              <a:t>and</a:t>
            </a:r>
            <a:r>
              <a:rPr sz="2400" spc="-45" dirty="0">
                <a:solidFill>
                  <a:srgbClr val="3B3B3B"/>
                </a:solidFill>
                <a:latin typeface="Gill Sans MT"/>
                <a:cs typeface="Gill Sans MT"/>
              </a:rPr>
              <a:t> </a:t>
            </a:r>
            <a:r>
              <a:rPr sz="2400" spc="-10" dirty="0">
                <a:solidFill>
                  <a:srgbClr val="3B3B3B"/>
                </a:solidFill>
                <a:latin typeface="Gill Sans MT"/>
                <a:cs typeface="Gill Sans MT"/>
              </a:rPr>
              <a:t>room</a:t>
            </a:r>
            <a:r>
              <a:rPr sz="2400" spc="-55" dirty="0">
                <a:solidFill>
                  <a:srgbClr val="3B3B3B"/>
                </a:solidFill>
                <a:latin typeface="Gill Sans MT"/>
                <a:cs typeface="Gill Sans MT"/>
              </a:rPr>
              <a:t> </a:t>
            </a:r>
            <a:r>
              <a:rPr sz="2400" dirty="0">
                <a:solidFill>
                  <a:srgbClr val="3B3B3B"/>
                </a:solidFill>
                <a:latin typeface="Gill Sans MT"/>
                <a:cs typeface="Gill Sans MT"/>
              </a:rPr>
              <a:t>numbers</a:t>
            </a:r>
            <a:r>
              <a:rPr sz="2400" spc="-65" dirty="0">
                <a:solidFill>
                  <a:srgbClr val="3B3B3B"/>
                </a:solidFill>
                <a:latin typeface="Gill Sans MT"/>
                <a:cs typeface="Gill Sans MT"/>
              </a:rPr>
              <a:t> </a:t>
            </a:r>
            <a:r>
              <a:rPr sz="2400" spc="-20" dirty="0">
                <a:solidFill>
                  <a:srgbClr val="3B3B3B"/>
                </a:solidFill>
                <a:latin typeface="Gill Sans MT"/>
                <a:cs typeface="Gill Sans MT"/>
              </a:rPr>
              <a:t>provided</a:t>
            </a:r>
            <a:r>
              <a:rPr sz="2400" spc="-105" dirty="0">
                <a:solidFill>
                  <a:srgbClr val="3B3B3B"/>
                </a:solidFill>
                <a:latin typeface="Gill Sans MT"/>
                <a:cs typeface="Gill Sans MT"/>
              </a:rPr>
              <a:t> </a:t>
            </a:r>
            <a:r>
              <a:rPr sz="2400" dirty="0">
                <a:solidFill>
                  <a:srgbClr val="3B3B3B"/>
                </a:solidFill>
                <a:latin typeface="Gill Sans MT"/>
                <a:cs typeface="Gill Sans MT"/>
              </a:rPr>
              <a:t>must</a:t>
            </a:r>
            <a:r>
              <a:rPr sz="2400" spc="-50" dirty="0">
                <a:solidFill>
                  <a:srgbClr val="3B3B3B"/>
                </a:solidFill>
                <a:latin typeface="Gill Sans MT"/>
                <a:cs typeface="Gill Sans MT"/>
              </a:rPr>
              <a:t> </a:t>
            </a:r>
            <a:r>
              <a:rPr sz="2400" dirty="0">
                <a:solidFill>
                  <a:srgbClr val="3B3B3B"/>
                </a:solidFill>
                <a:latin typeface="Gill Sans MT"/>
                <a:cs typeface="Gill Sans MT"/>
              </a:rPr>
              <a:t>match</a:t>
            </a:r>
            <a:r>
              <a:rPr sz="2400" spc="-65" dirty="0">
                <a:solidFill>
                  <a:srgbClr val="3B3B3B"/>
                </a:solidFill>
                <a:latin typeface="Gill Sans MT"/>
                <a:cs typeface="Gill Sans MT"/>
              </a:rPr>
              <a:t> </a:t>
            </a:r>
            <a:r>
              <a:rPr sz="2400" dirty="0">
                <a:solidFill>
                  <a:srgbClr val="3B3B3B"/>
                </a:solidFill>
                <a:latin typeface="Gill Sans MT"/>
                <a:cs typeface="Gill Sans MT"/>
              </a:rPr>
              <a:t>Space</a:t>
            </a:r>
            <a:r>
              <a:rPr sz="2400" spc="-80" dirty="0">
                <a:solidFill>
                  <a:srgbClr val="3B3B3B"/>
                </a:solidFill>
                <a:latin typeface="Gill Sans MT"/>
                <a:cs typeface="Gill Sans MT"/>
              </a:rPr>
              <a:t> </a:t>
            </a:r>
            <a:r>
              <a:rPr sz="2400" dirty="0">
                <a:solidFill>
                  <a:srgbClr val="3B3B3B"/>
                </a:solidFill>
                <a:latin typeface="Gill Sans MT"/>
                <a:cs typeface="Gill Sans MT"/>
              </a:rPr>
              <a:t>Database</a:t>
            </a:r>
            <a:r>
              <a:rPr sz="2400" spc="-75" dirty="0">
                <a:solidFill>
                  <a:srgbClr val="3B3B3B"/>
                </a:solidFill>
                <a:latin typeface="Gill Sans MT"/>
                <a:cs typeface="Gill Sans MT"/>
              </a:rPr>
              <a:t> </a:t>
            </a:r>
            <a:r>
              <a:rPr sz="2400" spc="-35" dirty="0">
                <a:solidFill>
                  <a:srgbClr val="3B3B3B"/>
                </a:solidFill>
                <a:latin typeface="Gill Sans MT"/>
                <a:cs typeface="Gill Sans MT"/>
              </a:rPr>
              <a:t>(FAMIS) </a:t>
            </a:r>
            <a:r>
              <a:rPr sz="2400" spc="-10" dirty="0">
                <a:solidFill>
                  <a:srgbClr val="3B3B3B"/>
                </a:solidFill>
                <a:latin typeface="Gill Sans MT"/>
                <a:cs typeface="Gill Sans MT"/>
              </a:rPr>
              <a:t>nomenclature</a:t>
            </a:r>
            <a:endParaRPr sz="2400" dirty="0">
              <a:latin typeface="Gill Sans MT"/>
              <a:cs typeface="Gill Sans MT"/>
            </a:endParaRPr>
          </a:p>
          <a:p>
            <a:pPr marL="318770" indent="-306070">
              <a:lnSpc>
                <a:spcPct val="100000"/>
              </a:lnSpc>
              <a:spcBef>
                <a:spcPts val="1200"/>
              </a:spcBef>
              <a:buClr>
                <a:srgbClr val="902F61"/>
              </a:buClr>
              <a:buSzPct val="91666"/>
              <a:buFont typeface="Wingdings 2"/>
              <a:buChar char=""/>
              <a:tabLst>
                <a:tab pos="318770" algn="l"/>
              </a:tabLst>
            </a:pPr>
            <a:r>
              <a:rPr sz="2400" spc="-40" dirty="0">
                <a:solidFill>
                  <a:srgbClr val="3B3B3B"/>
                </a:solidFill>
                <a:latin typeface="Gill Sans MT"/>
                <a:cs typeface="Gill Sans MT"/>
              </a:rPr>
              <a:t>FAMIS</a:t>
            </a:r>
            <a:r>
              <a:rPr sz="2400" spc="-125" dirty="0">
                <a:solidFill>
                  <a:srgbClr val="3B3B3B"/>
                </a:solidFill>
                <a:latin typeface="Gill Sans MT"/>
                <a:cs typeface="Gill Sans MT"/>
              </a:rPr>
              <a:t> </a:t>
            </a:r>
            <a:r>
              <a:rPr sz="2400" dirty="0">
                <a:solidFill>
                  <a:srgbClr val="3B3B3B"/>
                </a:solidFill>
                <a:latin typeface="Gill Sans MT"/>
                <a:cs typeface="Gill Sans MT"/>
              </a:rPr>
              <a:t>Portal</a:t>
            </a:r>
            <a:r>
              <a:rPr sz="2400" spc="-60" dirty="0">
                <a:solidFill>
                  <a:srgbClr val="3B3B3B"/>
                </a:solidFill>
                <a:latin typeface="Gill Sans MT"/>
                <a:cs typeface="Gill Sans MT"/>
              </a:rPr>
              <a:t> </a:t>
            </a:r>
            <a:r>
              <a:rPr sz="2400" spc="-10" dirty="0">
                <a:solidFill>
                  <a:srgbClr val="3B3B3B"/>
                </a:solidFill>
                <a:latin typeface="Gill Sans MT"/>
                <a:cs typeface="Gill Sans MT"/>
              </a:rPr>
              <a:t>Link:</a:t>
            </a:r>
            <a:r>
              <a:rPr sz="2400" spc="-465" dirty="0">
                <a:solidFill>
                  <a:srgbClr val="3B3B3B"/>
                </a:solidFill>
                <a:latin typeface="Gill Sans MT"/>
                <a:cs typeface="Gill Sans MT"/>
              </a:rPr>
              <a:t> </a:t>
            </a:r>
            <a:r>
              <a:rPr sz="2400" u="sng" spc="-10" dirty="0">
                <a:solidFill>
                  <a:srgbClr val="0000FF"/>
                </a:solidFill>
                <a:uFill>
                  <a:solidFill>
                    <a:srgbClr val="828282"/>
                  </a:solidFill>
                </a:uFill>
                <a:latin typeface="Gill Sans MT"/>
                <a:cs typeface="Gill Sans MT"/>
                <a:hlinkClick r:id="rId2"/>
              </a:rPr>
              <a:t>https://famisportal.unm.edu/famis/famis.asp</a:t>
            </a:r>
            <a:endParaRPr sz="2400" dirty="0">
              <a:latin typeface="Gill Sans MT"/>
              <a:cs typeface="Gill Sans MT"/>
            </a:endParaRPr>
          </a:p>
          <a:p>
            <a:pPr marL="318770" indent="-306070">
              <a:lnSpc>
                <a:spcPct val="100000"/>
              </a:lnSpc>
              <a:spcBef>
                <a:spcPts val="1200"/>
              </a:spcBef>
              <a:buClr>
                <a:srgbClr val="902F61"/>
              </a:buClr>
              <a:buSzPct val="91666"/>
              <a:buFont typeface="Wingdings 2"/>
              <a:buChar char=""/>
              <a:tabLst>
                <a:tab pos="318770" algn="l"/>
              </a:tabLst>
            </a:pPr>
            <a:r>
              <a:rPr sz="2400" dirty="0">
                <a:solidFill>
                  <a:srgbClr val="3B3B3B"/>
                </a:solidFill>
                <a:latin typeface="Gill Sans MT"/>
                <a:cs typeface="Gill Sans MT"/>
              </a:rPr>
              <a:t>Space</a:t>
            </a:r>
            <a:r>
              <a:rPr sz="2400" spc="-55" dirty="0">
                <a:solidFill>
                  <a:srgbClr val="3B3B3B"/>
                </a:solidFill>
                <a:latin typeface="Gill Sans MT"/>
                <a:cs typeface="Gill Sans MT"/>
              </a:rPr>
              <a:t> </a:t>
            </a:r>
            <a:r>
              <a:rPr sz="2400" dirty="0">
                <a:solidFill>
                  <a:srgbClr val="3B3B3B"/>
                </a:solidFill>
                <a:latin typeface="Gill Sans MT"/>
                <a:cs typeface="Gill Sans MT"/>
              </a:rPr>
              <a:t>Management</a:t>
            </a:r>
            <a:r>
              <a:rPr sz="2400" spc="-35" dirty="0">
                <a:solidFill>
                  <a:srgbClr val="3B3B3B"/>
                </a:solidFill>
                <a:latin typeface="Gill Sans MT"/>
                <a:cs typeface="Gill Sans MT"/>
              </a:rPr>
              <a:t> </a:t>
            </a:r>
            <a:r>
              <a:rPr sz="2400" dirty="0">
                <a:solidFill>
                  <a:srgbClr val="3B3B3B"/>
                </a:solidFill>
                <a:latin typeface="Gill Sans MT"/>
                <a:cs typeface="Gill Sans MT"/>
              </a:rPr>
              <a:t>Support </a:t>
            </a:r>
            <a:r>
              <a:rPr sz="2400" spc="-10" dirty="0">
                <a:solidFill>
                  <a:srgbClr val="3B3B3B"/>
                </a:solidFill>
                <a:latin typeface="Gill Sans MT"/>
                <a:cs typeface="Gill Sans MT"/>
              </a:rPr>
              <a:t>contact:</a:t>
            </a:r>
            <a:endParaRPr sz="2400" dirty="0">
              <a:latin typeface="Gill Sans MT"/>
              <a:cs typeface="Gill Sans MT"/>
            </a:endParaRPr>
          </a:p>
          <a:p>
            <a:pPr marL="641985">
              <a:lnSpc>
                <a:spcPct val="100000"/>
              </a:lnSpc>
              <a:spcBef>
                <a:spcPts val="1120"/>
              </a:spcBef>
            </a:pPr>
            <a:r>
              <a:rPr sz="2000" dirty="0">
                <a:solidFill>
                  <a:srgbClr val="3B3B3B"/>
                </a:solidFill>
                <a:latin typeface="Gill Sans MT"/>
                <a:cs typeface="Gill Sans MT"/>
              </a:rPr>
              <a:t>Space</a:t>
            </a:r>
            <a:r>
              <a:rPr sz="2000" spc="-30" dirty="0">
                <a:solidFill>
                  <a:srgbClr val="3B3B3B"/>
                </a:solidFill>
                <a:latin typeface="Gill Sans MT"/>
                <a:cs typeface="Gill Sans MT"/>
              </a:rPr>
              <a:t> </a:t>
            </a:r>
            <a:r>
              <a:rPr sz="2000" dirty="0">
                <a:solidFill>
                  <a:srgbClr val="3B3B3B"/>
                </a:solidFill>
                <a:latin typeface="Gill Sans MT"/>
                <a:cs typeface="Gill Sans MT"/>
              </a:rPr>
              <a:t>Management</a:t>
            </a:r>
            <a:r>
              <a:rPr sz="2000" spc="-35" dirty="0">
                <a:solidFill>
                  <a:srgbClr val="3B3B3B"/>
                </a:solidFill>
                <a:latin typeface="Gill Sans MT"/>
                <a:cs typeface="Gill Sans MT"/>
              </a:rPr>
              <a:t> </a:t>
            </a:r>
            <a:r>
              <a:rPr sz="2000" dirty="0">
                <a:solidFill>
                  <a:srgbClr val="3B3B3B"/>
                </a:solidFill>
                <a:latin typeface="Gill Sans MT"/>
                <a:cs typeface="Gill Sans MT"/>
              </a:rPr>
              <a:t>•</a:t>
            </a:r>
            <a:r>
              <a:rPr sz="2000" spc="-10" dirty="0">
                <a:solidFill>
                  <a:srgbClr val="3B3B3B"/>
                </a:solidFill>
                <a:latin typeface="Gill Sans MT"/>
                <a:cs typeface="Gill Sans MT"/>
              </a:rPr>
              <a:t> </a:t>
            </a:r>
            <a:r>
              <a:rPr sz="2000" dirty="0">
                <a:solidFill>
                  <a:srgbClr val="3B3B3B"/>
                </a:solidFill>
                <a:latin typeface="Gill Sans MT"/>
                <a:cs typeface="Gill Sans MT"/>
              </a:rPr>
              <a:t>277-3800</a:t>
            </a:r>
            <a:r>
              <a:rPr sz="2000" spc="-50" dirty="0">
                <a:solidFill>
                  <a:srgbClr val="3B3B3B"/>
                </a:solidFill>
                <a:latin typeface="Gill Sans MT"/>
                <a:cs typeface="Gill Sans MT"/>
              </a:rPr>
              <a:t> </a:t>
            </a:r>
            <a:r>
              <a:rPr sz="2000" dirty="0">
                <a:solidFill>
                  <a:srgbClr val="3B3B3B"/>
                </a:solidFill>
                <a:latin typeface="Gill Sans MT"/>
                <a:cs typeface="Gill Sans MT"/>
              </a:rPr>
              <a:t>•</a:t>
            </a:r>
            <a:r>
              <a:rPr sz="2000" spc="-140" dirty="0">
                <a:solidFill>
                  <a:srgbClr val="3B3B3B"/>
                </a:solidFill>
                <a:latin typeface="Gill Sans MT"/>
                <a:cs typeface="Gill Sans MT"/>
              </a:rPr>
              <a:t> </a:t>
            </a:r>
            <a:r>
              <a:rPr sz="2000" u="sng" spc="-10" dirty="0">
                <a:solidFill>
                  <a:srgbClr val="0000FF"/>
                </a:solidFill>
                <a:uFill>
                  <a:solidFill>
                    <a:srgbClr val="0000FF"/>
                  </a:solidFill>
                </a:uFill>
                <a:latin typeface="Gill Sans MT"/>
                <a:cs typeface="Gill Sans MT"/>
                <a:hlinkClick r:id="rId3"/>
              </a:rPr>
              <a:t>space@unm.edu</a:t>
            </a:r>
            <a:endParaRPr sz="2000" dirty="0">
              <a:latin typeface="Gill Sans MT"/>
              <a:cs typeface="Gill Sans MT"/>
            </a:endParaRPr>
          </a:p>
          <a:p>
            <a:pPr marL="318770" indent="-306070">
              <a:lnSpc>
                <a:spcPct val="100000"/>
              </a:lnSpc>
              <a:spcBef>
                <a:spcPts val="1185"/>
              </a:spcBef>
              <a:buClr>
                <a:srgbClr val="902F61"/>
              </a:buClr>
              <a:buSzPct val="91666"/>
              <a:buFont typeface="Wingdings 2"/>
              <a:buChar char=""/>
              <a:tabLst>
                <a:tab pos="318770" algn="l"/>
              </a:tabLst>
            </a:pPr>
            <a:r>
              <a:rPr sz="2400" dirty="0">
                <a:solidFill>
                  <a:srgbClr val="3B3B3B"/>
                </a:solidFill>
                <a:latin typeface="Gill Sans MT"/>
                <a:cs typeface="Gill Sans MT"/>
              </a:rPr>
              <a:t>For</a:t>
            </a:r>
            <a:r>
              <a:rPr sz="2400" spc="-114" dirty="0">
                <a:solidFill>
                  <a:srgbClr val="3B3B3B"/>
                </a:solidFill>
                <a:latin typeface="Gill Sans MT"/>
                <a:cs typeface="Gill Sans MT"/>
              </a:rPr>
              <a:t> </a:t>
            </a:r>
            <a:r>
              <a:rPr sz="2400" dirty="0">
                <a:solidFill>
                  <a:srgbClr val="3B3B3B"/>
                </a:solidFill>
                <a:latin typeface="Gill Sans MT"/>
                <a:cs typeface="Gill Sans MT"/>
              </a:rPr>
              <a:t>more</a:t>
            </a:r>
            <a:r>
              <a:rPr sz="2400" spc="-75" dirty="0">
                <a:solidFill>
                  <a:srgbClr val="3B3B3B"/>
                </a:solidFill>
                <a:latin typeface="Gill Sans MT"/>
                <a:cs typeface="Gill Sans MT"/>
              </a:rPr>
              <a:t> </a:t>
            </a:r>
            <a:r>
              <a:rPr sz="2400" dirty="0">
                <a:solidFill>
                  <a:srgbClr val="3B3B3B"/>
                </a:solidFill>
                <a:latin typeface="Gill Sans MT"/>
                <a:cs typeface="Gill Sans MT"/>
              </a:rPr>
              <a:t>details</a:t>
            </a:r>
            <a:r>
              <a:rPr sz="2400" spc="-65" dirty="0">
                <a:solidFill>
                  <a:srgbClr val="3B3B3B"/>
                </a:solidFill>
                <a:latin typeface="Gill Sans MT"/>
                <a:cs typeface="Gill Sans MT"/>
              </a:rPr>
              <a:t> </a:t>
            </a:r>
            <a:r>
              <a:rPr sz="2400" spc="-20" dirty="0">
                <a:solidFill>
                  <a:srgbClr val="3B3B3B"/>
                </a:solidFill>
                <a:latin typeface="Gill Sans MT"/>
                <a:cs typeface="Gill Sans MT"/>
              </a:rPr>
              <a:t>refer</a:t>
            </a:r>
            <a:r>
              <a:rPr sz="2400" spc="-90" dirty="0">
                <a:solidFill>
                  <a:srgbClr val="3B3B3B"/>
                </a:solidFill>
                <a:latin typeface="Gill Sans MT"/>
                <a:cs typeface="Gill Sans MT"/>
              </a:rPr>
              <a:t> </a:t>
            </a:r>
            <a:r>
              <a:rPr sz="2400" dirty="0">
                <a:solidFill>
                  <a:srgbClr val="3B3B3B"/>
                </a:solidFill>
                <a:latin typeface="Gill Sans MT"/>
                <a:cs typeface="Gill Sans MT"/>
              </a:rPr>
              <a:t>to</a:t>
            </a:r>
            <a:r>
              <a:rPr sz="2400" spc="-80" dirty="0">
                <a:solidFill>
                  <a:srgbClr val="3B3B3B"/>
                </a:solidFill>
                <a:latin typeface="Gill Sans MT"/>
                <a:cs typeface="Gill Sans MT"/>
              </a:rPr>
              <a:t> </a:t>
            </a:r>
            <a:r>
              <a:rPr sz="2400" dirty="0">
                <a:solidFill>
                  <a:srgbClr val="3B3B3B"/>
                </a:solidFill>
                <a:latin typeface="Gill Sans MT"/>
                <a:cs typeface="Gill Sans MT"/>
              </a:rPr>
              <a:t>Space</a:t>
            </a:r>
            <a:r>
              <a:rPr sz="2400" spc="-65" dirty="0">
                <a:solidFill>
                  <a:srgbClr val="3B3B3B"/>
                </a:solidFill>
                <a:latin typeface="Gill Sans MT"/>
                <a:cs typeface="Gill Sans MT"/>
              </a:rPr>
              <a:t> </a:t>
            </a:r>
            <a:r>
              <a:rPr sz="2400" dirty="0">
                <a:solidFill>
                  <a:srgbClr val="3B3B3B"/>
                </a:solidFill>
                <a:latin typeface="Gill Sans MT"/>
                <a:cs typeface="Gill Sans MT"/>
              </a:rPr>
              <a:t>Management</a:t>
            </a:r>
            <a:r>
              <a:rPr sz="2400" spc="-100" dirty="0">
                <a:solidFill>
                  <a:srgbClr val="3B3B3B"/>
                </a:solidFill>
                <a:latin typeface="Gill Sans MT"/>
                <a:cs typeface="Gill Sans MT"/>
              </a:rPr>
              <a:t> </a:t>
            </a:r>
            <a:r>
              <a:rPr sz="2400" dirty="0">
                <a:solidFill>
                  <a:srgbClr val="3B3B3B"/>
                </a:solidFill>
                <a:latin typeface="Gill Sans MT"/>
                <a:cs typeface="Gill Sans MT"/>
              </a:rPr>
              <a:t>Inventory</a:t>
            </a:r>
            <a:r>
              <a:rPr sz="2400" spc="-105" dirty="0">
                <a:solidFill>
                  <a:srgbClr val="3B3B3B"/>
                </a:solidFill>
                <a:latin typeface="Gill Sans MT"/>
                <a:cs typeface="Gill Sans MT"/>
              </a:rPr>
              <a:t> </a:t>
            </a:r>
            <a:r>
              <a:rPr sz="2400" dirty="0">
                <a:solidFill>
                  <a:srgbClr val="3B3B3B"/>
                </a:solidFill>
                <a:latin typeface="Gill Sans MT"/>
                <a:cs typeface="Gill Sans MT"/>
              </a:rPr>
              <a:t>Control</a:t>
            </a:r>
            <a:r>
              <a:rPr sz="2400" spc="-35" dirty="0">
                <a:solidFill>
                  <a:srgbClr val="3B3B3B"/>
                </a:solidFill>
                <a:latin typeface="Gill Sans MT"/>
                <a:cs typeface="Gill Sans MT"/>
              </a:rPr>
              <a:t> </a:t>
            </a:r>
            <a:r>
              <a:rPr sz="2400" spc="-10" dirty="0">
                <a:solidFill>
                  <a:srgbClr val="3B3B3B"/>
                </a:solidFill>
                <a:latin typeface="Gill Sans MT"/>
                <a:cs typeface="Gill Sans MT"/>
              </a:rPr>
              <a:t>presentation</a:t>
            </a:r>
            <a:endParaRPr sz="2400" dirty="0">
              <a:latin typeface="Gill Sans MT"/>
              <a:cs typeface="Gill Sans M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024639"/>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sz="4400" dirty="0">
                <a:solidFill>
                  <a:srgbClr val="FFFFFF"/>
                </a:solidFill>
              </a:rPr>
              <a:t>MAKING</a:t>
            </a:r>
            <a:r>
              <a:rPr sz="4400" spc="-484" dirty="0">
                <a:solidFill>
                  <a:srgbClr val="FFFFFF"/>
                </a:solidFill>
              </a:rPr>
              <a:t> </a:t>
            </a:r>
            <a:r>
              <a:rPr sz="4400" spc="-10" dirty="0">
                <a:solidFill>
                  <a:srgbClr val="FFFFFF"/>
                </a:solidFill>
              </a:rPr>
              <a:t>ADJUSTMENTS</a:t>
            </a:r>
            <a:r>
              <a:rPr lang="en-US" sz="4400" spc="-10" dirty="0">
                <a:solidFill>
                  <a:srgbClr val="FFFFFF"/>
                </a:solidFill>
              </a:rPr>
              <a:t> TO ASSETS</a:t>
            </a:r>
            <a:endParaRPr sz="4400" dirty="0"/>
          </a:p>
        </p:txBody>
      </p:sp>
      <p:sp>
        <p:nvSpPr>
          <p:cNvPr id="3" name="object 3"/>
          <p:cNvSpPr txBox="1"/>
          <p:nvPr/>
        </p:nvSpPr>
        <p:spPr>
          <a:xfrm>
            <a:off x="659484" y="1908386"/>
            <a:ext cx="8856980" cy="4097917"/>
          </a:xfrm>
          <a:prstGeom prst="rect">
            <a:avLst/>
          </a:prstGeom>
        </p:spPr>
        <p:txBody>
          <a:bodyPr vert="horz" wrap="square" lIns="0" tIns="202565" rIns="0" bIns="0" rtlCol="0">
            <a:spAutoFit/>
          </a:bodyPr>
          <a:lstStyle/>
          <a:p>
            <a:pPr marL="318135" indent="-305435">
              <a:lnSpc>
                <a:spcPct val="100000"/>
              </a:lnSpc>
              <a:spcBef>
                <a:spcPts val="1595"/>
              </a:spcBef>
              <a:buClr>
                <a:srgbClr val="902F61"/>
              </a:buClr>
              <a:buSzPct val="91250"/>
              <a:buFont typeface="Wingdings 2"/>
              <a:buChar char=""/>
              <a:tabLst>
                <a:tab pos="318135" algn="l"/>
              </a:tabLst>
            </a:pPr>
            <a:r>
              <a:rPr lang="en-US" sz="4000" dirty="0">
                <a:solidFill>
                  <a:srgbClr val="3B3B3B"/>
                </a:solidFill>
                <a:latin typeface="Gill Sans MT"/>
                <a:cs typeface="Gill Sans MT"/>
              </a:rPr>
              <a:t>All </a:t>
            </a:r>
            <a:r>
              <a:rPr sz="4000" dirty="0">
                <a:solidFill>
                  <a:srgbClr val="3B3B3B"/>
                </a:solidFill>
                <a:latin typeface="Gill Sans MT"/>
                <a:cs typeface="Gill Sans MT"/>
              </a:rPr>
              <a:t>Adjustment</a:t>
            </a:r>
            <a:r>
              <a:rPr sz="4000" spc="-260" dirty="0">
                <a:solidFill>
                  <a:srgbClr val="3B3B3B"/>
                </a:solidFill>
                <a:latin typeface="Gill Sans MT"/>
                <a:cs typeface="Gill Sans MT"/>
              </a:rPr>
              <a:t> </a:t>
            </a:r>
            <a:r>
              <a:rPr lang="en-US" sz="4000" spc="-260" dirty="0">
                <a:solidFill>
                  <a:srgbClr val="3B3B3B"/>
                </a:solidFill>
                <a:latin typeface="Gill Sans MT"/>
                <a:cs typeface="Gill Sans MT"/>
              </a:rPr>
              <a:t>are done </a:t>
            </a:r>
            <a:r>
              <a:rPr lang="en-US" sz="4000" spc="-10" dirty="0">
                <a:solidFill>
                  <a:srgbClr val="3B3B3B"/>
                </a:solidFill>
                <a:latin typeface="Gill Sans MT"/>
                <a:cs typeface="Gill Sans MT"/>
              </a:rPr>
              <a:t>Apptree-</a:t>
            </a:r>
            <a:endParaRPr lang="en-US" sz="1200" dirty="0">
              <a:latin typeface="Gill Sans MT"/>
              <a:cs typeface="Gill Sans MT"/>
            </a:endParaRPr>
          </a:p>
          <a:p>
            <a:pPr marL="641985" lvl="1" indent="-304800">
              <a:lnSpc>
                <a:spcPct val="100000"/>
              </a:lnSpc>
              <a:spcBef>
                <a:spcPts val="900"/>
              </a:spcBef>
              <a:buClr>
                <a:srgbClr val="902F61"/>
              </a:buClr>
              <a:buSzPct val="91071"/>
              <a:buFont typeface="Wingdings"/>
              <a:buChar char=""/>
              <a:tabLst>
                <a:tab pos="641985" algn="l"/>
              </a:tabLst>
            </a:pPr>
            <a:r>
              <a:rPr lang="en-US" sz="2800" spc="-35" dirty="0">
                <a:solidFill>
                  <a:srgbClr val="3B3B3B"/>
                </a:solidFill>
                <a:latin typeface="Gill Sans MT"/>
                <a:cs typeface="Gill Sans MT"/>
              </a:rPr>
              <a:t>Employee</a:t>
            </a:r>
            <a:r>
              <a:rPr lang="en-US" sz="2800" spc="-160" dirty="0">
                <a:solidFill>
                  <a:srgbClr val="3B3B3B"/>
                </a:solidFill>
                <a:latin typeface="Gill Sans MT"/>
                <a:cs typeface="Gill Sans MT"/>
              </a:rPr>
              <a:t> </a:t>
            </a:r>
            <a:r>
              <a:rPr lang="en-US" sz="2800" dirty="0">
                <a:solidFill>
                  <a:srgbClr val="3B3B3B"/>
                </a:solidFill>
                <a:latin typeface="Gill Sans MT"/>
                <a:cs typeface="Gill Sans MT"/>
              </a:rPr>
              <a:t>Equipment</a:t>
            </a:r>
            <a:r>
              <a:rPr lang="en-US" sz="2800" spc="-160" dirty="0">
                <a:solidFill>
                  <a:srgbClr val="3B3B3B"/>
                </a:solidFill>
                <a:latin typeface="Gill Sans MT"/>
                <a:cs typeface="Gill Sans MT"/>
              </a:rPr>
              <a:t> </a:t>
            </a:r>
            <a:r>
              <a:rPr lang="en-US" sz="2800" spc="-25" dirty="0">
                <a:solidFill>
                  <a:srgbClr val="3B3B3B"/>
                </a:solidFill>
                <a:latin typeface="Gill Sans MT"/>
                <a:cs typeface="Gill Sans MT"/>
              </a:rPr>
              <a:t>Checkout</a:t>
            </a:r>
            <a:r>
              <a:rPr lang="en-US" sz="2800" spc="-170" dirty="0">
                <a:solidFill>
                  <a:srgbClr val="3B3B3B"/>
                </a:solidFill>
                <a:latin typeface="Gill Sans MT"/>
                <a:cs typeface="Gill Sans MT"/>
              </a:rPr>
              <a:t> </a:t>
            </a:r>
            <a:r>
              <a:rPr lang="en-US" sz="2800" dirty="0">
                <a:solidFill>
                  <a:srgbClr val="3B3B3B"/>
                </a:solidFill>
                <a:latin typeface="Gill Sans MT"/>
                <a:cs typeface="Gill Sans MT"/>
              </a:rPr>
              <a:t>Form</a:t>
            </a:r>
            <a:r>
              <a:rPr lang="en-US" sz="2800" spc="-55" dirty="0">
                <a:solidFill>
                  <a:srgbClr val="3B3B3B"/>
                </a:solidFill>
                <a:latin typeface="Gill Sans MT"/>
                <a:cs typeface="Gill Sans MT"/>
              </a:rPr>
              <a:t> </a:t>
            </a:r>
            <a:r>
              <a:rPr lang="en-US" sz="2800" spc="-10" dirty="0">
                <a:solidFill>
                  <a:srgbClr val="3B3B3B"/>
                </a:solidFill>
                <a:latin typeface="Gill Sans MT"/>
                <a:cs typeface="Gill Sans MT"/>
              </a:rPr>
              <a:t>(EEC)</a:t>
            </a:r>
            <a:endParaRPr lang="en-US" sz="2800" dirty="0">
              <a:latin typeface="Gill Sans MT"/>
              <a:cs typeface="Gill Sans MT"/>
            </a:endParaRPr>
          </a:p>
          <a:p>
            <a:pPr marL="641985" lvl="1" indent="-304800">
              <a:lnSpc>
                <a:spcPct val="100000"/>
              </a:lnSpc>
              <a:spcBef>
                <a:spcPts val="900"/>
              </a:spcBef>
              <a:buClr>
                <a:srgbClr val="902F61"/>
              </a:buClr>
              <a:buSzPct val="91071"/>
              <a:buFont typeface="Wingdings"/>
              <a:buChar char=""/>
              <a:tabLst>
                <a:tab pos="641985" algn="l"/>
              </a:tabLst>
            </a:pPr>
            <a:r>
              <a:rPr lang="en-US" sz="2800" dirty="0">
                <a:solidFill>
                  <a:srgbClr val="3B3B3B"/>
                </a:solidFill>
                <a:latin typeface="Gill Sans MT"/>
                <a:cs typeface="Gill Sans MT"/>
              </a:rPr>
              <a:t>Request</a:t>
            </a:r>
            <a:r>
              <a:rPr lang="en-US" sz="2800" spc="-195" dirty="0">
                <a:solidFill>
                  <a:srgbClr val="3B3B3B"/>
                </a:solidFill>
                <a:latin typeface="Gill Sans MT"/>
                <a:cs typeface="Gill Sans MT"/>
              </a:rPr>
              <a:t> </a:t>
            </a:r>
            <a:r>
              <a:rPr lang="en-US" sz="2800" dirty="0">
                <a:solidFill>
                  <a:srgbClr val="3B3B3B"/>
                </a:solidFill>
                <a:latin typeface="Gill Sans MT"/>
                <a:cs typeface="Gill Sans MT"/>
              </a:rPr>
              <a:t>for</a:t>
            </a:r>
            <a:r>
              <a:rPr lang="en-US" sz="2800" spc="-105" dirty="0">
                <a:solidFill>
                  <a:srgbClr val="3B3B3B"/>
                </a:solidFill>
                <a:latin typeface="Gill Sans MT"/>
                <a:cs typeface="Gill Sans MT"/>
              </a:rPr>
              <a:t> </a:t>
            </a:r>
            <a:r>
              <a:rPr lang="en-US" sz="2800" dirty="0">
                <a:solidFill>
                  <a:srgbClr val="3B3B3B"/>
                </a:solidFill>
                <a:latin typeface="Gill Sans MT"/>
                <a:cs typeface="Gill Sans MT"/>
              </a:rPr>
              <a:t>Deletion</a:t>
            </a:r>
            <a:r>
              <a:rPr lang="en-US" sz="2800" spc="-120" dirty="0">
                <a:solidFill>
                  <a:srgbClr val="3B3B3B"/>
                </a:solidFill>
                <a:latin typeface="Gill Sans MT"/>
                <a:cs typeface="Gill Sans MT"/>
              </a:rPr>
              <a:t> </a:t>
            </a:r>
            <a:r>
              <a:rPr lang="en-US" sz="2800" spc="-10" dirty="0">
                <a:solidFill>
                  <a:srgbClr val="3B3B3B"/>
                </a:solidFill>
                <a:latin typeface="Gill Sans MT"/>
                <a:cs typeface="Gill Sans MT"/>
              </a:rPr>
              <a:t>of</a:t>
            </a:r>
            <a:r>
              <a:rPr lang="en-US" sz="2800" spc="-290" dirty="0">
                <a:solidFill>
                  <a:srgbClr val="3B3B3B"/>
                </a:solidFill>
                <a:latin typeface="Gill Sans MT"/>
                <a:cs typeface="Gill Sans MT"/>
              </a:rPr>
              <a:t> </a:t>
            </a:r>
            <a:r>
              <a:rPr lang="en-US" sz="2800" dirty="0">
                <a:solidFill>
                  <a:srgbClr val="3B3B3B"/>
                </a:solidFill>
                <a:latin typeface="Gill Sans MT"/>
                <a:cs typeface="Gill Sans MT"/>
              </a:rPr>
              <a:t>Assets</a:t>
            </a:r>
            <a:r>
              <a:rPr lang="en-US" sz="2800" spc="-110" dirty="0">
                <a:solidFill>
                  <a:srgbClr val="3B3B3B"/>
                </a:solidFill>
                <a:latin typeface="Gill Sans MT"/>
                <a:cs typeface="Gill Sans MT"/>
              </a:rPr>
              <a:t> </a:t>
            </a:r>
            <a:r>
              <a:rPr lang="en-US" sz="2800" spc="-45" dirty="0">
                <a:solidFill>
                  <a:srgbClr val="3B3B3B"/>
                </a:solidFill>
                <a:latin typeface="Gill Sans MT"/>
                <a:cs typeface="Gill Sans MT"/>
              </a:rPr>
              <a:t>Form</a:t>
            </a:r>
            <a:r>
              <a:rPr lang="en-US" sz="2800" spc="-285" dirty="0">
                <a:solidFill>
                  <a:srgbClr val="3B3B3B"/>
                </a:solidFill>
                <a:latin typeface="Gill Sans MT"/>
                <a:cs typeface="Gill Sans MT"/>
              </a:rPr>
              <a:t> </a:t>
            </a:r>
            <a:r>
              <a:rPr lang="en-US" sz="2800" spc="-10" dirty="0">
                <a:solidFill>
                  <a:srgbClr val="3B3B3B"/>
                </a:solidFill>
                <a:latin typeface="Gill Sans MT"/>
                <a:cs typeface="Gill Sans MT"/>
              </a:rPr>
              <a:t>(RDA)</a:t>
            </a:r>
          </a:p>
          <a:p>
            <a:pPr marL="337185" lvl="1">
              <a:lnSpc>
                <a:spcPct val="100000"/>
              </a:lnSpc>
              <a:spcBef>
                <a:spcPts val="900"/>
              </a:spcBef>
              <a:buClr>
                <a:srgbClr val="902F61"/>
              </a:buClr>
              <a:buSzPct val="91071"/>
              <a:tabLst>
                <a:tab pos="641985" algn="l"/>
              </a:tabLst>
            </a:pPr>
            <a:r>
              <a:rPr lang="en-US" sz="2800" spc="-10" dirty="0">
                <a:solidFill>
                  <a:srgbClr val="3B3B3B"/>
                </a:solidFill>
                <a:highlight>
                  <a:srgbClr val="FFFF00"/>
                </a:highlight>
                <a:latin typeface="Gill Sans MT"/>
                <a:cs typeface="Gill Sans MT"/>
              </a:rPr>
              <a:t>Except;</a:t>
            </a:r>
            <a:endParaRPr lang="en-US" sz="2800" dirty="0">
              <a:latin typeface="Gill Sans MT"/>
              <a:cs typeface="Gill Sans MT"/>
            </a:endParaRPr>
          </a:p>
          <a:p>
            <a:pPr marL="641985" lvl="1" indent="-304800">
              <a:lnSpc>
                <a:spcPct val="100000"/>
              </a:lnSpc>
              <a:spcBef>
                <a:spcPts val="900"/>
              </a:spcBef>
              <a:buClr>
                <a:srgbClr val="902F61"/>
              </a:buClr>
              <a:buSzPct val="91071"/>
              <a:buFont typeface="Wingdings"/>
              <a:buChar char=""/>
              <a:tabLst>
                <a:tab pos="641985" algn="l"/>
              </a:tabLst>
            </a:pPr>
            <a:r>
              <a:rPr sz="2800" spc="-114" dirty="0">
                <a:solidFill>
                  <a:srgbClr val="3B3B3B"/>
                </a:solidFill>
                <a:highlight>
                  <a:srgbClr val="FFFF00"/>
                </a:highlight>
                <a:latin typeface="Gill Sans MT"/>
                <a:cs typeface="Gill Sans MT"/>
              </a:rPr>
              <a:t>Transfer</a:t>
            </a:r>
            <a:r>
              <a:rPr sz="2800" spc="-80" dirty="0">
                <a:solidFill>
                  <a:srgbClr val="3B3B3B"/>
                </a:solidFill>
                <a:highlight>
                  <a:srgbClr val="FFFF00"/>
                </a:highlight>
                <a:latin typeface="Gill Sans MT"/>
                <a:cs typeface="Gill Sans MT"/>
              </a:rPr>
              <a:t> </a:t>
            </a:r>
            <a:r>
              <a:rPr sz="2800" dirty="0">
                <a:solidFill>
                  <a:srgbClr val="3B3B3B"/>
                </a:solidFill>
                <a:highlight>
                  <a:srgbClr val="FFFF00"/>
                </a:highlight>
                <a:latin typeface="Gill Sans MT"/>
                <a:cs typeface="Gill Sans MT"/>
              </a:rPr>
              <a:t>of</a:t>
            </a:r>
            <a:r>
              <a:rPr sz="2800" spc="-180" dirty="0">
                <a:solidFill>
                  <a:srgbClr val="3B3B3B"/>
                </a:solidFill>
                <a:highlight>
                  <a:srgbClr val="FFFF00"/>
                </a:highlight>
                <a:latin typeface="Gill Sans MT"/>
                <a:cs typeface="Gill Sans MT"/>
              </a:rPr>
              <a:t> </a:t>
            </a:r>
            <a:r>
              <a:rPr sz="2800" dirty="0">
                <a:solidFill>
                  <a:srgbClr val="3B3B3B"/>
                </a:solidFill>
                <a:highlight>
                  <a:srgbClr val="FFFF00"/>
                </a:highlight>
                <a:latin typeface="Gill Sans MT"/>
                <a:cs typeface="Gill Sans MT"/>
              </a:rPr>
              <a:t>Equipment</a:t>
            </a:r>
            <a:r>
              <a:rPr sz="2800" spc="-120" dirty="0">
                <a:solidFill>
                  <a:srgbClr val="3B3B3B"/>
                </a:solidFill>
                <a:highlight>
                  <a:srgbClr val="FFFF00"/>
                </a:highlight>
                <a:latin typeface="Gill Sans MT"/>
                <a:cs typeface="Gill Sans MT"/>
              </a:rPr>
              <a:t> </a:t>
            </a:r>
            <a:r>
              <a:rPr sz="2800" spc="-10" dirty="0">
                <a:solidFill>
                  <a:srgbClr val="3B3B3B"/>
                </a:solidFill>
                <a:highlight>
                  <a:srgbClr val="FFFF00"/>
                </a:highlight>
                <a:latin typeface="Gill Sans MT"/>
                <a:cs typeface="Gill Sans MT"/>
              </a:rPr>
              <a:t>to</a:t>
            </a:r>
            <a:r>
              <a:rPr sz="2800" spc="-280" dirty="0">
                <a:solidFill>
                  <a:srgbClr val="3B3B3B"/>
                </a:solidFill>
                <a:highlight>
                  <a:srgbClr val="FFFF00"/>
                </a:highlight>
                <a:latin typeface="Gill Sans MT"/>
                <a:cs typeface="Gill Sans MT"/>
              </a:rPr>
              <a:t> </a:t>
            </a:r>
            <a:r>
              <a:rPr sz="2800" dirty="0">
                <a:solidFill>
                  <a:srgbClr val="3B3B3B"/>
                </a:solidFill>
                <a:highlight>
                  <a:srgbClr val="FFFF00"/>
                </a:highlight>
                <a:latin typeface="Gill Sans MT"/>
                <a:cs typeface="Gill Sans MT"/>
              </a:rPr>
              <a:t>Another</a:t>
            </a:r>
            <a:r>
              <a:rPr sz="2800" spc="-105" dirty="0">
                <a:solidFill>
                  <a:srgbClr val="3B3B3B"/>
                </a:solidFill>
                <a:highlight>
                  <a:srgbClr val="FFFF00"/>
                </a:highlight>
                <a:latin typeface="Gill Sans MT"/>
                <a:cs typeface="Gill Sans MT"/>
              </a:rPr>
              <a:t> </a:t>
            </a:r>
            <a:r>
              <a:rPr sz="2800" dirty="0">
                <a:solidFill>
                  <a:srgbClr val="3B3B3B"/>
                </a:solidFill>
                <a:highlight>
                  <a:srgbClr val="FFFF00"/>
                </a:highlight>
                <a:latin typeface="Gill Sans MT"/>
                <a:cs typeface="Gill Sans MT"/>
              </a:rPr>
              <a:t>Entity</a:t>
            </a:r>
            <a:r>
              <a:rPr sz="2800" spc="-110" dirty="0">
                <a:solidFill>
                  <a:srgbClr val="3B3B3B"/>
                </a:solidFill>
                <a:highlight>
                  <a:srgbClr val="FFFF00"/>
                </a:highlight>
                <a:latin typeface="Gill Sans MT"/>
                <a:cs typeface="Gill Sans MT"/>
              </a:rPr>
              <a:t> </a:t>
            </a:r>
            <a:r>
              <a:rPr sz="2800" spc="-10" dirty="0">
                <a:solidFill>
                  <a:srgbClr val="3B3B3B"/>
                </a:solidFill>
                <a:highlight>
                  <a:srgbClr val="FFFF00"/>
                </a:highlight>
                <a:latin typeface="Gill Sans MT"/>
                <a:cs typeface="Gill Sans MT"/>
              </a:rPr>
              <a:t>Form</a:t>
            </a:r>
            <a:r>
              <a:rPr sz="2800" spc="-75" dirty="0">
                <a:solidFill>
                  <a:srgbClr val="3B3B3B"/>
                </a:solidFill>
                <a:highlight>
                  <a:srgbClr val="FFFF00"/>
                </a:highlight>
                <a:latin typeface="Gill Sans MT"/>
                <a:cs typeface="Gill Sans MT"/>
              </a:rPr>
              <a:t> </a:t>
            </a:r>
            <a:r>
              <a:rPr sz="2800" dirty="0">
                <a:solidFill>
                  <a:srgbClr val="3B3B3B"/>
                </a:solidFill>
                <a:highlight>
                  <a:srgbClr val="FFFF00"/>
                </a:highlight>
                <a:latin typeface="Gill Sans MT"/>
                <a:cs typeface="Gill Sans MT"/>
              </a:rPr>
              <a:t>and</a:t>
            </a:r>
            <a:r>
              <a:rPr sz="2800" spc="-140" dirty="0">
                <a:solidFill>
                  <a:srgbClr val="3B3B3B"/>
                </a:solidFill>
                <a:highlight>
                  <a:srgbClr val="FFFF00"/>
                </a:highlight>
                <a:latin typeface="Gill Sans MT"/>
                <a:cs typeface="Gill Sans MT"/>
              </a:rPr>
              <a:t> </a:t>
            </a:r>
            <a:r>
              <a:rPr sz="2800" spc="-20" dirty="0">
                <a:solidFill>
                  <a:srgbClr val="3B3B3B"/>
                </a:solidFill>
                <a:highlight>
                  <a:srgbClr val="FFFF00"/>
                </a:highlight>
                <a:latin typeface="Gill Sans MT"/>
                <a:cs typeface="Gill Sans MT"/>
              </a:rPr>
              <a:t>Memo</a:t>
            </a:r>
            <a:endParaRPr sz="2800" dirty="0">
              <a:highlight>
                <a:srgbClr val="FFFF00"/>
              </a:highlight>
              <a:latin typeface="Gill Sans MT"/>
              <a:cs typeface="Gill Sans MT"/>
            </a:endParaRPr>
          </a:p>
          <a:p>
            <a:pPr marL="641985" lvl="1" indent="-304800">
              <a:lnSpc>
                <a:spcPct val="100000"/>
              </a:lnSpc>
              <a:spcBef>
                <a:spcPts val="900"/>
              </a:spcBef>
              <a:buClr>
                <a:srgbClr val="902F61"/>
              </a:buClr>
              <a:buSzPct val="91071"/>
              <a:buFont typeface="Wingdings"/>
              <a:buChar char=""/>
              <a:tabLst>
                <a:tab pos="641985" algn="l"/>
              </a:tabLst>
            </a:pPr>
            <a:r>
              <a:rPr sz="2800" dirty="0">
                <a:solidFill>
                  <a:srgbClr val="3B3B3B"/>
                </a:solidFill>
                <a:highlight>
                  <a:srgbClr val="FFFF00"/>
                </a:highlight>
                <a:latin typeface="Gill Sans MT"/>
                <a:cs typeface="Gill Sans MT"/>
              </a:rPr>
              <a:t>Loaned</a:t>
            </a:r>
            <a:r>
              <a:rPr lang="en-US" sz="2800" dirty="0">
                <a:solidFill>
                  <a:srgbClr val="3B3B3B"/>
                </a:solidFill>
                <a:highlight>
                  <a:srgbClr val="FFFF00"/>
                </a:highlight>
                <a:latin typeface="Gill Sans MT"/>
                <a:cs typeface="Gill Sans MT"/>
              </a:rPr>
              <a:t>/Donated</a:t>
            </a:r>
            <a:r>
              <a:rPr sz="2800" spc="-155" dirty="0">
                <a:solidFill>
                  <a:srgbClr val="3B3B3B"/>
                </a:solidFill>
                <a:highlight>
                  <a:srgbClr val="FFFF00"/>
                </a:highlight>
                <a:latin typeface="Gill Sans MT"/>
                <a:cs typeface="Gill Sans MT"/>
              </a:rPr>
              <a:t> </a:t>
            </a:r>
            <a:r>
              <a:rPr sz="2800" dirty="0">
                <a:solidFill>
                  <a:srgbClr val="3B3B3B"/>
                </a:solidFill>
                <a:highlight>
                  <a:srgbClr val="FFFF00"/>
                </a:highlight>
                <a:latin typeface="Gill Sans MT"/>
                <a:cs typeface="Gill Sans MT"/>
              </a:rPr>
              <a:t>Equipment</a:t>
            </a:r>
            <a:r>
              <a:rPr sz="2800" spc="-180" dirty="0">
                <a:solidFill>
                  <a:srgbClr val="3B3B3B"/>
                </a:solidFill>
                <a:highlight>
                  <a:srgbClr val="FFFF00"/>
                </a:highlight>
                <a:latin typeface="Gill Sans MT"/>
                <a:cs typeface="Gill Sans MT"/>
              </a:rPr>
              <a:t> </a:t>
            </a:r>
            <a:r>
              <a:rPr sz="2800" spc="-10" dirty="0">
                <a:solidFill>
                  <a:srgbClr val="3B3B3B"/>
                </a:solidFill>
                <a:highlight>
                  <a:srgbClr val="FFFF00"/>
                </a:highlight>
                <a:latin typeface="Gill Sans MT"/>
                <a:cs typeface="Gill Sans MT"/>
              </a:rPr>
              <a:t>Outgoing/Incoming</a:t>
            </a:r>
            <a:endParaRPr lang="en-US" sz="2800" spc="-10" dirty="0">
              <a:solidFill>
                <a:srgbClr val="3B3B3B"/>
              </a:solidFill>
              <a:highlight>
                <a:srgbClr val="FFFF00"/>
              </a:highlight>
              <a:latin typeface="Gill Sans MT"/>
              <a:cs typeface="Gill Sans MT"/>
            </a:endParaRPr>
          </a:p>
          <a:p>
            <a:pPr marL="337185" lvl="1">
              <a:lnSpc>
                <a:spcPct val="100000"/>
              </a:lnSpc>
              <a:spcBef>
                <a:spcPts val="900"/>
              </a:spcBef>
              <a:buClr>
                <a:srgbClr val="902F61"/>
              </a:buClr>
              <a:buSzPct val="91071"/>
              <a:tabLst>
                <a:tab pos="641985" algn="l"/>
              </a:tabLst>
            </a:pPr>
            <a:r>
              <a:rPr lang="en-US" sz="2800" spc="-10" dirty="0">
                <a:solidFill>
                  <a:srgbClr val="3B3B3B"/>
                </a:solidFill>
                <a:highlight>
                  <a:srgbClr val="FFFF00"/>
                </a:highlight>
                <a:latin typeface="Gill Sans MT"/>
                <a:cs typeface="Gill Sans MT"/>
              </a:rPr>
              <a:t> Please email us at </a:t>
            </a:r>
            <a:r>
              <a:rPr lang="en-US" sz="2800" spc="-10" dirty="0">
                <a:solidFill>
                  <a:srgbClr val="3B3B3B"/>
                </a:solidFill>
                <a:highlight>
                  <a:srgbClr val="FFFF00"/>
                </a:highlight>
                <a:latin typeface="Gill Sans MT"/>
                <a:cs typeface="Gill Sans MT"/>
                <a:hlinkClick r:id="rId2"/>
              </a:rPr>
              <a:t>unmiventory@unm.edu</a:t>
            </a:r>
            <a:r>
              <a:rPr lang="en-US" sz="2800" spc="-10" dirty="0">
                <a:solidFill>
                  <a:srgbClr val="3B3B3B"/>
                </a:solidFill>
                <a:highlight>
                  <a:srgbClr val="FFFF00"/>
                </a:highlight>
                <a:latin typeface="Gill Sans MT"/>
                <a:cs typeface="Gill Sans MT"/>
              </a:rPr>
              <a:t> for these forms</a:t>
            </a:r>
            <a:endParaRPr sz="2800" dirty="0">
              <a:highlight>
                <a:srgbClr val="FFFF00"/>
              </a:highlight>
              <a:latin typeface="Gill Sans MT"/>
              <a:cs typeface="Gill Sans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034257"/>
          </a:xfrm>
          <a:prstGeom prst="rect">
            <a:avLst/>
          </a:prstGeom>
          <a:solidFill>
            <a:srgbClr val="4D1334"/>
          </a:solidFill>
        </p:spPr>
        <p:txBody>
          <a:bodyPr vert="horz" wrap="square" lIns="0" tIns="353695" rIns="0" bIns="0" rtlCol="0">
            <a:spAutoFit/>
          </a:bodyPr>
          <a:lstStyle/>
          <a:p>
            <a:pPr marL="225425">
              <a:lnSpc>
                <a:spcPct val="100000"/>
              </a:lnSpc>
              <a:spcBef>
                <a:spcPts val="2785"/>
              </a:spcBef>
            </a:pPr>
            <a:r>
              <a:rPr sz="4400" dirty="0">
                <a:solidFill>
                  <a:srgbClr val="FFFFFF"/>
                </a:solidFill>
              </a:rPr>
              <a:t>ASSET</a:t>
            </a:r>
            <a:r>
              <a:rPr sz="4400" spc="40" dirty="0">
                <a:solidFill>
                  <a:srgbClr val="FFFFFF"/>
                </a:solidFill>
              </a:rPr>
              <a:t> </a:t>
            </a:r>
            <a:r>
              <a:rPr sz="4400" spc="-10" dirty="0">
                <a:solidFill>
                  <a:srgbClr val="FFFFFF"/>
                </a:solidFill>
              </a:rPr>
              <a:t>ADJUSTMENT</a:t>
            </a:r>
            <a:r>
              <a:rPr sz="4400" spc="-495" dirty="0">
                <a:solidFill>
                  <a:srgbClr val="FFFFFF"/>
                </a:solidFill>
              </a:rPr>
              <a:t> </a:t>
            </a:r>
            <a:r>
              <a:rPr sz="4400" spc="-20" dirty="0">
                <a:solidFill>
                  <a:srgbClr val="FFFFFF"/>
                </a:solidFill>
              </a:rPr>
              <a:t>FOR</a:t>
            </a:r>
            <a:r>
              <a:rPr lang="en-US" sz="4400" spc="-20" dirty="0">
                <a:solidFill>
                  <a:srgbClr val="FFFFFF"/>
                </a:solidFill>
              </a:rPr>
              <a:t>M- Submit via Email </a:t>
            </a:r>
            <a:endParaRPr sz="4400" dirty="0"/>
          </a:p>
        </p:txBody>
      </p:sp>
      <p:sp>
        <p:nvSpPr>
          <p:cNvPr id="3" name="object 3"/>
          <p:cNvSpPr txBox="1"/>
          <p:nvPr/>
        </p:nvSpPr>
        <p:spPr>
          <a:xfrm>
            <a:off x="659484" y="2053547"/>
            <a:ext cx="3667125" cy="4242435"/>
          </a:xfrm>
          <a:prstGeom prst="rect">
            <a:avLst/>
          </a:prstGeom>
        </p:spPr>
        <p:txBody>
          <a:bodyPr vert="horz" wrap="square" lIns="0" tIns="125730" rIns="0" bIns="0" rtlCol="0">
            <a:spAutoFit/>
          </a:bodyPr>
          <a:lstStyle/>
          <a:p>
            <a:pPr marL="318770" indent="-306070">
              <a:lnSpc>
                <a:spcPct val="100000"/>
              </a:lnSpc>
              <a:spcBef>
                <a:spcPts val="990"/>
              </a:spcBef>
              <a:buClr>
                <a:srgbClr val="902F61"/>
              </a:buClr>
              <a:buSzPct val="91666"/>
              <a:buFont typeface="Wingdings 2"/>
              <a:buChar char=""/>
              <a:tabLst>
                <a:tab pos="318770" algn="l"/>
              </a:tabLst>
            </a:pPr>
            <a:r>
              <a:rPr sz="1800" spc="-10" dirty="0">
                <a:solidFill>
                  <a:srgbClr val="3B3B3B"/>
                </a:solidFill>
                <a:latin typeface="Gill Sans MT"/>
                <a:cs typeface="Gill Sans MT"/>
              </a:rPr>
              <a:t>Additions:</a:t>
            </a:r>
            <a:endParaRPr sz="1800" dirty="0">
              <a:latin typeface="Gill Sans MT"/>
              <a:cs typeface="Gill Sans MT"/>
            </a:endParaRPr>
          </a:p>
          <a:p>
            <a:pPr marL="641985" marR="5080" lvl="1" indent="-304800">
              <a:lnSpc>
                <a:spcPts val="1700"/>
              </a:lnSpc>
              <a:spcBef>
                <a:spcPts val="1030"/>
              </a:spcBef>
              <a:buClr>
                <a:srgbClr val="902F61"/>
              </a:buClr>
              <a:buSzPct val="90625"/>
              <a:buFont typeface="Wingdings 2"/>
              <a:buChar char=""/>
              <a:tabLst>
                <a:tab pos="641985" algn="l"/>
              </a:tabLst>
            </a:pPr>
            <a:r>
              <a:rPr sz="1600" dirty="0">
                <a:solidFill>
                  <a:srgbClr val="3B3B3B"/>
                </a:solidFill>
                <a:latin typeface="Gill Sans MT"/>
                <a:cs typeface="Gill Sans MT"/>
              </a:rPr>
              <a:t>Used</a:t>
            </a:r>
            <a:r>
              <a:rPr sz="1600" spc="-65" dirty="0">
                <a:solidFill>
                  <a:srgbClr val="3B3B3B"/>
                </a:solidFill>
                <a:latin typeface="Gill Sans MT"/>
                <a:cs typeface="Gill Sans MT"/>
              </a:rPr>
              <a:t> </a:t>
            </a:r>
            <a:r>
              <a:rPr sz="1600" dirty="0">
                <a:solidFill>
                  <a:srgbClr val="3B3B3B"/>
                </a:solidFill>
                <a:latin typeface="Gill Sans MT"/>
                <a:cs typeface="Gill Sans MT"/>
              </a:rPr>
              <a:t>to</a:t>
            </a:r>
            <a:r>
              <a:rPr sz="1600" spc="-40" dirty="0">
                <a:solidFill>
                  <a:srgbClr val="3B3B3B"/>
                </a:solidFill>
                <a:latin typeface="Gill Sans MT"/>
                <a:cs typeface="Gill Sans MT"/>
              </a:rPr>
              <a:t> </a:t>
            </a:r>
            <a:r>
              <a:rPr sz="1600" dirty="0">
                <a:solidFill>
                  <a:srgbClr val="3B3B3B"/>
                </a:solidFill>
                <a:latin typeface="Gill Sans MT"/>
                <a:cs typeface="Gill Sans MT"/>
              </a:rPr>
              <a:t>tag</a:t>
            </a:r>
            <a:r>
              <a:rPr sz="1600" spc="-40" dirty="0">
                <a:solidFill>
                  <a:srgbClr val="3B3B3B"/>
                </a:solidFill>
                <a:latin typeface="Gill Sans MT"/>
                <a:cs typeface="Gill Sans MT"/>
              </a:rPr>
              <a:t> </a:t>
            </a:r>
            <a:r>
              <a:rPr sz="1600" dirty="0">
                <a:solidFill>
                  <a:srgbClr val="3B3B3B"/>
                </a:solidFill>
                <a:latin typeface="Gill Sans MT"/>
                <a:cs typeface="Gill Sans MT"/>
              </a:rPr>
              <a:t>warranty</a:t>
            </a:r>
            <a:r>
              <a:rPr sz="1600" spc="-70" dirty="0">
                <a:solidFill>
                  <a:srgbClr val="3B3B3B"/>
                </a:solidFill>
                <a:latin typeface="Gill Sans MT"/>
                <a:cs typeface="Gill Sans MT"/>
              </a:rPr>
              <a:t> </a:t>
            </a:r>
            <a:r>
              <a:rPr sz="1600" spc="-10" dirty="0">
                <a:solidFill>
                  <a:srgbClr val="3B3B3B"/>
                </a:solidFill>
                <a:latin typeface="Gill Sans MT"/>
                <a:cs typeface="Gill Sans MT"/>
              </a:rPr>
              <a:t>replacements, </a:t>
            </a:r>
            <a:r>
              <a:rPr sz="1600" spc="-30" dirty="0">
                <a:solidFill>
                  <a:srgbClr val="3B3B3B"/>
                </a:solidFill>
                <a:latin typeface="Gill Sans MT"/>
                <a:cs typeface="Gill Sans MT"/>
              </a:rPr>
              <a:t>non-</a:t>
            </a:r>
            <a:r>
              <a:rPr sz="1600" spc="-20" dirty="0">
                <a:solidFill>
                  <a:srgbClr val="3B3B3B"/>
                </a:solidFill>
                <a:latin typeface="Gill Sans MT"/>
                <a:cs typeface="Gill Sans MT"/>
              </a:rPr>
              <a:t>procured</a:t>
            </a:r>
            <a:r>
              <a:rPr sz="1600" spc="-10" dirty="0">
                <a:solidFill>
                  <a:srgbClr val="3B3B3B"/>
                </a:solidFill>
                <a:latin typeface="Gill Sans MT"/>
                <a:cs typeface="Gill Sans MT"/>
              </a:rPr>
              <a:t> assets,</a:t>
            </a:r>
            <a:r>
              <a:rPr sz="1600" spc="-185" dirty="0">
                <a:solidFill>
                  <a:srgbClr val="3B3B3B"/>
                </a:solidFill>
                <a:latin typeface="Gill Sans MT"/>
                <a:cs typeface="Gill Sans MT"/>
              </a:rPr>
              <a:t> </a:t>
            </a:r>
            <a:r>
              <a:rPr sz="1600" dirty="0">
                <a:solidFill>
                  <a:srgbClr val="3B3B3B"/>
                </a:solidFill>
                <a:latin typeface="Gill Sans MT"/>
                <a:cs typeface="Gill Sans MT"/>
              </a:rPr>
              <a:t>and</a:t>
            </a:r>
            <a:r>
              <a:rPr sz="1600" spc="-30" dirty="0">
                <a:solidFill>
                  <a:srgbClr val="3B3B3B"/>
                </a:solidFill>
                <a:latin typeface="Gill Sans MT"/>
                <a:cs typeface="Gill Sans MT"/>
              </a:rPr>
              <a:t> </a:t>
            </a:r>
            <a:r>
              <a:rPr sz="1600" spc="-10" dirty="0">
                <a:solidFill>
                  <a:srgbClr val="3B3B3B"/>
                </a:solidFill>
                <a:latin typeface="Gill Sans MT"/>
                <a:cs typeface="Gill Sans MT"/>
              </a:rPr>
              <a:t>to</a:t>
            </a:r>
            <a:r>
              <a:rPr sz="1600" spc="-105" dirty="0">
                <a:solidFill>
                  <a:srgbClr val="3B3B3B"/>
                </a:solidFill>
                <a:latin typeface="Gill Sans MT"/>
                <a:cs typeface="Gill Sans MT"/>
              </a:rPr>
              <a:t> </a:t>
            </a:r>
            <a:r>
              <a:rPr sz="1600" spc="-10" dirty="0">
                <a:solidFill>
                  <a:srgbClr val="3B3B3B"/>
                </a:solidFill>
                <a:latin typeface="Gill Sans MT"/>
                <a:cs typeface="Gill Sans MT"/>
              </a:rPr>
              <a:t>reinstate deleted</a:t>
            </a:r>
            <a:r>
              <a:rPr sz="1600" spc="-50" dirty="0">
                <a:solidFill>
                  <a:srgbClr val="3B3B3B"/>
                </a:solidFill>
                <a:latin typeface="Gill Sans MT"/>
                <a:cs typeface="Gill Sans MT"/>
              </a:rPr>
              <a:t> </a:t>
            </a:r>
            <a:r>
              <a:rPr sz="1600" spc="-10" dirty="0">
                <a:solidFill>
                  <a:srgbClr val="3B3B3B"/>
                </a:solidFill>
                <a:latin typeface="Gill Sans MT"/>
                <a:cs typeface="Gill Sans MT"/>
              </a:rPr>
              <a:t>assets</a:t>
            </a:r>
            <a:endParaRPr sz="1600" dirty="0">
              <a:latin typeface="Gill Sans MT"/>
              <a:cs typeface="Gill Sans MT"/>
            </a:endParaRPr>
          </a:p>
          <a:p>
            <a:pPr marL="641350" marR="45720" lvl="1" indent="-304800">
              <a:lnSpc>
                <a:spcPts val="1730"/>
              </a:lnSpc>
              <a:spcBef>
                <a:spcPts val="1010"/>
              </a:spcBef>
              <a:buClr>
                <a:srgbClr val="902F61"/>
              </a:buClr>
              <a:buSzPct val="90625"/>
              <a:buFont typeface="Wingdings 2"/>
              <a:buChar char=""/>
              <a:tabLst>
                <a:tab pos="641350" algn="l"/>
              </a:tabLst>
            </a:pPr>
            <a:r>
              <a:rPr sz="1600" spc="-10" dirty="0">
                <a:solidFill>
                  <a:srgbClr val="3B3B3B"/>
                </a:solidFill>
                <a:latin typeface="Gill Sans MT"/>
                <a:cs typeface="Gill Sans MT"/>
              </a:rPr>
              <a:t>Originating</a:t>
            </a:r>
            <a:r>
              <a:rPr sz="1600" spc="-55" dirty="0">
                <a:solidFill>
                  <a:srgbClr val="3B3B3B"/>
                </a:solidFill>
                <a:latin typeface="Gill Sans MT"/>
                <a:cs typeface="Gill Sans MT"/>
              </a:rPr>
              <a:t> </a:t>
            </a:r>
            <a:r>
              <a:rPr sz="1600" dirty="0">
                <a:solidFill>
                  <a:srgbClr val="3B3B3B"/>
                </a:solidFill>
                <a:latin typeface="Gill Sans MT"/>
                <a:cs typeface="Gill Sans MT"/>
              </a:rPr>
              <a:t>Department</a:t>
            </a:r>
            <a:r>
              <a:rPr sz="1600" spc="-15" dirty="0">
                <a:solidFill>
                  <a:srgbClr val="3B3B3B"/>
                </a:solidFill>
                <a:latin typeface="Gill Sans MT"/>
                <a:cs typeface="Gill Sans MT"/>
              </a:rPr>
              <a:t> </a:t>
            </a:r>
            <a:r>
              <a:rPr sz="1600" dirty="0">
                <a:solidFill>
                  <a:srgbClr val="3B3B3B"/>
                </a:solidFill>
                <a:latin typeface="Gill Sans MT"/>
                <a:cs typeface="Gill Sans MT"/>
              </a:rPr>
              <a:t>must</a:t>
            </a:r>
            <a:r>
              <a:rPr sz="1600" spc="-35" dirty="0">
                <a:solidFill>
                  <a:srgbClr val="3B3B3B"/>
                </a:solidFill>
                <a:latin typeface="Gill Sans MT"/>
                <a:cs typeface="Gill Sans MT"/>
              </a:rPr>
              <a:t> </a:t>
            </a:r>
            <a:r>
              <a:rPr sz="1600" spc="-20" dirty="0">
                <a:solidFill>
                  <a:srgbClr val="3B3B3B"/>
                </a:solidFill>
                <a:latin typeface="Gill Sans MT"/>
                <a:cs typeface="Gill Sans MT"/>
              </a:rPr>
              <a:t>sign </a:t>
            </a:r>
            <a:r>
              <a:rPr sz="1600" dirty="0">
                <a:solidFill>
                  <a:srgbClr val="3B3B3B"/>
                </a:solidFill>
                <a:latin typeface="Gill Sans MT"/>
                <a:cs typeface="Gill Sans MT"/>
              </a:rPr>
              <a:t>the</a:t>
            </a:r>
            <a:r>
              <a:rPr sz="1600" spc="-20" dirty="0">
                <a:solidFill>
                  <a:srgbClr val="3B3B3B"/>
                </a:solidFill>
                <a:latin typeface="Gill Sans MT"/>
                <a:cs typeface="Gill Sans MT"/>
              </a:rPr>
              <a:t> </a:t>
            </a:r>
            <a:r>
              <a:rPr sz="1600" spc="-30" dirty="0">
                <a:solidFill>
                  <a:srgbClr val="3B3B3B"/>
                </a:solidFill>
                <a:latin typeface="Gill Sans MT"/>
                <a:cs typeface="Gill Sans MT"/>
              </a:rPr>
              <a:t>form,</a:t>
            </a:r>
            <a:r>
              <a:rPr sz="1600" spc="-160" dirty="0">
                <a:solidFill>
                  <a:srgbClr val="3B3B3B"/>
                </a:solidFill>
                <a:latin typeface="Gill Sans MT"/>
                <a:cs typeface="Gill Sans MT"/>
              </a:rPr>
              <a:t> </a:t>
            </a:r>
            <a:r>
              <a:rPr sz="1600" spc="-20" dirty="0">
                <a:solidFill>
                  <a:srgbClr val="3B3B3B"/>
                </a:solidFill>
                <a:latin typeface="Gill Sans MT"/>
                <a:cs typeface="Gill Sans MT"/>
              </a:rPr>
              <a:t>provide</a:t>
            </a:r>
            <a:r>
              <a:rPr sz="1600" dirty="0">
                <a:solidFill>
                  <a:srgbClr val="3B3B3B"/>
                </a:solidFill>
                <a:latin typeface="Gill Sans MT"/>
                <a:cs typeface="Gill Sans MT"/>
              </a:rPr>
              <a:t> Org </a:t>
            </a:r>
            <a:r>
              <a:rPr sz="1600" spc="-10" dirty="0">
                <a:solidFill>
                  <a:srgbClr val="3B3B3B"/>
                </a:solidFill>
                <a:latin typeface="Gill Sans MT"/>
                <a:cs typeface="Gill Sans MT"/>
              </a:rPr>
              <a:t>Code,</a:t>
            </a:r>
            <a:r>
              <a:rPr sz="1600" spc="-150" dirty="0">
                <a:solidFill>
                  <a:srgbClr val="3B3B3B"/>
                </a:solidFill>
                <a:latin typeface="Gill Sans MT"/>
                <a:cs typeface="Gill Sans MT"/>
              </a:rPr>
              <a:t> </a:t>
            </a:r>
            <a:r>
              <a:rPr sz="1600" spc="-10" dirty="0">
                <a:solidFill>
                  <a:srgbClr val="3B3B3B"/>
                </a:solidFill>
                <a:latin typeface="Gill Sans MT"/>
                <a:cs typeface="Gill Sans MT"/>
              </a:rPr>
              <a:t>and</a:t>
            </a:r>
            <a:r>
              <a:rPr sz="1600" spc="-290" dirty="0">
                <a:solidFill>
                  <a:srgbClr val="3B3B3B"/>
                </a:solidFill>
                <a:latin typeface="Gill Sans MT"/>
                <a:cs typeface="Gill Sans MT"/>
              </a:rPr>
              <a:t> </a:t>
            </a:r>
            <a:r>
              <a:rPr sz="1600" spc="-25" dirty="0">
                <a:solidFill>
                  <a:srgbClr val="3B3B3B"/>
                </a:solidFill>
                <a:latin typeface="Gill Sans MT"/>
                <a:cs typeface="Gill Sans MT"/>
              </a:rPr>
              <a:t>the </a:t>
            </a:r>
            <a:r>
              <a:rPr sz="1600" spc="-10" dirty="0">
                <a:solidFill>
                  <a:srgbClr val="3B3B3B"/>
                </a:solidFill>
                <a:latin typeface="Gill Sans MT"/>
                <a:cs typeface="Gill Sans MT"/>
              </a:rPr>
              <a:t>location</a:t>
            </a:r>
            <a:endParaRPr sz="1600" dirty="0">
              <a:latin typeface="Gill Sans MT"/>
              <a:cs typeface="Gill Sans MT"/>
            </a:endParaRPr>
          </a:p>
          <a:p>
            <a:pPr marL="318770" indent="-306070">
              <a:lnSpc>
                <a:spcPct val="100000"/>
              </a:lnSpc>
              <a:spcBef>
                <a:spcPts val="765"/>
              </a:spcBef>
              <a:buClr>
                <a:srgbClr val="902F61"/>
              </a:buClr>
              <a:buSzPct val="91666"/>
              <a:buFont typeface="Wingdings 2"/>
              <a:buChar char=""/>
              <a:tabLst>
                <a:tab pos="318770" algn="l"/>
              </a:tabLst>
            </a:pPr>
            <a:r>
              <a:rPr sz="1800" spc="-10" dirty="0">
                <a:solidFill>
                  <a:srgbClr val="3B3B3B"/>
                </a:solidFill>
                <a:latin typeface="Gill Sans MT"/>
                <a:cs typeface="Gill Sans MT"/>
              </a:rPr>
              <a:t>Transfers:</a:t>
            </a:r>
            <a:endParaRPr sz="1800" dirty="0">
              <a:latin typeface="Gill Sans MT"/>
              <a:cs typeface="Gill Sans MT"/>
            </a:endParaRPr>
          </a:p>
          <a:p>
            <a:pPr marL="641985" marR="361950" lvl="1" indent="-304800">
              <a:lnSpc>
                <a:spcPts val="1800"/>
              </a:lnSpc>
              <a:spcBef>
                <a:spcPts val="840"/>
              </a:spcBef>
              <a:buClr>
                <a:srgbClr val="902F61"/>
              </a:buClr>
              <a:buSzPct val="90625"/>
              <a:buFont typeface="Wingdings 2"/>
              <a:buChar char=""/>
              <a:tabLst>
                <a:tab pos="641985" algn="l"/>
              </a:tabLst>
            </a:pPr>
            <a:r>
              <a:rPr sz="1600" dirty="0">
                <a:solidFill>
                  <a:srgbClr val="3B3B3B"/>
                </a:solidFill>
                <a:latin typeface="Gill Sans MT"/>
                <a:cs typeface="Gill Sans MT"/>
              </a:rPr>
              <a:t>Used</a:t>
            </a:r>
            <a:r>
              <a:rPr sz="1600" spc="-80" dirty="0">
                <a:solidFill>
                  <a:srgbClr val="3B3B3B"/>
                </a:solidFill>
                <a:latin typeface="Gill Sans MT"/>
                <a:cs typeface="Gill Sans MT"/>
              </a:rPr>
              <a:t> </a:t>
            </a:r>
            <a:r>
              <a:rPr sz="1600" dirty="0">
                <a:solidFill>
                  <a:srgbClr val="3B3B3B"/>
                </a:solidFill>
                <a:latin typeface="Gill Sans MT"/>
                <a:cs typeface="Gill Sans MT"/>
              </a:rPr>
              <a:t>to</a:t>
            </a:r>
            <a:r>
              <a:rPr sz="1600" spc="-60" dirty="0">
                <a:solidFill>
                  <a:srgbClr val="3B3B3B"/>
                </a:solidFill>
                <a:latin typeface="Gill Sans MT"/>
                <a:cs typeface="Gill Sans MT"/>
              </a:rPr>
              <a:t> </a:t>
            </a:r>
            <a:r>
              <a:rPr sz="1600" spc="-10" dirty="0">
                <a:solidFill>
                  <a:srgbClr val="3B3B3B"/>
                </a:solidFill>
                <a:latin typeface="Gill Sans MT"/>
                <a:cs typeface="Gill Sans MT"/>
              </a:rPr>
              <a:t>process</a:t>
            </a:r>
            <a:r>
              <a:rPr sz="1600" spc="-65" dirty="0">
                <a:solidFill>
                  <a:srgbClr val="3B3B3B"/>
                </a:solidFill>
                <a:latin typeface="Gill Sans MT"/>
                <a:cs typeface="Gill Sans MT"/>
              </a:rPr>
              <a:t> </a:t>
            </a:r>
            <a:r>
              <a:rPr sz="1600" spc="-10" dirty="0">
                <a:solidFill>
                  <a:srgbClr val="3B3B3B"/>
                </a:solidFill>
                <a:latin typeface="Gill Sans MT"/>
                <a:cs typeface="Gill Sans MT"/>
              </a:rPr>
              <a:t>transfers</a:t>
            </a:r>
            <a:r>
              <a:rPr sz="1600" spc="-15" dirty="0">
                <a:solidFill>
                  <a:srgbClr val="3B3B3B"/>
                </a:solidFill>
                <a:latin typeface="Gill Sans MT"/>
                <a:cs typeface="Gill Sans MT"/>
              </a:rPr>
              <a:t> </a:t>
            </a:r>
            <a:r>
              <a:rPr sz="1600" spc="-10" dirty="0">
                <a:solidFill>
                  <a:srgbClr val="3B3B3B"/>
                </a:solidFill>
                <a:latin typeface="Gill Sans MT"/>
                <a:cs typeface="Gill Sans MT"/>
              </a:rPr>
              <a:t>within </a:t>
            </a:r>
            <a:r>
              <a:rPr sz="1600" dirty="0">
                <a:solidFill>
                  <a:srgbClr val="3B3B3B"/>
                </a:solidFill>
                <a:latin typeface="Gill Sans MT"/>
                <a:cs typeface="Gill Sans MT"/>
              </a:rPr>
              <a:t>UNM</a:t>
            </a:r>
            <a:r>
              <a:rPr sz="1600" spc="-30" dirty="0">
                <a:solidFill>
                  <a:srgbClr val="3B3B3B"/>
                </a:solidFill>
                <a:latin typeface="Gill Sans MT"/>
                <a:cs typeface="Gill Sans MT"/>
              </a:rPr>
              <a:t> </a:t>
            </a:r>
            <a:r>
              <a:rPr sz="1600" dirty="0">
                <a:solidFill>
                  <a:srgbClr val="3B3B3B"/>
                </a:solidFill>
                <a:latin typeface="Gill Sans MT"/>
                <a:cs typeface="Gill Sans MT"/>
              </a:rPr>
              <a:t>and</a:t>
            </a:r>
            <a:r>
              <a:rPr sz="1600" spc="-55" dirty="0">
                <a:solidFill>
                  <a:srgbClr val="3B3B3B"/>
                </a:solidFill>
                <a:latin typeface="Gill Sans MT"/>
                <a:cs typeface="Gill Sans MT"/>
              </a:rPr>
              <a:t> </a:t>
            </a:r>
            <a:r>
              <a:rPr sz="1600" dirty="0">
                <a:solidFill>
                  <a:srgbClr val="3B3B3B"/>
                </a:solidFill>
                <a:latin typeface="Gill Sans MT"/>
                <a:cs typeface="Gill Sans MT"/>
              </a:rPr>
              <a:t>HSC</a:t>
            </a:r>
            <a:r>
              <a:rPr sz="1600" spc="-10" dirty="0">
                <a:solidFill>
                  <a:srgbClr val="3B3B3B"/>
                </a:solidFill>
                <a:latin typeface="Gill Sans MT"/>
                <a:cs typeface="Gill Sans MT"/>
              </a:rPr>
              <a:t> departments</a:t>
            </a:r>
            <a:endParaRPr sz="1600" dirty="0">
              <a:latin typeface="Gill Sans MT"/>
              <a:cs typeface="Gill Sans MT"/>
            </a:endParaRPr>
          </a:p>
          <a:p>
            <a:pPr marL="641985" marR="165735" lvl="1" indent="-304800">
              <a:lnSpc>
                <a:spcPts val="1700"/>
              </a:lnSpc>
              <a:spcBef>
                <a:spcPts val="980"/>
              </a:spcBef>
              <a:buClr>
                <a:srgbClr val="902F61"/>
              </a:buClr>
              <a:buSzPct val="90625"/>
              <a:buFont typeface="Wingdings 2"/>
              <a:buChar char=""/>
              <a:tabLst>
                <a:tab pos="641985" algn="l"/>
              </a:tabLst>
            </a:pPr>
            <a:r>
              <a:rPr sz="1600" spc="-10" dirty="0">
                <a:solidFill>
                  <a:srgbClr val="3B3B3B"/>
                </a:solidFill>
                <a:latin typeface="Gill Sans MT"/>
                <a:cs typeface="Gill Sans MT"/>
              </a:rPr>
              <a:t>Originating</a:t>
            </a:r>
            <a:r>
              <a:rPr sz="1600" spc="-35" dirty="0">
                <a:solidFill>
                  <a:srgbClr val="3B3B3B"/>
                </a:solidFill>
                <a:latin typeface="Gill Sans MT"/>
                <a:cs typeface="Gill Sans MT"/>
              </a:rPr>
              <a:t> </a:t>
            </a:r>
            <a:r>
              <a:rPr sz="1600" dirty="0">
                <a:solidFill>
                  <a:srgbClr val="3B3B3B"/>
                </a:solidFill>
                <a:latin typeface="Gill Sans MT"/>
                <a:cs typeface="Gill Sans MT"/>
              </a:rPr>
              <a:t>and</a:t>
            </a:r>
            <a:r>
              <a:rPr sz="1600" spc="-10" dirty="0">
                <a:solidFill>
                  <a:srgbClr val="3B3B3B"/>
                </a:solidFill>
                <a:latin typeface="Gill Sans MT"/>
                <a:cs typeface="Gill Sans MT"/>
              </a:rPr>
              <a:t> Receiving </a:t>
            </a:r>
            <a:r>
              <a:rPr sz="1600" dirty="0">
                <a:solidFill>
                  <a:srgbClr val="3B3B3B"/>
                </a:solidFill>
                <a:latin typeface="Gill Sans MT"/>
                <a:cs typeface="Gill Sans MT"/>
              </a:rPr>
              <a:t>Departments</a:t>
            </a:r>
            <a:r>
              <a:rPr sz="1600" spc="-85" dirty="0">
                <a:solidFill>
                  <a:srgbClr val="3B3B3B"/>
                </a:solidFill>
                <a:latin typeface="Gill Sans MT"/>
                <a:cs typeface="Gill Sans MT"/>
              </a:rPr>
              <a:t> </a:t>
            </a:r>
            <a:r>
              <a:rPr sz="1600" dirty="0">
                <a:solidFill>
                  <a:srgbClr val="3B3B3B"/>
                </a:solidFill>
                <a:latin typeface="Gill Sans MT"/>
                <a:cs typeface="Gill Sans MT"/>
              </a:rPr>
              <a:t>must</a:t>
            </a:r>
            <a:r>
              <a:rPr sz="1600" spc="-70" dirty="0">
                <a:solidFill>
                  <a:srgbClr val="3B3B3B"/>
                </a:solidFill>
                <a:latin typeface="Gill Sans MT"/>
                <a:cs typeface="Gill Sans MT"/>
              </a:rPr>
              <a:t> </a:t>
            </a:r>
            <a:r>
              <a:rPr sz="1600" dirty="0">
                <a:solidFill>
                  <a:srgbClr val="3B3B3B"/>
                </a:solidFill>
                <a:latin typeface="Gill Sans MT"/>
                <a:cs typeface="Gill Sans MT"/>
              </a:rPr>
              <a:t>sign</a:t>
            </a:r>
            <a:r>
              <a:rPr sz="1600" spc="-65" dirty="0">
                <a:solidFill>
                  <a:srgbClr val="3B3B3B"/>
                </a:solidFill>
                <a:latin typeface="Gill Sans MT"/>
                <a:cs typeface="Gill Sans MT"/>
              </a:rPr>
              <a:t> </a:t>
            </a:r>
            <a:r>
              <a:rPr sz="1600" dirty="0">
                <a:solidFill>
                  <a:srgbClr val="3B3B3B"/>
                </a:solidFill>
                <a:latin typeface="Gill Sans MT"/>
                <a:cs typeface="Gill Sans MT"/>
              </a:rPr>
              <a:t>form</a:t>
            </a:r>
            <a:r>
              <a:rPr sz="1600" spc="-35" dirty="0">
                <a:solidFill>
                  <a:srgbClr val="3B3B3B"/>
                </a:solidFill>
                <a:latin typeface="Gill Sans MT"/>
                <a:cs typeface="Gill Sans MT"/>
              </a:rPr>
              <a:t> </a:t>
            </a:r>
            <a:r>
              <a:rPr sz="1600" dirty="0">
                <a:solidFill>
                  <a:srgbClr val="3B3B3B"/>
                </a:solidFill>
                <a:latin typeface="Gill Sans MT"/>
                <a:cs typeface="Gill Sans MT"/>
              </a:rPr>
              <a:t>to</a:t>
            </a:r>
            <a:r>
              <a:rPr sz="1600" spc="-45" dirty="0">
                <a:solidFill>
                  <a:srgbClr val="3B3B3B"/>
                </a:solidFill>
                <a:latin typeface="Gill Sans MT"/>
                <a:cs typeface="Gill Sans MT"/>
              </a:rPr>
              <a:t> </a:t>
            </a:r>
            <a:r>
              <a:rPr sz="1600" spc="-25" dirty="0">
                <a:solidFill>
                  <a:srgbClr val="3B3B3B"/>
                </a:solidFill>
                <a:latin typeface="Gill Sans MT"/>
                <a:cs typeface="Gill Sans MT"/>
              </a:rPr>
              <a:t>be </a:t>
            </a:r>
            <a:r>
              <a:rPr sz="1600" spc="-20" dirty="0">
                <a:solidFill>
                  <a:srgbClr val="3B3B3B"/>
                </a:solidFill>
                <a:latin typeface="Gill Sans MT"/>
                <a:cs typeface="Gill Sans MT"/>
              </a:rPr>
              <a:t>processed</a:t>
            </a:r>
            <a:r>
              <a:rPr sz="1600" spc="-35" dirty="0">
                <a:solidFill>
                  <a:srgbClr val="3B3B3B"/>
                </a:solidFill>
                <a:latin typeface="Gill Sans MT"/>
                <a:cs typeface="Gill Sans MT"/>
              </a:rPr>
              <a:t> </a:t>
            </a:r>
            <a:r>
              <a:rPr sz="1600" dirty="0">
                <a:solidFill>
                  <a:srgbClr val="3B3B3B"/>
                </a:solidFill>
                <a:latin typeface="Gill Sans MT"/>
                <a:cs typeface="Gill Sans MT"/>
              </a:rPr>
              <a:t>and</a:t>
            </a:r>
            <a:r>
              <a:rPr sz="1600" spc="-60" dirty="0">
                <a:solidFill>
                  <a:srgbClr val="3B3B3B"/>
                </a:solidFill>
                <a:latin typeface="Gill Sans MT"/>
                <a:cs typeface="Gill Sans MT"/>
              </a:rPr>
              <a:t> </a:t>
            </a:r>
            <a:r>
              <a:rPr sz="1600" spc="-20" dirty="0">
                <a:solidFill>
                  <a:srgbClr val="3B3B3B"/>
                </a:solidFill>
                <a:latin typeface="Gill Sans MT"/>
                <a:cs typeface="Gill Sans MT"/>
              </a:rPr>
              <a:t>provide</a:t>
            </a:r>
            <a:r>
              <a:rPr sz="1600" spc="-30" dirty="0">
                <a:solidFill>
                  <a:srgbClr val="3B3B3B"/>
                </a:solidFill>
                <a:latin typeface="Gill Sans MT"/>
                <a:cs typeface="Gill Sans MT"/>
              </a:rPr>
              <a:t> </a:t>
            </a:r>
            <a:r>
              <a:rPr sz="1600" dirty="0">
                <a:solidFill>
                  <a:srgbClr val="3B3B3B"/>
                </a:solidFill>
                <a:latin typeface="Gill Sans MT"/>
                <a:cs typeface="Gill Sans MT"/>
              </a:rPr>
              <a:t>Org </a:t>
            </a:r>
            <a:r>
              <a:rPr sz="1600" spc="-20" dirty="0">
                <a:solidFill>
                  <a:srgbClr val="3B3B3B"/>
                </a:solidFill>
                <a:latin typeface="Gill Sans MT"/>
                <a:cs typeface="Gill Sans MT"/>
              </a:rPr>
              <a:t>Codes</a:t>
            </a:r>
            <a:endParaRPr sz="1600" dirty="0">
              <a:latin typeface="Gill Sans MT"/>
              <a:cs typeface="Gill Sans MT"/>
            </a:endParaRPr>
          </a:p>
          <a:p>
            <a:pPr marL="641985" marR="55880" lvl="1" indent="-305435">
              <a:lnSpc>
                <a:spcPts val="1800"/>
              </a:lnSpc>
              <a:spcBef>
                <a:spcPts val="819"/>
              </a:spcBef>
              <a:buClr>
                <a:srgbClr val="902F61"/>
              </a:buClr>
              <a:buSzPct val="90625"/>
              <a:buFont typeface="Wingdings 2"/>
              <a:buChar char=""/>
              <a:tabLst>
                <a:tab pos="641985" algn="l"/>
              </a:tabLst>
            </a:pPr>
            <a:r>
              <a:rPr sz="1600" dirty="0">
                <a:solidFill>
                  <a:srgbClr val="3B3B3B"/>
                </a:solidFill>
                <a:latin typeface="Gill Sans MT"/>
                <a:cs typeface="Gill Sans MT"/>
              </a:rPr>
              <a:t>Receiving</a:t>
            </a:r>
            <a:r>
              <a:rPr sz="1600" spc="-65" dirty="0">
                <a:solidFill>
                  <a:srgbClr val="3B3B3B"/>
                </a:solidFill>
                <a:latin typeface="Gill Sans MT"/>
                <a:cs typeface="Gill Sans MT"/>
              </a:rPr>
              <a:t> </a:t>
            </a:r>
            <a:r>
              <a:rPr sz="1600" dirty="0">
                <a:solidFill>
                  <a:srgbClr val="3B3B3B"/>
                </a:solidFill>
                <a:latin typeface="Gill Sans MT"/>
                <a:cs typeface="Gill Sans MT"/>
              </a:rPr>
              <a:t>Department</a:t>
            </a:r>
            <a:r>
              <a:rPr sz="1600" spc="-85" dirty="0">
                <a:solidFill>
                  <a:srgbClr val="3B3B3B"/>
                </a:solidFill>
                <a:latin typeface="Gill Sans MT"/>
                <a:cs typeface="Gill Sans MT"/>
              </a:rPr>
              <a:t> </a:t>
            </a:r>
            <a:r>
              <a:rPr sz="1600" dirty="0">
                <a:solidFill>
                  <a:srgbClr val="3B3B3B"/>
                </a:solidFill>
                <a:latin typeface="Gill Sans MT"/>
                <a:cs typeface="Gill Sans MT"/>
              </a:rPr>
              <a:t>must</a:t>
            </a:r>
            <a:r>
              <a:rPr sz="1600" spc="-90" dirty="0">
                <a:solidFill>
                  <a:srgbClr val="3B3B3B"/>
                </a:solidFill>
                <a:latin typeface="Gill Sans MT"/>
                <a:cs typeface="Gill Sans MT"/>
              </a:rPr>
              <a:t> </a:t>
            </a:r>
            <a:r>
              <a:rPr sz="1600" spc="-10" dirty="0">
                <a:solidFill>
                  <a:srgbClr val="3B3B3B"/>
                </a:solidFill>
                <a:latin typeface="Gill Sans MT"/>
                <a:cs typeface="Gill Sans MT"/>
              </a:rPr>
              <a:t>provide </a:t>
            </a:r>
            <a:r>
              <a:rPr sz="1600" dirty="0">
                <a:solidFill>
                  <a:srgbClr val="3B3B3B"/>
                </a:solidFill>
                <a:latin typeface="Gill Sans MT"/>
                <a:cs typeface="Gill Sans MT"/>
              </a:rPr>
              <a:t>new</a:t>
            </a:r>
            <a:r>
              <a:rPr sz="1600" spc="-100" dirty="0">
                <a:solidFill>
                  <a:srgbClr val="3B3B3B"/>
                </a:solidFill>
                <a:latin typeface="Gill Sans MT"/>
                <a:cs typeface="Gill Sans MT"/>
              </a:rPr>
              <a:t> </a:t>
            </a:r>
            <a:r>
              <a:rPr sz="1600" spc="-10" dirty="0">
                <a:solidFill>
                  <a:srgbClr val="3B3B3B"/>
                </a:solidFill>
                <a:latin typeface="Gill Sans MT"/>
                <a:cs typeface="Gill Sans MT"/>
              </a:rPr>
              <a:t>location</a:t>
            </a:r>
            <a:endParaRPr sz="1600" dirty="0">
              <a:latin typeface="Gill Sans MT"/>
              <a:cs typeface="Gill Sans MT"/>
            </a:endParaRPr>
          </a:p>
        </p:txBody>
      </p:sp>
      <p:grpSp>
        <p:nvGrpSpPr>
          <p:cNvPr id="4" name="object 4"/>
          <p:cNvGrpSpPr/>
          <p:nvPr/>
        </p:nvGrpSpPr>
        <p:grpSpPr>
          <a:xfrm>
            <a:off x="5064252" y="1965960"/>
            <a:ext cx="6547484" cy="4832985"/>
            <a:chOff x="5064252" y="1965960"/>
            <a:chExt cx="6547484" cy="4832985"/>
          </a:xfrm>
        </p:grpSpPr>
        <p:pic>
          <p:nvPicPr>
            <p:cNvPr id="5" name="object 5"/>
            <p:cNvPicPr/>
            <p:nvPr/>
          </p:nvPicPr>
          <p:blipFill>
            <a:blip r:embed="rId2" cstate="print"/>
            <a:stretch>
              <a:fillRect/>
            </a:stretch>
          </p:blipFill>
          <p:spPr>
            <a:xfrm>
              <a:off x="5064252" y="1965960"/>
              <a:ext cx="6547102" cy="4832603"/>
            </a:xfrm>
            <a:prstGeom prst="rect">
              <a:avLst/>
            </a:prstGeom>
          </p:spPr>
        </p:pic>
        <p:pic>
          <p:nvPicPr>
            <p:cNvPr id="6" name="object 6"/>
            <p:cNvPicPr/>
            <p:nvPr/>
          </p:nvPicPr>
          <p:blipFill>
            <a:blip r:embed="rId3" cstate="print"/>
            <a:stretch>
              <a:fillRect/>
            </a:stretch>
          </p:blipFill>
          <p:spPr>
            <a:xfrm>
              <a:off x="5105400" y="1981200"/>
              <a:ext cx="792479" cy="524255"/>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190625"/>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sz="4400" dirty="0">
                <a:solidFill>
                  <a:srgbClr val="FFFFFF"/>
                </a:solidFill>
              </a:rPr>
              <a:t>EQUIPMENT</a:t>
            </a:r>
            <a:r>
              <a:rPr sz="4400" spc="-85" dirty="0">
                <a:solidFill>
                  <a:srgbClr val="FFFFFF"/>
                </a:solidFill>
              </a:rPr>
              <a:t> </a:t>
            </a:r>
            <a:r>
              <a:rPr sz="4400" spc="-10" dirty="0">
                <a:solidFill>
                  <a:srgbClr val="FFFFFF"/>
                </a:solidFill>
              </a:rPr>
              <a:t>CHECKOUTS</a:t>
            </a:r>
            <a:endParaRPr sz="4400" dirty="0"/>
          </a:p>
        </p:txBody>
      </p:sp>
      <p:sp>
        <p:nvSpPr>
          <p:cNvPr id="3" name="object 3"/>
          <p:cNvSpPr txBox="1"/>
          <p:nvPr/>
        </p:nvSpPr>
        <p:spPr>
          <a:xfrm>
            <a:off x="659484" y="2037586"/>
            <a:ext cx="10737850" cy="4570482"/>
          </a:xfrm>
          <a:prstGeom prst="rect">
            <a:avLst/>
          </a:prstGeom>
        </p:spPr>
        <p:txBody>
          <a:bodyPr vert="horz" wrap="square" lIns="0" tIns="43180" rIns="0" bIns="0" rtlCol="0">
            <a:spAutoFit/>
          </a:bodyPr>
          <a:lstStyle/>
          <a:p>
            <a:pPr marL="318135" marR="26034" indent="-306070" algn="just">
              <a:lnSpc>
                <a:spcPts val="2200"/>
              </a:lnSpc>
              <a:spcBef>
                <a:spcPts val="340"/>
              </a:spcBef>
              <a:buClr>
                <a:srgbClr val="902F61"/>
              </a:buClr>
              <a:buSzPct val="90000"/>
              <a:buFont typeface="Wingdings 2"/>
              <a:buChar char=""/>
              <a:tabLst>
                <a:tab pos="318135" algn="l"/>
              </a:tabLst>
            </a:pPr>
            <a:r>
              <a:rPr sz="2000" b="1" dirty="0">
                <a:solidFill>
                  <a:srgbClr val="3B3B3B"/>
                </a:solidFill>
                <a:latin typeface="Gill Sans MT"/>
                <a:cs typeface="Gill Sans MT"/>
              </a:rPr>
              <a:t>Administrative</a:t>
            </a:r>
            <a:r>
              <a:rPr sz="2000" b="1" spc="-30" dirty="0">
                <a:solidFill>
                  <a:srgbClr val="3B3B3B"/>
                </a:solidFill>
                <a:latin typeface="Gill Sans MT"/>
                <a:cs typeface="Gill Sans MT"/>
              </a:rPr>
              <a:t> </a:t>
            </a:r>
            <a:r>
              <a:rPr sz="2000" b="1" spc="-25" dirty="0">
                <a:solidFill>
                  <a:srgbClr val="3B3B3B"/>
                </a:solidFill>
                <a:latin typeface="Gill Sans MT"/>
                <a:cs typeface="Gill Sans MT"/>
              </a:rPr>
              <a:t>Policies</a:t>
            </a:r>
            <a:r>
              <a:rPr sz="2000" b="1" spc="-40" dirty="0">
                <a:solidFill>
                  <a:srgbClr val="3B3B3B"/>
                </a:solidFill>
                <a:latin typeface="Gill Sans MT"/>
                <a:cs typeface="Gill Sans MT"/>
              </a:rPr>
              <a:t> </a:t>
            </a:r>
            <a:r>
              <a:rPr sz="2000" b="1" dirty="0">
                <a:solidFill>
                  <a:srgbClr val="3B3B3B"/>
                </a:solidFill>
                <a:latin typeface="Gill Sans MT"/>
                <a:cs typeface="Gill Sans MT"/>
              </a:rPr>
              <a:t>and</a:t>
            </a:r>
            <a:r>
              <a:rPr sz="2000" b="1" spc="-25" dirty="0">
                <a:solidFill>
                  <a:srgbClr val="3B3B3B"/>
                </a:solidFill>
                <a:latin typeface="Gill Sans MT"/>
                <a:cs typeface="Gill Sans MT"/>
              </a:rPr>
              <a:t> </a:t>
            </a:r>
            <a:r>
              <a:rPr sz="2000" b="1" dirty="0">
                <a:solidFill>
                  <a:srgbClr val="3B3B3B"/>
                </a:solidFill>
                <a:latin typeface="Gill Sans MT"/>
                <a:cs typeface="Gill Sans MT"/>
              </a:rPr>
              <a:t>Procedures</a:t>
            </a:r>
            <a:r>
              <a:rPr sz="2000" b="1" spc="-30" dirty="0">
                <a:solidFill>
                  <a:srgbClr val="3B3B3B"/>
                </a:solidFill>
                <a:latin typeface="Gill Sans MT"/>
                <a:cs typeface="Gill Sans MT"/>
              </a:rPr>
              <a:t> </a:t>
            </a:r>
            <a:r>
              <a:rPr sz="2000" b="1" dirty="0">
                <a:solidFill>
                  <a:srgbClr val="3B3B3B"/>
                </a:solidFill>
                <a:latin typeface="Gill Sans MT"/>
                <a:cs typeface="Gill Sans MT"/>
              </a:rPr>
              <a:t>Manual</a:t>
            </a:r>
            <a:r>
              <a:rPr sz="2000" b="1" spc="-30" dirty="0">
                <a:solidFill>
                  <a:srgbClr val="3B3B3B"/>
                </a:solidFill>
                <a:latin typeface="Gill Sans MT"/>
                <a:cs typeface="Gill Sans MT"/>
              </a:rPr>
              <a:t> </a:t>
            </a:r>
            <a:r>
              <a:rPr sz="2000" b="1" dirty="0">
                <a:solidFill>
                  <a:srgbClr val="3B3B3B"/>
                </a:solidFill>
                <a:latin typeface="Gill Sans MT"/>
                <a:cs typeface="Gill Sans MT"/>
              </a:rPr>
              <a:t>-</a:t>
            </a:r>
            <a:r>
              <a:rPr sz="2000" b="1" spc="-25" dirty="0">
                <a:solidFill>
                  <a:srgbClr val="3B3B3B"/>
                </a:solidFill>
                <a:latin typeface="Gill Sans MT"/>
                <a:cs typeface="Gill Sans MT"/>
              </a:rPr>
              <a:t> Policy</a:t>
            </a:r>
            <a:r>
              <a:rPr sz="2000" b="1" spc="-50" dirty="0">
                <a:solidFill>
                  <a:srgbClr val="3B3B3B"/>
                </a:solidFill>
                <a:latin typeface="Gill Sans MT"/>
                <a:cs typeface="Gill Sans MT"/>
              </a:rPr>
              <a:t> </a:t>
            </a:r>
            <a:r>
              <a:rPr sz="2000" b="1" spc="-40" dirty="0">
                <a:solidFill>
                  <a:srgbClr val="3B3B3B"/>
                </a:solidFill>
                <a:latin typeface="Gill Sans MT"/>
                <a:cs typeface="Gill Sans MT"/>
              </a:rPr>
              <a:t>7730:Taking</a:t>
            </a:r>
            <a:r>
              <a:rPr sz="2000" b="1" spc="-35" dirty="0">
                <a:solidFill>
                  <a:srgbClr val="3B3B3B"/>
                </a:solidFill>
                <a:latin typeface="Gill Sans MT"/>
                <a:cs typeface="Gill Sans MT"/>
              </a:rPr>
              <a:t> </a:t>
            </a:r>
            <a:r>
              <a:rPr sz="2000" b="1" dirty="0">
                <a:solidFill>
                  <a:srgbClr val="3B3B3B"/>
                </a:solidFill>
                <a:latin typeface="Gill Sans MT"/>
                <a:cs typeface="Gill Sans MT"/>
              </a:rPr>
              <a:t>University</a:t>
            </a:r>
            <a:r>
              <a:rPr sz="2000" b="1" spc="-25" dirty="0">
                <a:solidFill>
                  <a:srgbClr val="3B3B3B"/>
                </a:solidFill>
                <a:latin typeface="Gill Sans MT"/>
                <a:cs typeface="Gill Sans MT"/>
              </a:rPr>
              <a:t> </a:t>
            </a:r>
            <a:r>
              <a:rPr sz="2000" b="1" spc="-10" dirty="0">
                <a:solidFill>
                  <a:srgbClr val="3B3B3B"/>
                </a:solidFill>
                <a:latin typeface="Gill Sans MT"/>
                <a:cs typeface="Gill Sans MT"/>
              </a:rPr>
              <a:t>Property </a:t>
            </a:r>
            <a:r>
              <a:rPr sz="2000" b="1" dirty="0">
                <a:solidFill>
                  <a:srgbClr val="3B3B3B"/>
                </a:solidFill>
                <a:latin typeface="Gill Sans MT"/>
                <a:cs typeface="Gill Sans MT"/>
              </a:rPr>
              <a:t>Off</a:t>
            </a:r>
            <a:r>
              <a:rPr sz="2000" b="1" spc="55" dirty="0">
                <a:solidFill>
                  <a:srgbClr val="3B3B3B"/>
                </a:solidFill>
                <a:latin typeface="Gill Sans MT"/>
                <a:cs typeface="Gill Sans MT"/>
              </a:rPr>
              <a:t> </a:t>
            </a:r>
            <a:r>
              <a:rPr sz="2000" b="1" spc="-10" dirty="0">
                <a:solidFill>
                  <a:srgbClr val="3B3B3B"/>
                </a:solidFill>
                <a:latin typeface="Gill Sans MT"/>
                <a:cs typeface="Gill Sans MT"/>
              </a:rPr>
              <a:t>Campus:</a:t>
            </a:r>
            <a:r>
              <a:rPr sz="2000" b="1" spc="-120" dirty="0">
                <a:solidFill>
                  <a:srgbClr val="3B3B3B"/>
                </a:solidFill>
                <a:latin typeface="Gill Sans MT"/>
                <a:cs typeface="Gill Sans MT"/>
              </a:rPr>
              <a:t> </a:t>
            </a:r>
            <a:r>
              <a:rPr sz="2000" dirty="0">
                <a:solidFill>
                  <a:srgbClr val="3B3B3B"/>
                </a:solidFill>
                <a:latin typeface="Gill Sans MT"/>
                <a:cs typeface="Gill Sans MT"/>
              </a:rPr>
              <a:t>University</a:t>
            </a:r>
            <a:r>
              <a:rPr sz="2000" spc="45" dirty="0">
                <a:solidFill>
                  <a:srgbClr val="3B3B3B"/>
                </a:solidFill>
                <a:latin typeface="Gill Sans MT"/>
                <a:cs typeface="Gill Sans MT"/>
              </a:rPr>
              <a:t> </a:t>
            </a:r>
            <a:r>
              <a:rPr sz="2000" dirty="0">
                <a:solidFill>
                  <a:srgbClr val="3B3B3B"/>
                </a:solidFill>
                <a:latin typeface="Gill Sans MT"/>
                <a:cs typeface="Gill Sans MT"/>
              </a:rPr>
              <a:t>property</a:t>
            </a:r>
            <a:r>
              <a:rPr sz="2000" spc="55" dirty="0">
                <a:solidFill>
                  <a:srgbClr val="3B3B3B"/>
                </a:solidFill>
                <a:latin typeface="Gill Sans MT"/>
                <a:cs typeface="Gill Sans MT"/>
              </a:rPr>
              <a:t> </a:t>
            </a:r>
            <a:r>
              <a:rPr sz="2000" dirty="0">
                <a:solidFill>
                  <a:srgbClr val="3B3B3B"/>
                </a:solidFill>
                <a:latin typeface="Gill Sans MT"/>
                <a:cs typeface="Gill Sans MT"/>
              </a:rPr>
              <a:t>taken</a:t>
            </a:r>
            <a:r>
              <a:rPr sz="2000" spc="65" dirty="0">
                <a:solidFill>
                  <a:srgbClr val="3B3B3B"/>
                </a:solidFill>
                <a:latin typeface="Gill Sans MT"/>
                <a:cs typeface="Gill Sans MT"/>
              </a:rPr>
              <a:t> </a:t>
            </a:r>
            <a:r>
              <a:rPr sz="2000" dirty="0">
                <a:solidFill>
                  <a:srgbClr val="3B3B3B"/>
                </a:solidFill>
                <a:latin typeface="Gill Sans MT"/>
                <a:cs typeface="Gill Sans MT"/>
              </a:rPr>
              <a:t>off</a:t>
            </a:r>
            <a:r>
              <a:rPr sz="2000" spc="60" dirty="0">
                <a:solidFill>
                  <a:srgbClr val="3B3B3B"/>
                </a:solidFill>
                <a:latin typeface="Gill Sans MT"/>
                <a:cs typeface="Gill Sans MT"/>
              </a:rPr>
              <a:t> </a:t>
            </a:r>
            <a:r>
              <a:rPr sz="2000" dirty="0">
                <a:solidFill>
                  <a:srgbClr val="3B3B3B"/>
                </a:solidFill>
                <a:latin typeface="Gill Sans MT"/>
                <a:cs typeface="Gill Sans MT"/>
              </a:rPr>
              <a:t>campus</a:t>
            </a:r>
            <a:r>
              <a:rPr sz="2000" spc="55" dirty="0">
                <a:solidFill>
                  <a:srgbClr val="3B3B3B"/>
                </a:solidFill>
                <a:latin typeface="Gill Sans MT"/>
                <a:cs typeface="Gill Sans MT"/>
              </a:rPr>
              <a:t> </a:t>
            </a:r>
            <a:r>
              <a:rPr sz="2000" dirty="0">
                <a:solidFill>
                  <a:srgbClr val="3B3B3B"/>
                </a:solidFill>
                <a:latin typeface="Gill Sans MT"/>
                <a:cs typeface="Gill Sans MT"/>
              </a:rPr>
              <a:t>must</a:t>
            </a:r>
            <a:r>
              <a:rPr sz="2000" spc="65" dirty="0">
                <a:solidFill>
                  <a:srgbClr val="3B3B3B"/>
                </a:solidFill>
                <a:latin typeface="Gill Sans MT"/>
                <a:cs typeface="Gill Sans MT"/>
              </a:rPr>
              <a:t> </a:t>
            </a:r>
            <a:r>
              <a:rPr sz="2000" dirty="0">
                <a:solidFill>
                  <a:srgbClr val="3B3B3B"/>
                </a:solidFill>
                <a:latin typeface="Gill Sans MT"/>
                <a:cs typeface="Gill Sans MT"/>
              </a:rPr>
              <a:t>be</a:t>
            </a:r>
            <a:r>
              <a:rPr sz="2000" spc="70" dirty="0">
                <a:solidFill>
                  <a:srgbClr val="3B3B3B"/>
                </a:solidFill>
                <a:latin typeface="Gill Sans MT"/>
                <a:cs typeface="Gill Sans MT"/>
              </a:rPr>
              <a:t> </a:t>
            </a:r>
            <a:r>
              <a:rPr sz="2000" dirty="0">
                <a:solidFill>
                  <a:srgbClr val="3B3B3B"/>
                </a:solidFill>
                <a:latin typeface="Gill Sans MT"/>
                <a:cs typeface="Gill Sans MT"/>
              </a:rPr>
              <a:t>used</a:t>
            </a:r>
            <a:r>
              <a:rPr sz="2000" spc="65" dirty="0">
                <a:solidFill>
                  <a:srgbClr val="3B3B3B"/>
                </a:solidFill>
                <a:latin typeface="Gill Sans MT"/>
                <a:cs typeface="Gill Sans MT"/>
              </a:rPr>
              <a:t> </a:t>
            </a:r>
            <a:r>
              <a:rPr sz="2000" dirty="0">
                <a:solidFill>
                  <a:srgbClr val="3B3B3B"/>
                </a:solidFill>
                <a:latin typeface="Gill Sans MT"/>
                <a:cs typeface="Gill Sans MT"/>
              </a:rPr>
              <a:t>only</a:t>
            </a:r>
            <a:r>
              <a:rPr sz="2000" spc="70" dirty="0">
                <a:solidFill>
                  <a:srgbClr val="3B3B3B"/>
                </a:solidFill>
                <a:latin typeface="Gill Sans MT"/>
                <a:cs typeface="Gill Sans MT"/>
              </a:rPr>
              <a:t> </a:t>
            </a:r>
            <a:r>
              <a:rPr sz="2000" dirty="0">
                <a:solidFill>
                  <a:srgbClr val="3B3B3B"/>
                </a:solidFill>
                <a:latin typeface="Gill Sans MT"/>
                <a:cs typeface="Gill Sans MT"/>
              </a:rPr>
              <a:t>for</a:t>
            </a:r>
            <a:r>
              <a:rPr sz="2000" spc="55" dirty="0">
                <a:solidFill>
                  <a:srgbClr val="3B3B3B"/>
                </a:solidFill>
                <a:latin typeface="Gill Sans MT"/>
                <a:cs typeface="Gill Sans MT"/>
              </a:rPr>
              <a:t> </a:t>
            </a:r>
            <a:r>
              <a:rPr sz="2000" dirty="0">
                <a:solidFill>
                  <a:srgbClr val="3B3B3B"/>
                </a:solidFill>
                <a:latin typeface="Gill Sans MT"/>
                <a:cs typeface="Gill Sans MT"/>
              </a:rPr>
              <a:t>University</a:t>
            </a:r>
            <a:r>
              <a:rPr sz="2000" spc="55" dirty="0">
                <a:solidFill>
                  <a:srgbClr val="3B3B3B"/>
                </a:solidFill>
                <a:latin typeface="Gill Sans MT"/>
                <a:cs typeface="Gill Sans MT"/>
              </a:rPr>
              <a:t> </a:t>
            </a:r>
            <a:r>
              <a:rPr sz="2000" dirty="0">
                <a:solidFill>
                  <a:srgbClr val="3B3B3B"/>
                </a:solidFill>
                <a:latin typeface="Gill Sans MT"/>
                <a:cs typeface="Gill Sans MT"/>
              </a:rPr>
              <a:t>business.</a:t>
            </a:r>
            <a:r>
              <a:rPr sz="2000" spc="-110" dirty="0">
                <a:solidFill>
                  <a:srgbClr val="3B3B3B"/>
                </a:solidFill>
                <a:latin typeface="Gill Sans MT"/>
                <a:cs typeface="Gill Sans MT"/>
              </a:rPr>
              <a:t> </a:t>
            </a:r>
            <a:r>
              <a:rPr sz="2000" spc="-25" dirty="0">
                <a:solidFill>
                  <a:srgbClr val="3B3B3B"/>
                </a:solidFill>
                <a:latin typeface="Gill Sans MT"/>
                <a:cs typeface="Gill Sans MT"/>
              </a:rPr>
              <a:t>The </a:t>
            </a:r>
            <a:r>
              <a:rPr sz="2000" dirty="0">
                <a:solidFill>
                  <a:srgbClr val="3B3B3B"/>
                </a:solidFill>
                <a:latin typeface="Gill Sans MT"/>
                <a:cs typeface="Gill Sans MT"/>
              </a:rPr>
              <a:t>property</a:t>
            </a:r>
            <a:r>
              <a:rPr sz="2000" spc="-85" dirty="0">
                <a:solidFill>
                  <a:srgbClr val="3B3B3B"/>
                </a:solidFill>
                <a:latin typeface="Gill Sans MT"/>
                <a:cs typeface="Gill Sans MT"/>
              </a:rPr>
              <a:t> </a:t>
            </a:r>
            <a:r>
              <a:rPr sz="2000" dirty="0">
                <a:solidFill>
                  <a:srgbClr val="3B3B3B"/>
                </a:solidFill>
                <a:latin typeface="Gill Sans MT"/>
                <a:cs typeface="Gill Sans MT"/>
              </a:rPr>
              <a:t>must</a:t>
            </a:r>
            <a:r>
              <a:rPr sz="2000" spc="-55" dirty="0">
                <a:solidFill>
                  <a:srgbClr val="3B3B3B"/>
                </a:solidFill>
                <a:latin typeface="Gill Sans MT"/>
                <a:cs typeface="Gill Sans MT"/>
              </a:rPr>
              <a:t> </a:t>
            </a:r>
            <a:r>
              <a:rPr sz="2000" dirty="0">
                <a:solidFill>
                  <a:srgbClr val="3B3B3B"/>
                </a:solidFill>
                <a:latin typeface="Gill Sans MT"/>
                <a:cs typeface="Gill Sans MT"/>
              </a:rPr>
              <a:t>be</a:t>
            </a:r>
            <a:r>
              <a:rPr sz="2000" spc="-35" dirty="0">
                <a:solidFill>
                  <a:srgbClr val="3B3B3B"/>
                </a:solidFill>
                <a:latin typeface="Gill Sans MT"/>
                <a:cs typeface="Gill Sans MT"/>
              </a:rPr>
              <a:t> </a:t>
            </a:r>
            <a:r>
              <a:rPr sz="2000" dirty="0">
                <a:solidFill>
                  <a:srgbClr val="3B3B3B"/>
                </a:solidFill>
                <a:latin typeface="Gill Sans MT"/>
                <a:cs typeface="Gill Sans MT"/>
              </a:rPr>
              <a:t>returned</a:t>
            </a:r>
            <a:r>
              <a:rPr sz="2000" spc="-65" dirty="0">
                <a:solidFill>
                  <a:srgbClr val="3B3B3B"/>
                </a:solidFill>
                <a:latin typeface="Gill Sans MT"/>
                <a:cs typeface="Gill Sans MT"/>
              </a:rPr>
              <a:t> </a:t>
            </a:r>
            <a:r>
              <a:rPr sz="2000" dirty="0">
                <a:solidFill>
                  <a:srgbClr val="3B3B3B"/>
                </a:solidFill>
                <a:latin typeface="Gill Sans MT"/>
                <a:cs typeface="Gill Sans MT"/>
              </a:rPr>
              <a:t>to</a:t>
            </a:r>
            <a:r>
              <a:rPr sz="2000" spc="-60" dirty="0">
                <a:solidFill>
                  <a:srgbClr val="3B3B3B"/>
                </a:solidFill>
                <a:latin typeface="Gill Sans MT"/>
                <a:cs typeface="Gill Sans MT"/>
              </a:rPr>
              <a:t> </a:t>
            </a:r>
            <a:r>
              <a:rPr sz="2000" dirty="0">
                <a:solidFill>
                  <a:srgbClr val="3B3B3B"/>
                </a:solidFill>
                <a:latin typeface="Gill Sans MT"/>
                <a:cs typeface="Gill Sans MT"/>
              </a:rPr>
              <a:t>its</a:t>
            </a:r>
            <a:r>
              <a:rPr sz="2000" spc="-50" dirty="0">
                <a:solidFill>
                  <a:srgbClr val="3B3B3B"/>
                </a:solidFill>
                <a:latin typeface="Gill Sans MT"/>
                <a:cs typeface="Gill Sans MT"/>
              </a:rPr>
              <a:t> </a:t>
            </a:r>
            <a:r>
              <a:rPr sz="2000" dirty="0">
                <a:solidFill>
                  <a:srgbClr val="3B3B3B"/>
                </a:solidFill>
                <a:latin typeface="Gill Sans MT"/>
                <a:cs typeface="Gill Sans MT"/>
              </a:rPr>
              <a:t>campus</a:t>
            </a:r>
            <a:r>
              <a:rPr sz="2000" spc="-65" dirty="0">
                <a:solidFill>
                  <a:srgbClr val="3B3B3B"/>
                </a:solidFill>
                <a:latin typeface="Gill Sans MT"/>
                <a:cs typeface="Gill Sans MT"/>
              </a:rPr>
              <a:t> </a:t>
            </a:r>
            <a:r>
              <a:rPr sz="2000" dirty="0">
                <a:solidFill>
                  <a:srgbClr val="3B3B3B"/>
                </a:solidFill>
                <a:latin typeface="Gill Sans MT"/>
                <a:cs typeface="Gill Sans MT"/>
              </a:rPr>
              <a:t>location</a:t>
            </a:r>
            <a:r>
              <a:rPr sz="2000" spc="-75" dirty="0">
                <a:solidFill>
                  <a:srgbClr val="3B3B3B"/>
                </a:solidFill>
                <a:latin typeface="Gill Sans MT"/>
                <a:cs typeface="Gill Sans MT"/>
              </a:rPr>
              <a:t> </a:t>
            </a:r>
            <a:r>
              <a:rPr sz="2000" dirty="0">
                <a:solidFill>
                  <a:srgbClr val="3B3B3B"/>
                </a:solidFill>
                <a:latin typeface="Gill Sans MT"/>
                <a:cs typeface="Gill Sans MT"/>
              </a:rPr>
              <a:t>as</a:t>
            </a:r>
            <a:r>
              <a:rPr sz="2000" spc="-30" dirty="0">
                <a:solidFill>
                  <a:srgbClr val="3B3B3B"/>
                </a:solidFill>
                <a:latin typeface="Gill Sans MT"/>
                <a:cs typeface="Gill Sans MT"/>
              </a:rPr>
              <a:t> </a:t>
            </a:r>
            <a:r>
              <a:rPr sz="2000" dirty="0">
                <a:solidFill>
                  <a:srgbClr val="3B3B3B"/>
                </a:solidFill>
                <a:latin typeface="Gill Sans MT"/>
                <a:cs typeface="Gill Sans MT"/>
              </a:rPr>
              <a:t>soon</a:t>
            </a:r>
            <a:r>
              <a:rPr sz="2000" spc="-55" dirty="0">
                <a:solidFill>
                  <a:srgbClr val="3B3B3B"/>
                </a:solidFill>
                <a:latin typeface="Gill Sans MT"/>
                <a:cs typeface="Gill Sans MT"/>
              </a:rPr>
              <a:t> </a:t>
            </a:r>
            <a:r>
              <a:rPr sz="2000" dirty="0">
                <a:solidFill>
                  <a:srgbClr val="3B3B3B"/>
                </a:solidFill>
                <a:latin typeface="Gill Sans MT"/>
                <a:cs typeface="Gill Sans MT"/>
              </a:rPr>
              <a:t>as</a:t>
            </a:r>
            <a:r>
              <a:rPr sz="2000" spc="-15" dirty="0">
                <a:solidFill>
                  <a:srgbClr val="3B3B3B"/>
                </a:solidFill>
                <a:latin typeface="Gill Sans MT"/>
                <a:cs typeface="Gill Sans MT"/>
              </a:rPr>
              <a:t> </a:t>
            </a:r>
            <a:r>
              <a:rPr sz="2000" dirty="0">
                <a:solidFill>
                  <a:srgbClr val="3B3B3B"/>
                </a:solidFill>
                <a:latin typeface="Gill Sans MT"/>
                <a:cs typeface="Gill Sans MT"/>
              </a:rPr>
              <a:t>the</a:t>
            </a:r>
            <a:r>
              <a:rPr sz="2000" spc="-55" dirty="0">
                <a:solidFill>
                  <a:srgbClr val="3B3B3B"/>
                </a:solidFill>
                <a:latin typeface="Gill Sans MT"/>
                <a:cs typeface="Gill Sans MT"/>
              </a:rPr>
              <a:t> </a:t>
            </a:r>
            <a:r>
              <a:rPr sz="2000" dirty="0">
                <a:solidFill>
                  <a:srgbClr val="3B3B3B"/>
                </a:solidFill>
                <a:latin typeface="Gill Sans MT"/>
                <a:cs typeface="Gill Sans MT"/>
              </a:rPr>
              <a:t>off</a:t>
            </a:r>
            <a:r>
              <a:rPr sz="2000" spc="-50" dirty="0">
                <a:solidFill>
                  <a:srgbClr val="3B3B3B"/>
                </a:solidFill>
                <a:latin typeface="Gill Sans MT"/>
                <a:cs typeface="Gill Sans MT"/>
              </a:rPr>
              <a:t> </a:t>
            </a:r>
            <a:r>
              <a:rPr sz="2000" dirty="0">
                <a:solidFill>
                  <a:srgbClr val="3B3B3B"/>
                </a:solidFill>
                <a:latin typeface="Gill Sans MT"/>
                <a:cs typeface="Gill Sans MT"/>
              </a:rPr>
              <a:t>campus</a:t>
            </a:r>
            <a:r>
              <a:rPr sz="2000" spc="-55" dirty="0">
                <a:solidFill>
                  <a:srgbClr val="3B3B3B"/>
                </a:solidFill>
                <a:latin typeface="Gill Sans MT"/>
                <a:cs typeface="Gill Sans MT"/>
              </a:rPr>
              <a:t> </a:t>
            </a:r>
            <a:r>
              <a:rPr sz="2000" dirty="0">
                <a:solidFill>
                  <a:srgbClr val="3B3B3B"/>
                </a:solidFill>
                <a:latin typeface="Gill Sans MT"/>
                <a:cs typeface="Gill Sans MT"/>
              </a:rPr>
              <a:t>work</a:t>
            </a:r>
            <a:r>
              <a:rPr sz="2000" spc="-45" dirty="0">
                <a:solidFill>
                  <a:srgbClr val="3B3B3B"/>
                </a:solidFill>
                <a:latin typeface="Gill Sans MT"/>
                <a:cs typeface="Gill Sans MT"/>
              </a:rPr>
              <a:t> </a:t>
            </a:r>
            <a:r>
              <a:rPr sz="2000" dirty="0">
                <a:solidFill>
                  <a:srgbClr val="3B3B3B"/>
                </a:solidFill>
                <a:latin typeface="Gill Sans MT"/>
                <a:cs typeface="Gill Sans MT"/>
              </a:rPr>
              <a:t>is</a:t>
            </a:r>
            <a:r>
              <a:rPr sz="2000" spc="-215" dirty="0">
                <a:solidFill>
                  <a:srgbClr val="3B3B3B"/>
                </a:solidFill>
                <a:latin typeface="Gill Sans MT"/>
                <a:cs typeface="Gill Sans MT"/>
              </a:rPr>
              <a:t> </a:t>
            </a:r>
            <a:r>
              <a:rPr sz="2000" spc="-10" dirty="0">
                <a:solidFill>
                  <a:srgbClr val="3B3B3B"/>
                </a:solidFill>
                <a:latin typeface="Gill Sans MT"/>
                <a:cs typeface="Gill Sans MT"/>
              </a:rPr>
              <a:t>completed.</a:t>
            </a:r>
            <a:endParaRPr sz="2000" dirty="0">
              <a:latin typeface="Gill Sans MT"/>
              <a:cs typeface="Gill Sans MT"/>
            </a:endParaRPr>
          </a:p>
          <a:p>
            <a:pPr marL="317500" marR="591820" indent="-305435" algn="just">
              <a:lnSpc>
                <a:spcPts val="2290"/>
              </a:lnSpc>
              <a:spcBef>
                <a:spcPts val="830"/>
              </a:spcBef>
              <a:buClr>
                <a:srgbClr val="902F61"/>
              </a:buClr>
              <a:buSzPct val="90000"/>
              <a:buFont typeface="Wingdings 2"/>
              <a:buChar char=""/>
              <a:tabLst>
                <a:tab pos="318770" algn="l"/>
              </a:tabLst>
            </a:pPr>
            <a:r>
              <a:rPr sz="2000" dirty="0">
                <a:solidFill>
                  <a:srgbClr val="3B3B3B"/>
                </a:solidFill>
                <a:latin typeface="Gill Sans MT"/>
                <a:cs typeface="Gill Sans MT"/>
              </a:rPr>
              <a:t>Property</a:t>
            </a:r>
            <a:r>
              <a:rPr sz="2000" spc="-150" dirty="0">
                <a:solidFill>
                  <a:srgbClr val="3B3B3B"/>
                </a:solidFill>
                <a:latin typeface="Gill Sans MT"/>
                <a:cs typeface="Gill Sans MT"/>
              </a:rPr>
              <a:t> </a:t>
            </a:r>
            <a:r>
              <a:rPr sz="2000" spc="-20" dirty="0">
                <a:solidFill>
                  <a:srgbClr val="3B3B3B"/>
                </a:solidFill>
                <a:latin typeface="Gill Sans MT"/>
                <a:cs typeface="Gill Sans MT"/>
              </a:rPr>
              <a:t>taken</a:t>
            </a:r>
            <a:r>
              <a:rPr sz="2000" spc="-120" dirty="0">
                <a:solidFill>
                  <a:srgbClr val="3B3B3B"/>
                </a:solidFill>
                <a:latin typeface="Gill Sans MT"/>
                <a:cs typeface="Gill Sans MT"/>
              </a:rPr>
              <a:t> </a:t>
            </a:r>
            <a:r>
              <a:rPr sz="2000" dirty="0">
                <a:solidFill>
                  <a:srgbClr val="3B3B3B"/>
                </a:solidFill>
                <a:latin typeface="Gill Sans MT"/>
                <a:cs typeface="Gill Sans MT"/>
              </a:rPr>
              <a:t>off</a:t>
            </a:r>
            <a:r>
              <a:rPr sz="2000" spc="-50" dirty="0">
                <a:solidFill>
                  <a:srgbClr val="3B3B3B"/>
                </a:solidFill>
                <a:latin typeface="Gill Sans MT"/>
                <a:cs typeface="Gill Sans MT"/>
              </a:rPr>
              <a:t> </a:t>
            </a:r>
            <a:r>
              <a:rPr sz="2000" dirty="0">
                <a:solidFill>
                  <a:srgbClr val="3B3B3B"/>
                </a:solidFill>
                <a:latin typeface="Gill Sans MT"/>
                <a:cs typeface="Gill Sans MT"/>
              </a:rPr>
              <a:t>campus</a:t>
            </a:r>
            <a:r>
              <a:rPr sz="2000" spc="-35" dirty="0">
                <a:solidFill>
                  <a:srgbClr val="3B3B3B"/>
                </a:solidFill>
                <a:latin typeface="Gill Sans MT"/>
                <a:cs typeface="Gill Sans MT"/>
              </a:rPr>
              <a:t> </a:t>
            </a:r>
            <a:r>
              <a:rPr sz="2000" dirty="0">
                <a:solidFill>
                  <a:srgbClr val="3B3B3B"/>
                </a:solidFill>
                <a:latin typeface="Gill Sans MT"/>
                <a:cs typeface="Gill Sans MT"/>
              </a:rPr>
              <a:t>must</a:t>
            </a:r>
            <a:r>
              <a:rPr sz="2000" spc="-35" dirty="0">
                <a:solidFill>
                  <a:srgbClr val="3B3B3B"/>
                </a:solidFill>
                <a:latin typeface="Gill Sans MT"/>
                <a:cs typeface="Gill Sans MT"/>
              </a:rPr>
              <a:t> </a:t>
            </a:r>
            <a:r>
              <a:rPr sz="2000" spc="-55" dirty="0">
                <a:solidFill>
                  <a:srgbClr val="3B3B3B"/>
                </a:solidFill>
                <a:latin typeface="Gill Sans MT"/>
                <a:cs typeface="Gill Sans MT"/>
              </a:rPr>
              <a:t>have</a:t>
            </a:r>
            <a:r>
              <a:rPr sz="2000" spc="-65" dirty="0">
                <a:solidFill>
                  <a:srgbClr val="3B3B3B"/>
                </a:solidFill>
                <a:latin typeface="Gill Sans MT"/>
                <a:cs typeface="Gill Sans MT"/>
              </a:rPr>
              <a:t> </a:t>
            </a:r>
            <a:r>
              <a:rPr sz="2000" dirty="0">
                <a:solidFill>
                  <a:srgbClr val="3B3B3B"/>
                </a:solidFill>
                <a:latin typeface="Gill Sans MT"/>
                <a:cs typeface="Gill Sans MT"/>
              </a:rPr>
              <a:t>a</a:t>
            </a:r>
            <a:r>
              <a:rPr sz="2000" spc="-10" dirty="0">
                <a:solidFill>
                  <a:srgbClr val="3B3B3B"/>
                </a:solidFill>
                <a:latin typeface="Gill Sans MT"/>
                <a:cs typeface="Gill Sans MT"/>
              </a:rPr>
              <a:t> </a:t>
            </a:r>
            <a:r>
              <a:rPr sz="2000" dirty="0">
                <a:solidFill>
                  <a:srgbClr val="3B3B3B"/>
                </a:solidFill>
                <a:latin typeface="Gill Sans MT"/>
                <a:cs typeface="Gill Sans MT"/>
              </a:rPr>
              <a:t>UNM</a:t>
            </a:r>
            <a:r>
              <a:rPr sz="2000" spc="-35" dirty="0">
                <a:solidFill>
                  <a:srgbClr val="3B3B3B"/>
                </a:solidFill>
                <a:latin typeface="Gill Sans MT"/>
                <a:cs typeface="Gill Sans MT"/>
              </a:rPr>
              <a:t> </a:t>
            </a:r>
            <a:r>
              <a:rPr sz="2000" spc="-10" dirty="0">
                <a:solidFill>
                  <a:srgbClr val="3B3B3B"/>
                </a:solidFill>
                <a:latin typeface="Gill Sans MT"/>
                <a:cs typeface="Gill Sans MT"/>
              </a:rPr>
              <a:t>Identification</a:t>
            </a:r>
            <a:r>
              <a:rPr sz="2000" spc="-60" dirty="0">
                <a:solidFill>
                  <a:srgbClr val="3B3B3B"/>
                </a:solidFill>
                <a:latin typeface="Gill Sans MT"/>
                <a:cs typeface="Gill Sans MT"/>
              </a:rPr>
              <a:t> </a:t>
            </a:r>
            <a:r>
              <a:rPr sz="2000" dirty="0">
                <a:solidFill>
                  <a:srgbClr val="3B3B3B"/>
                </a:solidFill>
                <a:latin typeface="Gill Sans MT"/>
                <a:cs typeface="Gill Sans MT"/>
              </a:rPr>
              <a:t>Number</a:t>
            </a:r>
            <a:r>
              <a:rPr sz="2000" spc="-30" dirty="0">
                <a:solidFill>
                  <a:srgbClr val="3B3B3B"/>
                </a:solidFill>
                <a:latin typeface="Gill Sans MT"/>
                <a:cs typeface="Gill Sans MT"/>
              </a:rPr>
              <a:t> </a:t>
            </a:r>
            <a:r>
              <a:rPr sz="2000" dirty="0">
                <a:solidFill>
                  <a:srgbClr val="3B3B3B"/>
                </a:solidFill>
                <a:latin typeface="Gill Sans MT"/>
                <a:cs typeface="Gill Sans MT"/>
              </a:rPr>
              <a:t>(property</a:t>
            </a:r>
            <a:r>
              <a:rPr sz="2000" spc="-55" dirty="0">
                <a:solidFill>
                  <a:srgbClr val="3B3B3B"/>
                </a:solidFill>
                <a:latin typeface="Gill Sans MT"/>
                <a:cs typeface="Gill Sans MT"/>
              </a:rPr>
              <a:t> </a:t>
            </a:r>
            <a:r>
              <a:rPr sz="2000" dirty="0">
                <a:solidFill>
                  <a:srgbClr val="3B3B3B"/>
                </a:solidFill>
                <a:latin typeface="Gill Sans MT"/>
                <a:cs typeface="Gill Sans MT"/>
              </a:rPr>
              <a:t>tag)</a:t>
            </a:r>
            <a:r>
              <a:rPr sz="2000" spc="-40" dirty="0">
                <a:solidFill>
                  <a:srgbClr val="3B3B3B"/>
                </a:solidFill>
                <a:latin typeface="Gill Sans MT"/>
                <a:cs typeface="Gill Sans MT"/>
              </a:rPr>
              <a:t> </a:t>
            </a:r>
            <a:r>
              <a:rPr sz="2000" spc="-10" dirty="0">
                <a:solidFill>
                  <a:srgbClr val="3B3B3B"/>
                </a:solidFill>
                <a:latin typeface="Gill Sans MT"/>
                <a:cs typeface="Gill Sans MT"/>
              </a:rPr>
              <a:t>affixed</a:t>
            </a:r>
            <a:r>
              <a:rPr sz="2000" spc="-30" dirty="0">
                <a:solidFill>
                  <a:srgbClr val="3B3B3B"/>
                </a:solidFill>
                <a:latin typeface="Gill Sans MT"/>
                <a:cs typeface="Gill Sans MT"/>
              </a:rPr>
              <a:t> </a:t>
            </a:r>
            <a:r>
              <a:rPr sz="2000" spc="-90" dirty="0">
                <a:solidFill>
                  <a:srgbClr val="3B3B3B"/>
                </a:solidFill>
                <a:latin typeface="Gill Sans MT"/>
                <a:cs typeface="Gill Sans MT"/>
              </a:rPr>
              <a:t>to</a:t>
            </a:r>
            <a:r>
              <a:rPr sz="2000" spc="-45" dirty="0">
                <a:solidFill>
                  <a:srgbClr val="3B3B3B"/>
                </a:solidFill>
                <a:latin typeface="Gill Sans MT"/>
                <a:cs typeface="Gill Sans MT"/>
              </a:rPr>
              <a:t> </a:t>
            </a:r>
            <a:r>
              <a:rPr sz="2000" spc="-25" dirty="0">
                <a:solidFill>
                  <a:srgbClr val="3B3B3B"/>
                </a:solidFill>
                <a:latin typeface="Gill Sans MT"/>
                <a:cs typeface="Gill Sans MT"/>
              </a:rPr>
              <a:t>the 	</a:t>
            </a:r>
            <a:r>
              <a:rPr sz="2000" spc="-10" dirty="0">
                <a:solidFill>
                  <a:srgbClr val="3B3B3B"/>
                </a:solidFill>
                <a:latin typeface="Gill Sans MT"/>
                <a:cs typeface="Gill Sans MT"/>
              </a:rPr>
              <a:t>property.</a:t>
            </a:r>
            <a:endParaRPr sz="2000" dirty="0">
              <a:latin typeface="Gill Sans MT"/>
              <a:cs typeface="Gill Sans MT"/>
            </a:endParaRPr>
          </a:p>
          <a:p>
            <a:pPr marL="318135" indent="-305435" algn="just">
              <a:lnSpc>
                <a:spcPct val="100000"/>
              </a:lnSpc>
              <a:spcBef>
                <a:spcPts val="750"/>
              </a:spcBef>
              <a:buClr>
                <a:srgbClr val="902F61"/>
              </a:buClr>
              <a:buSzPct val="90000"/>
              <a:buFont typeface="Wingdings 2"/>
              <a:buChar char=""/>
              <a:tabLst>
                <a:tab pos="318135" algn="l"/>
              </a:tabLst>
            </a:pPr>
            <a:r>
              <a:rPr sz="2000" b="1" dirty="0">
                <a:solidFill>
                  <a:srgbClr val="3B3B3B"/>
                </a:solidFill>
                <a:latin typeface="Gill Sans MT"/>
                <a:cs typeface="Gill Sans MT"/>
              </a:rPr>
              <a:t>Who</a:t>
            </a:r>
            <a:r>
              <a:rPr sz="2000" b="1" spc="-35" dirty="0">
                <a:solidFill>
                  <a:srgbClr val="3B3B3B"/>
                </a:solidFill>
                <a:latin typeface="Gill Sans MT"/>
                <a:cs typeface="Gill Sans MT"/>
              </a:rPr>
              <a:t> </a:t>
            </a:r>
            <a:r>
              <a:rPr sz="2000" b="1" dirty="0">
                <a:solidFill>
                  <a:srgbClr val="3B3B3B"/>
                </a:solidFill>
                <a:latin typeface="Gill Sans MT"/>
                <a:cs typeface="Gill Sans MT"/>
              </a:rPr>
              <a:t>can</a:t>
            </a:r>
            <a:r>
              <a:rPr sz="2000" b="1" spc="-25" dirty="0">
                <a:solidFill>
                  <a:srgbClr val="3B3B3B"/>
                </a:solidFill>
                <a:latin typeface="Gill Sans MT"/>
                <a:cs typeface="Gill Sans MT"/>
              </a:rPr>
              <a:t> </a:t>
            </a:r>
            <a:r>
              <a:rPr sz="2000" b="1" dirty="0">
                <a:solidFill>
                  <a:srgbClr val="3B3B3B"/>
                </a:solidFill>
                <a:latin typeface="Gill Sans MT"/>
                <a:cs typeface="Gill Sans MT"/>
              </a:rPr>
              <a:t>check</a:t>
            </a:r>
            <a:r>
              <a:rPr sz="2000" b="1" spc="-35" dirty="0">
                <a:solidFill>
                  <a:srgbClr val="3B3B3B"/>
                </a:solidFill>
                <a:latin typeface="Gill Sans MT"/>
                <a:cs typeface="Gill Sans MT"/>
              </a:rPr>
              <a:t> </a:t>
            </a:r>
            <a:r>
              <a:rPr sz="2000" b="1" dirty="0">
                <a:solidFill>
                  <a:srgbClr val="3B3B3B"/>
                </a:solidFill>
                <a:latin typeface="Gill Sans MT"/>
                <a:cs typeface="Gill Sans MT"/>
              </a:rPr>
              <a:t>out</a:t>
            </a:r>
            <a:r>
              <a:rPr sz="2000" b="1" spc="-125" dirty="0">
                <a:solidFill>
                  <a:srgbClr val="3B3B3B"/>
                </a:solidFill>
                <a:latin typeface="Gill Sans MT"/>
                <a:cs typeface="Gill Sans MT"/>
              </a:rPr>
              <a:t> </a:t>
            </a:r>
            <a:r>
              <a:rPr sz="2000" b="1" spc="-10" dirty="0">
                <a:solidFill>
                  <a:srgbClr val="3B3B3B"/>
                </a:solidFill>
                <a:latin typeface="Gill Sans MT"/>
                <a:cs typeface="Gill Sans MT"/>
              </a:rPr>
              <a:t>equipment?</a:t>
            </a:r>
            <a:endParaRPr sz="2000" dirty="0">
              <a:latin typeface="Gill Sans MT"/>
              <a:cs typeface="Gill Sans MT"/>
            </a:endParaRPr>
          </a:p>
          <a:p>
            <a:pPr marL="641350" marR="5080" lvl="1" indent="-304800" algn="just">
              <a:lnSpc>
                <a:spcPts val="1800"/>
              </a:lnSpc>
              <a:spcBef>
                <a:spcPts val="1025"/>
              </a:spcBef>
              <a:buClr>
                <a:srgbClr val="902F61"/>
              </a:buClr>
              <a:buSzPct val="91176"/>
              <a:buFont typeface="Wingdings 2"/>
              <a:buChar char=""/>
              <a:tabLst>
                <a:tab pos="641350" algn="l"/>
              </a:tabLst>
            </a:pPr>
            <a:r>
              <a:rPr sz="1700" dirty="0">
                <a:solidFill>
                  <a:srgbClr val="3B3B3B"/>
                </a:solidFill>
                <a:latin typeface="Gill Sans MT"/>
                <a:cs typeface="Gill Sans MT"/>
              </a:rPr>
              <a:t>In</a:t>
            </a:r>
            <a:r>
              <a:rPr sz="1700" spc="-130" dirty="0">
                <a:solidFill>
                  <a:srgbClr val="3B3B3B"/>
                </a:solidFill>
                <a:latin typeface="Gill Sans MT"/>
                <a:cs typeface="Gill Sans MT"/>
              </a:rPr>
              <a:t> </a:t>
            </a:r>
            <a:r>
              <a:rPr sz="1700" dirty="0">
                <a:solidFill>
                  <a:srgbClr val="3B3B3B"/>
                </a:solidFill>
                <a:latin typeface="Gill Sans MT"/>
                <a:cs typeface="Gill Sans MT"/>
              </a:rPr>
              <a:t>the</a:t>
            </a:r>
            <a:r>
              <a:rPr sz="1700" spc="-45" dirty="0">
                <a:solidFill>
                  <a:srgbClr val="3B3B3B"/>
                </a:solidFill>
                <a:latin typeface="Gill Sans MT"/>
                <a:cs typeface="Gill Sans MT"/>
              </a:rPr>
              <a:t> </a:t>
            </a:r>
            <a:r>
              <a:rPr sz="1700" dirty="0">
                <a:solidFill>
                  <a:srgbClr val="3B3B3B"/>
                </a:solidFill>
                <a:latin typeface="Gill Sans MT"/>
                <a:cs typeface="Gill Sans MT"/>
              </a:rPr>
              <a:t>performance</a:t>
            </a:r>
            <a:r>
              <a:rPr sz="1700" spc="-50" dirty="0">
                <a:solidFill>
                  <a:srgbClr val="3B3B3B"/>
                </a:solidFill>
                <a:latin typeface="Gill Sans MT"/>
                <a:cs typeface="Gill Sans MT"/>
              </a:rPr>
              <a:t> </a:t>
            </a:r>
            <a:r>
              <a:rPr sz="1700" dirty="0">
                <a:solidFill>
                  <a:srgbClr val="3B3B3B"/>
                </a:solidFill>
                <a:latin typeface="Gill Sans MT"/>
                <a:cs typeface="Gill Sans MT"/>
              </a:rPr>
              <a:t>of job</a:t>
            </a:r>
            <a:r>
              <a:rPr sz="1700" spc="-20" dirty="0">
                <a:solidFill>
                  <a:srgbClr val="3B3B3B"/>
                </a:solidFill>
                <a:latin typeface="Gill Sans MT"/>
                <a:cs typeface="Gill Sans MT"/>
              </a:rPr>
              <a:t> </a:t>
            </a:r>
            <a:r>
              <a:rPr sz="1700" spc="-25" dirty="0">
                <a:solidFill>
                  <a:srgbClr val="3B3B3B"/>
                </a:solidFill>
                <a:latin typeface="Gill Sans MT"/>
                <a:cs typeface="Gill Sans MT"/>
              </a:rPr>
              <a:t>duties,</a:t>
            </a:r>
            <a:r>
              <a:rPr sz="1700" spc="-95" dirty="0">
                <a:solidFill>
                  <a:srgbClr val="3B3B3B"/>
                </a:solidFill>
                <a:latin typeface="Gill Sans MT"/>
                <a:cs typeface="Gill Sans MT"/>
              </a:rPr>
              <a:t> </a:t>
            </a:r>
            <a:r>
              <a:rPr sz="1700" dirty="0">
                <a:solidFill>
                  <a:srgbClr val="3B3B3B"/>
                </a:solidFill>
                <a:latin typeface="Gill Sans MT"/>
                <a:cs typeface="Gill Sans MT"/>
              </a:rPr>
              <a:t>faculty</a:t>
            </a:r>
            <a:r>
              <a:rPr sz="1700" spc="-15" dirty="0">
                <a:solidFill>
                  <a:srgbClr val="3B3B3B"/>
                </a:solidFill>
                <a:latin typeface="Gill Sans MT"/>
                <a:cs typeface="Gill Sans MT"/>
              </a:rPr>
              <a:t> </a:t>
            </a:r>
            <a:r>
              <a:rPr sz="1700" dirty="0">
                <a:solidFill>
                  <a:srgbClr val="3B3B3B"/>
                </a:solidFill>
                <a:latin typeface="Gill Sans MT"/>
                <a:cs typeface="Gill Sans MT"/>
              </a:rPr>
              <a:t>or staff</a:t>
            </a:r>
            <a:r>
              <a:rPr sz="1700" spc="-25" dirty="0">
                <a:solidFill>
                  <a:srgbClr val="3B3B3B"/>
                </a:solidFill>
                <a:latin typeface="Gill Sans MT"/>
                <a:cs typeface="Gill Sans MT"/>
              </a:rPr>
              <a:t> </a:t>
            </a:r>
            <a:r>
              <a:rPr sz="1700" dirty="0">
                <a:solidFill>
                  <a:srgbClr val="3B3B3B"/>
                </a:solidFill>
                <a:latin typeface="Gill Sans MT"/>
                <a:cs typeface="Gill Sans MT"/>
              </a:rPr>
              <a:t>members</a:t>
            </a:r>
            <a:r>
              <a:rPr sz="1700" spc="-45" dirty="0">
                <a:solidFill>
                  <a:srgbClr val="3B3B3B"/>
                </a:solidFill>
                <a:latin typeface="Gill Sans MT"/>
                <a:cs typeface="Gill Sans MT"/>
              </a:rPr>
              <a:t> may </a:t>
            </a:r>
            <a:r>
              <a:rPr sz="1700" dirty="0">
                <a:solidFill>
                  <a:srgbClr val="3B3B3B"/>
                </a:solidFill>
                <a:latin typeface="Gill Sans MT"/>
                <a:cs typeface="Gill Sans MT"/>
              </a:rPr>
              <a:t>need</a:t>
            </a:r>
            <a:r>
              <a:rPr sz="1700" spc="-20" dirty="0">
                <a:solidFill>
                  <a:srgbClr val="3B3B3B"/>
                </a:solidFill>
                <a:latin typeface="Gill Sans MT"/>
                <a:cs typeface="Gill Sans MT"/>
              </a:rPr>
              <a:t> </a:t>
            </a:r>
            <a:r>
              <a:rPr sz="1700" dirty="0">
                <a:solidFill>
                  <a:srgbClr val="3B3B3B"/>
                </a:solidFill>
                <a:latin typeface="Gill Sans MT"/>
                <a:cs typeface="Gill Sans MT"/>
              </a:rPr>
              <a:t>to</a:t>
            </a:r>
            <a:r>
              <a:rPr sz="1700" spc="-25" dirty="0">
                <a:solidFill>
                  <a:srgbClr val="3B3B3B"/>
                </a:solidFill>
                <a:latin typeface="Gill Sans MT"/>
                <a:cs typeface="Gill Sans MT"/>
              </a:rPr>
              <a:t> </a:t>
            </a:r>
            <a:r>
              <a:rPr sz="1700" dirty="0">
                <a:solidFill>
                  <a:srgbClr val="3B3B3B"/>
                </a:solidFill>
                <a:latin typeface="Gill Sans MT"/>
                <a:cs typeface="Gill Sans MT"/>
              </a:rPr>
              <a:t>use</a:t>
            </a:r>
            <a:r>
              <a:rPr sz="1700" spc="-10" dirty="0">
                <a:solidFill>
                  <a:srgbClr val="3B3B3B"/>
                </a:solidFill>
                <a:latin typeface="Gill Sans MT"/>
                <a:cs typeface="Gill Sans MT"/>
              </a:rPr>
              <a:t> University</a:t>
            </a:r>
            <a:r>
              <a:rPr sz="1700" spc="-45" dirty="0">
                <a:solidFill>
                  <a:srgbClr val="3B3B3B"/>
                </a:solidFill>
                <a:latin typeface="Gill Sans MT"/>
                <a:cs typeface="Gill Sans MT"/>
              </a:rPr>
              <a:t> </a:t>
            </a:r>
            <a:r>
              <a:rPr sz="1700" dirty="0">
                <a:solidFill>
                  <a:srgbClr val="3B3B3B"/>
                </a:solidFill>
                <a:latin typeface="Gill Sans MT"/>
                <a:cs typeface="Gill Sans MT"/>
              </a:rPr>
              <a:t>property</a:t>
            </a:r>
            <a:r>
              <a:rPr sz="1700" spc="-40" dirty="0">
                <a:solidFill>
                  <a:srgbClr val="3B3B3B"/>
                </a:solidFill>
                <a:latin typeface="Gill Sans MT"/>
                <a:cs typeface="Gill Sans MT"/>
              </a:rPr>
              <a:t> </a:t>
            </a:r>
            <a:r>
              <a:rPr sz="1700" dirty="0">
                <a:solidFill>
                  <a:srgbClr val="3B3B3B"/>
                </a:solidFill>
                <a:latin typeface="Gill Sans MT"/>
                <a:cs typeface="Gill Sans MT"/>
              </a:rPr>
              <a:t>at</a:t>
            </a:r>
            <a:r>
              <a:rPr sz="1700" spc="-25" dirty="0">
                <a:solidFill>
                  <a:srgbClr val="3B3B3B"/>
                </a:solidFill>
                <a:latin typeface="Gill Sans MT"/>
                <a:cs typeface="Gill Sans MT"/>
              </a:rPr>
              <a:t> </a:t>
            </a:r>
            <a:r>
              <a:rPr sz="1700" dirty="0">
                <a:solidFill>
                  <a:srgbClr val="3B3B3B"/>
                </a:solidFill>
                <a:latin typeface="Gill Sans MT"/>
                <a:cs typeface="Gill Sans MT"/>
              </a:rPr>
              <a:t>their</a:t>
            </a:r>
            <a:r>
              <a:rPr sz="1700" spc="-40" dirty="0">
                <a:solidFill>
                  <a:srgbClr val="3B3B3B"/>
                </a:solidFill>
                <a:latin typeface="Gill Sans MT"/>
                <a:cs typeface="Gill Sans MT"/>
              </a:rPr>
              <a:t> </a:t>
            </a:r>
            <a:r>
              <a:rPr sz="1700" dirty="0">
                <a:solidFill>
                  <a:srgbClr val="3B3B3B"/>
                </a:solidFill>
                <a:latin typeface="Gill Sans MT"/>
                <a:cs typeface="Gill Sans MT"/>
              </a:rPr>
              <a:t>homes</a:t>
            </a:r>
            <a:r>
              <a:rPr sz="1700" spc="-25" dirty="0">
                <a:solidFill>
                  <a:srgbClr val="3B3B3B"/>
                </a:solidFill>
                <a:latin typeface="Gill Sans MT"/>
                <a:cs typeface="Gill Sans MT"/>
              </a:rPr>
              <a:t> </a:t>
            </a:r>
            <a:r>
              <a:rPr sz="1700" dirty="0">
                <a:solidFill>
                  <a:srgbClr val="3B3B3B"/>
                </a:solidFill>
                <a:latin typeface="Gill Sans MT"/>
                <a:cs typeface="Gill Sans MT"/>
              </a:rPr>
              <a:t>or</a:t>
            </a:r>
            <a:r>
              <a:rPr sz="1700" spc="-20" dirty="0">
                <a:solidFill>
                  <a:srgbClr val="3B3B3B"/>
                </a:solidFill>
                <a:latin typeface="Gill Sans MT"/>
                <a:cs typeface="Gill Sans MT"/>
              </a:rPr>
              <a:t> </a:t>
            </a:r>
            <a:r>
              <a:rPr sz="1700" spc="-25" dirty="0">
                <a:solidFill>
                  <a:srgbClr val="3B3B3B"/>
                </a:solidFill>
                <a:latin typeface="Gill Sans MT"/>
                <a:cs typeface="Gill Sans MT"/>
              </a:rPr>
              <a:t>at </a:t>
            </a:r>
            <a:r>
              <a:rPr sz="1700" dirty="0">
                <a:solidFill>
                  <a:srgbClr val="3B3B3B"/>
                </a:solidFill>
                <a:latin typeface="Gill Sans MT"/>
                <a:cs typeface="Gill Sans MT"/>
              </a:rPr>
              <a:t>another</a:t>
            </a:r>
            <a:r>
              <a:rPr sz="1700" spc="-20" dirty="0">
                <a:solidFill>
                  <a:srgbClr val="3B3B3B"/>
                </a:solidFill>
                <a:latin typeface="Gill Sans MT"/>
                <a:cs typeface="Gill Sans MT"/>
              </a:rPr>
              <a:t> </a:t>
            </a:r>
            <a:r>
              <a:rPr sz="1700" dirty="0">
                <a:solidFill>
                  <a:srgbClr val="3B3B3B"/>
                </a:solidFill>
                <a:latin typeface="Gill Sans MT"/>
                <a:cs typeface="Gill Sans MT"/>
              </a:rPr>
              <a:t>off</a:t>
            </a:r>
            <a:r>
              <a:rPr sz="1700" spc="-20" dirty="0">
                <a:solidFill>
                  <a:srgbClr val="3B3B3B"/>
                </a:solidFill>
                <a:latin typeface="Gill Sans MT"/>
                <a:cs typeface="Gill Sans MT"/>
              </a:rPr>
              <a:t> </a:t>
            </a:r>
            <a:r>
              <a:rPr sz="1700" dirty="0">
                <a:solidFill>
                  <a:srgbClr val="3B3B3B"/>
                </a:solidFill>
                <a:latin typeface="Gill Sans MT"/>
                <a:cs typeface="Gill Sans MT"/>
              </a:rPr>
              <a:t>campus</a:t>
            </a:r>
            <a:r>
              <a:rPr sz="1700" spc="-45" dirty="0">
                <a:solidFill>
                  <a:srgbClr val="3B3B3B"/>
                </a:solidFill>
                <a:latin typeface="Gill Sans MT"/>
                <a:cs typeface="Gill Sans MT"/>
              </a:rPr>
              <a:t> </a:t>
            </a:r>
            <a:r>
              <a:rPr sz="1700" spc="-10" dirty="0">
                <a:solidFill>
                  <a:srgbClr val="3B3B3B"/>
                </a:solidFill>
                <a:latin typeface="Gill Sans MT"/>
                <a:cs typeface="Gill Sans MT"/>
              </a:rPr>
              <a:t>location.</a:t>
            </a:r>
            <a:endParaRPr sz="1700" dirty="0">
              <a:latin typeface="Gill Sans MT"/>
              <a:cs typeface="Gill Sans MT"/>
            </a:endParaRPr>
          </a:p>
          <a:p>
            <a:pPr marL="641985" marR="113030" lvl="1" indent="-304800">
              <a:lnSpc>
                <a:spcPts val="1800"/>
              </a:lnSpc>
              <a:spcBef>
                <a:spcPts val="1010"/>
              </a:spcBef>
              <a:buClr>
                <a:srgbClr val="902F61"/>
              </a:buClr>
              <a:buSzPct val="91176"/>
              <a:buFont typeface="Wingdings 2"/>
              <a:buChar char=""/>
              <a:tabLst>
                <a:tab pos="641985" algn="l"/>
              </a:tabLst>
            </a:pPr>
            <a:r>
              <a:rPr sz="1700" dirty="0">
                <a:solidFill>
                  <a:srgbClr val="3B3B3B"/>
                </a:solidFill>
                <a:latin typeface="Gill Sans MT"/>
                <a:cs typeface="Gill Sans MT"/>
              </a:rPr>
              <a:t>Emeriti</a:t>
            </a:r>
            <a:r>
              <a:rPr sz="1700" spc="-80" dirty="0">
                <a:solidFill>
                  <a:srgbClr val="3B3B3B"/>
                </a:solidFill>
                <a:latin typeface="Gill Sans MT"/>
                <a:cs typeface="Gill Sans MT"/>
              </a:rPr>
              <a:t> </a:t>
            </a:r>
            <a:r>
              <a:rPr sz="1700" dirty="0">
                <a:solidFill>
                  <a:srgbClr val="3B3B3B"/>
                </a:solidFill>
                <a:latin typeface="Gill Sans MT"/>
                <a:cs typeface="Gill Sans MT"/>
              </a:rPr>
              <a:t>faculty</a:t>
            </a:r>
            <a:r>
              <a:rPr sz="1700" spc="-35" dirty="0">
                <a:solidFill>
                  <a:srgbClr val="3B3B3B"/>
                </a:solidFill>
                <a:latin typeface="Gill Sans MT"/>
                <a:cs typeface="Gill Sans MT"/>
              </a:rPr>
              <a:t> </a:t>
            </a:r>
            <a:r>
              <a:rPr sz="1700" dirty="0">
                <a:solidFill>
                  <a:srgbClr val="3B3B3B"/>
                </a:solidFill>
                <a:latin typeface="Gill Sans MT"/>
                <a:cs typeface="Gill Sans MT"/>
              </a:rPr>
              <a:t>are</a:t>
            </a:r>
            <a:r>
              <a:rPr sz="1700" spc="-40" dirty="0">
                <a:solidFill>
                  <a:srgbClr val="3B3B3B"/>
                </a:solidFill>
                <a:latin typeface="Gill Sans MT"/>
                <a:cs typeface="Gill Sans MT"/>
              </a:rPr>
              <a:t> </a:t>
            </a:r>
            <a:r>
              <a:rPr sz="1700" dirty="0">
                <a:solidFill>
                  <a:srgbClr val="3B3B3B"/>
                </a:solidFill>
                <a:latin typeface="Gill Sans MT"/>
                <a:cs typeface="Gill Sans MT"/>
              </a:rPr>
              <a:t>entitled</a:t>
            </a:r>
            <a:r>
              <a:rPr sz="1700" spc="-80" dirty="0">
                <a:solidFill>
                  <a:srgbClr val="3B3B3B"/>
                </a:solidFill>
                <a:latin typeface="Gill Sans MT"/>
                <a:cs typeface="Gill Sans MT"/>
              </a:rPr>
              <a:t> </a:t>
            </a:r>
            <a:r>
              <a:rPr sz="1700" dirty="0">
                <a:solidFill>
                  <a:srgbClr val="3B3B3B"/>
                </a:solidFill>
                <a:latin typeface="Gill Sans MT"/>
                <a:cs typeface="Gill Sans MT"/>
              </a:rPr>
              <a:t>to</a:t>
            </a:r>
            <a:r>
              <a:rPr sz="1700" spc="-35" dirty="0">
                <a:solidFill>
                  <a:srgbClr val="3B3B3B"/>
                </a:solidFill>
                <a:latin typeface="Gill Sans MT"/>
                <a:cs typeface="Gill Sans MT"/>
              </a:rPr>
              <a:t> </a:t>
            </a:r>
            <a:r>
              <a:rPr sz="1700" dirty="0">
                <a:solidFill>
                  <a:srgbClr val="3B3B3B"/>
                </a:solidFill>
                <a:latin typeface="Gill Sans MT"/>
                <a:cs typeface="Gill Sans MT"/>
              </a:rPr>
              <a:t>full</a:t>
            </a:r>
            <a:r>
              <a:rPr sz="1700" spc="-30" dirty="0">
                <a:solidFill>
                  <a:srgbClr val="3B3B3B"/>
                </a:solidFill>
                <a:latin typeface="Gill Sans MT"/>
                <a:cs typeface="Gill Sans MT"/>
              </a:rPr>
              <a:t> </a:t>
            </a:r>
            <a:r>
              <a:rPr sz="1700" dirty="0">
                <a:solidFill>
                  <a:srgbClr val="3B3B3B"/>
                </a:solidFill>
                <a:latin typeface="Gill Sans MT"/>
                <a:cs typeface="Gill Sans MT"/>
              </a:rPr>
              <a:t>computer</a:t>
            </a:r>
            <a:r>
              <a:rPr sz="1700" spc="-25" dirty="0">
                <a:solidFill>
                  <a:srgbClr val="3B3B3B"/>
                </a:solidFill>
                <a:latin typeface="Gill Sans MT"/>
                <a:cs typeface="Gill Sans MT"/>
              </a:rPr>
              <a:t> </a:t>
            </a:r>
            <a:r>
              <a:rPr sz="1700" dirty="0">
                <a:solidFill>
                  <a:srgbClr val="3B3B3B"/>
                </a:solidFill>
                <a:latin typeface="Gill Sans MT"/>
                <a:cs typeface="Gill Sans MT"/>
              </a:rPr>
              <a:t>privileges</a:t>
            </a:r>
            <a:r>
              <a:rPr sz="1700" spc="-70" dirty="0">
                <a:solidFill>
                  <a:srgbClr val="3B3B3B"/>
                </a:solidFill>
                <a:latin typeface="Gill Sans MT"/>
                <a:cs typeface="Gill Sans MT"/>
              </a:rPr>
              <a:t> </a:t>
            </a:r>
            <a:r>
              <a:rPr sz="1700" dirty="0">
                <a:solidFill>
                  <a:srgbClr val="3B3B3B"/>
                </a:solidFill>
                <a:latin typeface="Gill Sans MT"/>
                <a:cs typeface="Gill Sans MT"/>
              </a:rPr>
              <a:t>under</a:t>
            </a:r>
            <a:r>
              <a:rPr sz="1700" spc="-55" dirty="0">
                <a:solidFill>
                  <a:srgbClr val="3B3B3B"/>
                </a:solidFill>
                <a:latin typeface="Gill Sans MT"/>
                <a:cs typeface="Gill Sans MT"/>
              </a:rPr>
              <a:t> </a:t>
            </a:r>
            <a:r>
              <a:rPr sz="1700" b="1" dirty="0">
                <a:solidFill>
                  <a:srgbClr val="3B3B3B"/>
                </a:solidFill>
                <a:latin typeface="Gill Sans MT"/>
                <a:cs typeface="Gill Sans MT"/>
              </a:rPr>
              <a:t>Faculty</a:t>
            </a:r>
            <a:r>
              <a:rPr sz="1700" b="1" spc="-50" dirty="0">
                <a:solidFill>
                  <a:srgbClr val="3B3B3B"/>
                </a:solidFill>
                <a:latin typeface="Gill Sans MT"/>
                <a:cs typeface="Gill Sans MT"/>
              </a:rPr>
              <a:t> </a:t>
            </a:r>
            <a:r>
              <a:rPr sz="1700" b="1" dirty="0">
                <a:solidFill>
                  <a:srgbClr val="3B3B3B"/>
                </a:solidFill>
                <a:latin typeface="Gill Sans MT"/>
                <a:cs typeface="Gill Sans MT"/>
              </a:rPr>
              <a:t>Handbook</a:t>
            </a:r>
            <a:r>
              <a:rPr sz="1700" b="1" spc="-70" dirty="0">
                <a:solidFill>
                  <a:srgbClr val="3B3B3B"/>
                </a:solidFill>
                <a:latin typeface="Gill Sans MT"/>
                <a:cs typeface="Gill Sans MT"/>
              </a:rPr>
              <a:t> </a:t>
            </a:r>
            <a:r>
              <a:rPr sz="1700" b="1" spc="-60" dirty="0">
                <a:solidFill>
                  <a:srgbClr val="3B3B3B"/>
                </a:solidFill>
                <a:latin typeface="Gill Sans MT"/>
                <a:cs typeface="Gill Sans MT"/>
              </a:rPr>
              <a:t>Policy</a:t>
            </a:r>
            <a:r>
              <a:rPr sz="1700" b="1" spc="-45" dirty="0">
                <a:solidFill>
                  <a:srgbClr val="3B3B3B"/>
                </a:solidFill>
                <a:latin typeface="Gill Sans MT"/>
                <a:cs typeface="Gill Sans MT"/>
              </a:rPr>
              <a:t> </a:t>
            </a:r>
            <a:r>
              <a:rPr sz="1700" b="1" spc="-10" dirty="0">
                <a:solidFill>
                  <a:srgbClr val="3B3B3B"/>
                </a:solidFill>
                <a:latin typeface="Gill Sans MT"/>
                <a:cs typeface="Gill Sans MT"/>
              </a:rPr>
              <a:t>C305</a:t>
            </a:r>
            <a:r>
              <a:rPr sz="1700" spc="-10" dirty="0">
                <a:solidFill>
                  <a:srgbClr val="3B3B3B"/>
                </a:solidFill>
                <a:latin typeface="Gill Sans MT"/>
                <a:cs typeface="Gill Sans MT"/>
              </a:rPr>
              <a:t>,</a:t>
            </a:r>
            <a:r>
              <a:rPr sz="1700" spc="-190" dirty="0">
                <a:solidFill>
                  <a:srgbClr val="3B3B3B"/>
                </a:solidFill>
                <a:latin typeface="Gill Sans MT"/>
                <a:cs typeface="Gill Sans MT"/>
              </a:rPr>
              <a:t> </a:t>
            </a:r>
            <a:r>
              <a:rPr sz="1700" dirty="0">
                <a:solidFill>
                  <a:srgbClr val="3B3B3B"/>
                </a:solidFill>
                <a:latin typeface="Gill Sans MT"/>
                <a:cs typeface="Gill Sans MT"/>
              </a:rPr>
              <a:t>which</a:t>
            </a:r>
            <a:r>
              <a:rPr sz="1700" spc="-45" dirty="0">
                <a:solidFill>
                  <a:srgbClr val="3B3B3B"/>
                </a:solidFill>
                <a:latin typeface="Gill Sans MT"/>
                <a:cs typeface="Gill Sans MT"/>
              </a:rPr>
              <a:t> </a:t>
            </a:r>
            <a:r>
              <a:rPr sz="1700" spc="-40" dirty="0">
                <a:solidFill>
                  <a:srgbClr val="3B3B3B"/>
                </a:solidFill>
                <a:latin typeface="Gill Sans MT"/>
                <a:cs typeface="Gill Sans MT"/>
              </a:rPr>
              <a:t>may</a:t>
            </a:r>
            <a:r>
              <a:rPr sz="1700" spc="-75" dirty="0">
                <a:solidFill>
                  <a:srgbClr val="3B3B3B"/>
                </a:solidFill>
                <a:latin typeface="Gill Sans MT"/>
                <a:cs typeface="Gill Sans MT"/>
              </a:rPr>
              <a:t> </a:t>
            </a:r>
            <a:r>
              <a:rPr sz="1700" spc="-10" dirty="0">
                <a:solidFill>
                  <a:srgbClr val="3B3B3B"/>
                </a:solidFill>
                <a:latin typeface="Gill Sans MT"/>
                <a:cs typeface="Gill Sans MT"/>
              </a:rPr>
              <a:t>include </a:t>
            </a:r>
            <a:r>
              <a:rPr sz="1700" dirty="0">
                <a:solidFill>
                  <a:srgbClr val="3B3B3B"/>
                </a:solidFill>
                <a:latin typeface="Gill Sans MT"/>
                <a:cs typeface="Gill Sans MT"/>
              </a:rPr>
              <a:t>checking</a:t>
            </a:r>
            <a:r>
              <a:rPr sz="1700" spc="-40" dirty="0">
                <a:solidFill>
                  <a:srgbClr val="3B3B3B"/>
                </a:solidFill>
                <a:latin typeface="Gill Sans MT"/>
                <a:cs typeface="Gill Sans MT"/>
              </a:rPr>
              <a:t> </a:t>
            </a:r>
            <a:r>
              <a:rPr sz="1700" dirty="0">
                <a:solidFill>
                  <a:srgbClr val="3B3B3B"/>
                </a:solidFill>
                <a:latin typeface="Gill Sans MT"/>
                <a:cs typeface="Gill Sans MT"/>
              </a:rPr>
              <a:t>out</a:t>
            </a:r>
            <a:r>
              <a:rPr sz="1700" spc="-70" dirty="0">
                <a:solidFill>
                  <a:srgbClr val="3B3B3B"/>
                </a:solidFill>
                <a:latin typeface="Gill Sans MT"/>
                <a:cs typeface="Gill Sans MT"/>
              </a:rPr>
              <a:t> </a:t>
            </a:r>
            <a:r>
              <a:rPr sz="1700" dirty="0">
                <a:solidFill>
                  <a:srgbClr val="3B3B3B"/>
                </a:solidFill>
                <a:latin typeface="Gill Sans MT"/>
                <a:cs typeface="Gill Sans MT"/>
              </a:rPr>
              <a:t>computers</a:t>
            </a:r>
            <a:r>
              <a:rPr sz="1700" spc="-60" dirty="0">
                <a:solidFill>
                  <a:srgbClr val="3B3B3B"/>
                </a:solidFill>
                <a:latin typeface="Gill Sans MT"/>
                <a:cs typeface="Gill Sans MT"/>
              </a:rPr>
              <a:t> </a:t>
            </a:r>
            <a:r>
              <a:rPr sz="1700" dirty="0">
                <a:solidFill>
                  <a:srgbClr val="3B3B3B"/>
                </a:solidFill>
                <a:latin typeface="Gill Sans MT"/>
                <a:cs typeface="Gill Sans MT"/>
              </a:rPr>
              <a:t>for</a:t>
            </a:r>
            <a:r>
              <a:rPr sz="1700" spc="-35" dirty="0">
                <a:solidFill>
                  <a:srgbClr val="3B3B3B"/>
                </a:solidFill>
                <a:latin typeface="Gill Sans MT"/>
                <a:cs typeface="Gill Sans MT"/>
              </a:rPr>
              <a:t> </a:t>
            </a:r>
            <a:r>
              <a:rPr sz="1700" dirty="0">
                <a:solidFill>
                  <a:srgbClr val="3B3B3B"/>
                </a:solidFill>
                <a:latin typeface="Gill Sans MT"/>
                <a:cs typeface="Gill Sans MT"/>
              </a:rPr>
              <a:t>use</a:t>
            </a:r>
            <a:r>
              <a:rPr sz="1700" spc="-30" dirty="0">
                <a:solidFill>
                  <a:srgbClr val="3B3B3B"/>
                </a:solidFill>
                <a:latin typeface="Gill Sans MT"/>
                <a:cs typeface="Gill Sans MT"/>
              </a:rPr>
              <a:t> </a:t>
            </a:r>
            <a:r>
              <a:rPr sz="1700" dirty="0">
                <a:solidFill>
                  <a:srgbClr val="3B3B3B"/>
                </a:solidFill>
                <a:latin typeface="Gill Sans MT"/>
                <a:cs typeface="Gill Sans MT"/>
              </a:rPr>
              <a:t>off</a:t>
            </a:r>
            <a:r>
              <a:rPr sz="1700" spc="-25" dirty="0">
                <a:solidFill>
                  <a:srgbClr val="3B3B3B"/>
                </a:solidFill>
                <a:latin typeface="Gill Sans MT"/>
                <a:cs typeface="Gill Sans MT"/>
              </a:rPr>
              <a:t> </a:t>
            </a:r>
            <a:r>
              <a:rPr sz="1700" spc="-10" dirty="0">
                <a:solidFill>
                  <a:srgbClr val="3B3B3B"/>
                </a:solidFill>
                <a:latin typeface="Gill Sans MT"/>
                <a:cs typeface="Gill Sans MT"/>
              </a:rPr>
              <a:t>campus.</a:t>
            </a:r>
            <a:endParaRPr sz="1700" dirty="0">
              <a:latin typeface="Gill Sans MT"/>
              <a:cs typeface="Gill Sans MT"/>
            </a:endParaRPr>
          </a:p>
          <a:p>
            <a:pPr marL="318770" marR="1364615" indent="-306705">
              <a:lnSpc>
                <a:spcPts val="2300"/>
              </a:lnSpc>
              <a:spcBef>
                <a:spcPts val="825"/>
              </a:spcBef>
              <a:buClr>
                <a:srgbClr val="902F61"/>
              </a:buClr>
              <a:buSzPct val="90000"/>
              <a:buFont typeface="Wingdings 2"/>
              <a:buChar char=""/>
              <a:tabLst>
                <a:tab pos="318770" algn="l"/>
              </a:tabLst>
            </a:pPr>
            <a:r>
              <a:rPr sz="2000" dirty="0">
                <a:solidFill>
                  <a:srgbClr val="3B3B3B"/>
                </a:solidFill>
                <a:latin typeface="Gill Sans MT"/>
                <a:cs typeface="Gill Sans MT"/>
              </a:rPr>
              <a:t>The</a:t>
            </a:r>
            <a:r>
              <a:rPr sz="2000" spc="-50" dirty="0">
                <a:solidFill>
                  <a:srgbClr val="3B3B3B"/>
                </a:solidFill>
                <a:latin typeface="Gill Sans MT"/>
                <a:cs typeface="Gill Sans MT"/>
              </a:rPr>
              <a:t> </a:t>
            </a:r>
            <a:r>
              <a:rPr sz="2000" spc="-10" dirty="0">
                <a:solidFill>
                  <a:srgbClr val="3B3B3B"/>
                </a:solidFill>
                <a:latin typeface="Gill Sans MT"/>
                <a:cs typeface="Gill Sans MT"/>
              </a:rPr>
              <a:t>employee</a:t>
            </a:r>
            <a:r>
              <a:rPr sz="2000" spc="-60" dirty="0">
                <a:solidFill>
                  <a:srgbClr val="3B3B3B"/>
                </a:solidFill>
                <a:latin typeface="Gill Sans MT"/>
                <a:cs typeface="Gill Sans MT"/>
              </a:rPr>
              <a:t> </a:t>
            </a:r>
            <a:r>
              <a:rPr sz="2000" dirty="0">
                <a:solidFill>
                  <a:srgbClr val="3B3B3B"/>
                </a:solidFill>
                <a:latin typeface="Gill Sans MT"/>
                <a:cs typeface="Gill Sans MT"/>
              </a:rPr>
              <a:t>is</a:t>
            </a:r>
            <a:r>
              <a:rPr sz="2000" spc="-55" dirty="0">
                <a:solidFill>
                  <a:srgbClr val="3B3B3B"/>
                </a:solidFill>
                <a:latin typeface="Gill Sans MT"/>
                <a:cs typeface="Gill Sans MT"/>
              </a:rPr>
              <a:t> </a:t>
            </a:r>
            <a:r>
              <a:rPr sz="2000" spc="-10" dirty="0">
                <a:solidFill>
                  <a:srgbClr val="3B3B3B"/>
                </a:solidFill>
                <a:latin typeface="Gill Sans MT"/>
                <a:cs typeface="Gill Sans MT"/>
              </a:rPr>
              <a:t>responsible</a:t>
            </a:r>
            <a:r>
              <a:rPr sz="2000" spc="-70" dirty="0">
                <a:solidFill>
                  <a:srgbClr val="3B3B3B"/>
                </a:solidFill>
                <a:latin typeface="Gill Sans MT"/>
                <a:cs typeface="Gill Sans MT"/>
              </a:rPr>
              <a:t> </a:t>
            </a:r>
            <a:r>
              <a:rPr sz="2000" dirty="0">
                <a:solidFill>
                  <a:srgbClr val="3B3B3B"/>
                </a:solidFill>
                <a:latin typeface="Gill Sans MT"/>
                <a:cs typeface="Gill Sans MT"/>
              </a:rPr>
              <a:t>for</a:t>
            </a:r>
            <a:r>
              <a:rPr sz="2000" spc="-50" dirty="0">
                <a:solidFill>
                  <a:srgbClr val="3B3B3B"/>
                </a:solidFill>
                <a:latin typeface="Gill Sans MT"/>
                <a:cs typeface="Gill Sans MT"/>
              </a:rPr>
              <a:t> </a:t>
            </a:r>
            <a:r>
              <a:rPr sz="2000" dirty="0">
                <a:solidFill>
                  <a:srgbClr val="3B3B3B"/>
                </a:solidFill>
                <a:latin typeface="Gill Sans MT"/>
                <a:cs typeface="Gill Sans MT"/>
              </a:rPr>
              <a:t>the</a:t>
            </a:r>
            <a:r>
              <a:rPr sz="2000" spc="-40" dirty="0">
                <a:solidFill>
                  <a:srgbClr val="3B3B3B"/>
                </a:solidFill>
                <a:latin typeface="Gill Sans MT"/>
                <a:cs typeface="Gill Sans MT"/>
              </a:rPr>
              <a:t> </a:t>
            </a:r>
            <a:r>
              <a:rPr sz="2000" dirty="0">
                <a:solidFill>
                  <a:srgbClr val="3B3B3B"/>
                </a:solidFill>
                <a:latin typeface="Gill Sans MT"/>
                <a:cs typeface="Gill Sans MT"/>
              </a:rPr>
              <a:t>security</a:t>
            </a:r>
            <a:r>
              <a:rPr sz="2000" spc="-50" dirty="0">
                <a:solidFill>
                  <a:srgbClr val="3B3B3B"/>
                </a:solidFill>
                <a:latin typeface="Gill Sans MT"/>
                <a:cs typeface="Gill Sans MT"/>
              </a:rPr>
              <a:t> </a:t>
            </a:r>
            <a:r>
              <a:rPr sz="2000" dirty="0">
                <a:solidFill>
                  <a:srgbClr val="3B3B3B"/>
                </a:solidFill>
                <a:latin typeface="Gill Sans MT"/>
                <a:cs typeface="Gill Sans MT"/>
              </a:rPr>
              <a:t>of</a:t>
            </a:r>
            <a:r>
              <a:rPr sz="2000" spc="-35" dirty="0">
                <a:solidFill>
                  <a:srgbClr val="3B3B3B"/>
                </a:solidFill>
                <a:latin typeface="Gill Sans MT"/>
                <a:cs typeface="Gill Sans MT"/>
              </a:rPr>
              <a:t> </a:t>
            </a:r>
            <a:r>
              <a:rPr sz="2000" dirty="0">
                <a:solidFill>
                  <a:srgbClr val="3B3B3B"/>
                </a:solidFill>
                <a:latin typeface="Gill Sans MT"/>
                <a:cs typeface="Gill Sans MT"/>
              </a:rPr>
              <a:t>the</a:t>
            </a:r>
            <a:r>
              <a:rPr sz="2000" spc="-35" dirty="0">
                <a:solidFill>
                  <a:srgbClr val="3B3B3B"/>
                </a:solidFill>
                <a:latin typeface="Gill Sans MT"/>
                <a:cs typeface="Gill Sans MT"/>
              </a:rPr>
              <a:t> </a:t>
            </a:r>
            <a:r>
              <a:rPr sz="2000" dirty="0">
                <a:solidFill>
                  <a:srgbClr val="3B3B3B"/>
                </a:solidFill>
                <a:latin typeface="Gill Sans MT"/>
                <a:cs typeface="Gill Sans MT"/>
              </a:rPr>
              <a:t>property</a:t>
            </a:r>
            <a:r>
              <a:rPr sz="2000" spc="125" dirty="0">
                <a:solidFill>
                  <a:srgbClr val="3B3B3B"/>
                </a:solidFill>
                <a:latin typeface="Gill Sans MT"/>
                <a:cs typeface="Gill Sans MT"/>
              </a:rPr>
              <a:t> </a:t>
            </a:r>
            <a:r>
              <a:rPr sz="2000" dirty="0">
                <a:solidFill>
                  <a:srgbClr val="3B3B3B"/>
                </a:solidFill>
                <a:latin typeface="Gill Sans MT"/>
                <a:cs typeface="Gill Sans MT"/>
              </a:rPr>
              <a:t>and</a:t>
            </a:r>
            <a:r>
              <a:rPr sz="2000" spc="-40" dirty="0">
                <a:solidFill>
                  <a:srgbClr val="3B3B3B"/>
                </a:solidFill>
                <a:latin typeface="Gill Sans MT"/>
                <a:cs typeface="Gill Sans MT"/>
              </a:rPr>
              <a:t> </a:t>
            </a:r>
            <a:r>
              <a:rPr sz="2000" dirty="0">
                <a:solidFill>
                  <a:srgbClr val="3B3B3B"/>
                </a:solidFill>
                <a:latin typeface="Gill Sans MT"/>
                <a:cs typeface="Gill Sans MT"/>
              </a:rPr>
              <a:t>its</a:t>
            </a:r>
            <a:r>
              <a:rPr sz="2000" spc="-40" dirty="0">
                <a:solidFill>
                  <a:srgbClr val="3B3B3B"/>
                </a:solidFill>
                <a:latin typeface="Gill Sans MT"/>
                <a:cs typeface="Gill Sans MT"/>
              </a:rPr>
              <a:t> </a:t>
            </a:r>
            <a:r>
              <a:rPr sz="2000" spc="-20" dirty="0">
                <a:solidFill>
                  <a:srgbClr val="3B3B3B"/>
                </a:solidFill>
                <a:latin typeface="Gill Sans MT"/>
                <a:cs typeface="Gill Sans MT"/>
              </a:rPr>
              <a:t>appropriate</a:t>
            </a:r>
            <a:r>
              <a:rPr sz="2000" spc="-70" dirty="0">
                <a:solidFill>
                  <a:srgbClr val="3B3B3B"/>
                </a:solidFill>
                <a:latin typeface="Gill Sans MT"/>
                <a:cs typeface="Gill Sans MT"/>
              </a:rPr>
              <a:t> </a:t>
            </a:r>
            <a:r>
              <a:rPr sz="2000" dirty="0">
                <a:solidFill>
                  <a:srgbClr val="3B3B3B"/>
                </a:solidFill>
                <a:latin typeface="Gill Sans MT"/>
                <a:cs typeface="Gill Sans MT"/>
              </a:rPr>
              <a:t>use</a:t>
            </a:r>
            <a:r>
              <a:rPr sz="2000" spc="-25" dirty="0">
                <a:solidFill>
                  <a:srgbClr val="3B3B3B"/>
                </a:solidFill>
                <a:latin typeface="Gill Sans MT"/>
                <a:cs typeface="Gill Sans MT"/>
              </a:rPr>
              <a:t> and </a:t>
            </a:r>
            <a:r>
              <a:rPr sz="2000" spc="-10" dirty="0">
                <a:solidFill>
                  <a:srgbClr val="3B3B3B"/>
                </a:solidFill>
                <a:latin typeface="Gill Sans MT"/>
                <a:cs typeface="Gill Sans MT"/>
              </a:rPr>
              <a:t>maintenance.</a:t>
            </a:r>
            <a:endParaRPr sz="2000" dirty="0">
              <a:latin typeface="Gill Sans MT"/>
              <a:cs typeface="Gill Sans MT"/>
            </a:endParaRPr>
          </a:p>
          <a:p>
            <a:pPr marL="318770" marR="770255" indent="-306705">
              <a:lnSpc>
                <a:spcPts val="2200"/>
              </a:lnSpc>
              <a:spcBef>
                <a:spcPts val="1085"/>
              </a:spcBef>
              <a:buClr>
                <a:srgbClr val="902F61"/>
              </a:buClr>
              <a:buSzPct val="90000"/>
              <a:buFont typeface="Wingdings 2"/>
              <a:buChar char=""/>
              <a:tabLst>
                <a:tab pos="318770" algn="l"/>
              </a:tabLst>
            </a:pPr>
            <a:r>
              <a:rPr sz="2000" dirty="0">
                <a:solidFill>
                  <a:srgbClr val="3B3B3B"/>
                </a:solidFill>
                <a:latin typeface="Gill Sans MT"/>
                <a:cs typeface="Gill Sans MT"/>
              </a:rPr>
              <a:t>If</a:t>
            </a:r>
            <a:r>
              <a:rPr sz="2000" spc="-60" dirty="0">
                <a:solidFill>
                  <a:srgbClr val="3B3B3B"/>
                </a:solidFill>
                <a:latin typeface="Gill Sans MT"/>
                <a:cs typeface="Gill Sans MT"/>
              </a:rPr>
              <a:t> </a:t>
            </a:r>
            <a:r>
              <a:rPr sz="2000" dirty="0">
                <a:solidFill>
                  <a:srgbClr val="3B3B3B"/>
                </a:solidFill>
                <a:latin typeface="Gill Sans MT"/>
                <a:cs typeface="Gill Sans MT"/>
              </a:rPr>
              <a:t>property</a:t>
            </a:r>
            <a:r>
              <a:rPr sz="2000" spc="-85" dirty="0">
                <a:solidFill>
                  <a:srgbClr val="3B3B3B"/>
                </a:solidFill>
                <a:latin typeface="Gill Sans MT"/>
                <a:cs typeface="Gill Sans MT"/>
              </a:rPr>
              <a:t> </a:t>
            </a:r>
            <a:r>
              <a:rPr sz="2000" dirty="0">
                <a:solidFill>
                  <a:srgbClr val="3B3B3B"/>
                </a:solidFill>
                <a:latin typeface="Gill Sans MT"/>
                <a:cs typeface="Gill Sans MT"/>
              </a:rPr>
              <a:t>is</a:t>
            </a:r>
            <a:r>
              <a:rPr sz="2000" spc="-50" dirty="0">
                <a:solidFill>
                  <a:srgbClr val="3B3B3B"/>
                </a:solidFill>
                <a:latin typeface="Gill Sans MT"/>
                <a:cs typeface="Gill Sans MT"/>
              </a:rPr>
              <a:t> </a:t>
            </a:r>
            <a:r>
              <a:rPr sz="2000" spc="-20" dirty="0">
                <a:solidFill>
                  <a:srgbClr val="3B3B3B"/>
                </a:solidFill>
                <a:latin typeface="Gill Sans MT"/>
                <a:cs typeface="Gill Sans MT"/>
              </a:rPr>
              <a:t>taken</a:t>
            </a:r>
            <a:r>
              <a:rPr sz="2000" spc="-85" dirty="0">
                <a:solidFill>
                  <a:srgbClr val="3B3B3B"/>
                </a:solidFill>
                <a:latin typeface="Gill Sans MT"/>
                <a:cs typeface="Gill Sans MT"/>
              </a:rPr>
              <a:t> </a:t>
            </a:r>
            <a:r>
              <a:rPr sz="2000" dirty="0">
                <a:solidFill>
                  <a:srgbClr val="3B3B3B"/>
                </a:solidFill>
                <a:latin typeface="Gill Sans MT"/>
                <a:cs typeface="Gill Sans MT"/>
              </a:rPr>
              <a:t>off</a:t>
            </a:r>
            <a:r>
              <a:rPr sz="2000" spc="-50" dirty="0">
                <a:solidFill>
                  <a:srgbClr val="3B3B3B"/>
                </a:solidFill>
                <a:latin typeface="Gill Sans MT"/>
                <a:cs typeface="Gill Sans MT"/>
              </a:rPr>
              <a:t> </a:t>
            </a:r>
            <a:r>
              <a:rPr sz="2000" dirty="0">
                <a:solidFill>
                  <a:srgbClr val="3B3B3B"/>
                </a:solidFill>
                <a:latin typeface="Gill Sans MT"/>
                <a:cs typeface="Gill Sans MT"/>
              </a:rPr>
              <a:t>campus</a:t>
            </a:r>
            <a:r>
              <a:rPr sz="2000" spc="-65" dirty="0">
                <a:solidFill>
                  <a:srgbClr val="3B3B3B"/>
                </a:solidFill>
                <a:latin typeface="Gill Sans MT"/>
                <a:cs typeface="Gill Sans MT"/>
              </a:rPr>
              <a:t> </a:t>
            </a:r>
            <a:r>
              <a:rPr sz="2000" dirty="0">
                <a:solidFill>
                  <a:srgbClr val="3B3B3B"/>
                </a:solidFill>
                <a:latin typeface="Gill Sans MT"/>
                <a:cs typeface="Gill Sans MT"/>
              </a:rPr>
              <a:t>for</a:t>
            </a:r>
            <a:r>
              <a:rPr sz="2000" spc="-60" dirty="0">
                <a:solidFill>
                  <a:srgbClr val="3B3B3B"/>
                </a:solidFill>
                <a:latin typeface="Gill Sans MT"/>
                <a:cs typeface="Gill Sans MT"/>
              </a:rPr>
              <a:t> </a:t>
            </a:r>
            <a:r>
              <a:rPr sz="2000" dirty="0">
                <a:solidFill>
                  <a:srgbClr val="3B3B3B"/>
                </a:solidFill>
                <a:latin typeface="Gill Sans MT"/>
                <a:cs typeface="Gill Sans MT"/>
              </a:rPr>
              <a:t>a</a:t>
            </a:r>
            <a:r>
              <a:rPr sz="2000" spc="-50" dirty="0">
                <a:solidFill>
                  <a:srgbClr val="3B3B3B"/>
                </a:solidFill>
                <a:latin typeface="Gill Sans MT"/>
                <a:cs typeface="Gill Sans MT"/>
              </a:rPr>
              <a:t> </a:t>
            </a:r>
            <a:r>
              <a:rPr sz="2000" dirty="0">
                <a:solidFill>
                  <a:srgbClr val="3B3B3B"/>
                </a:solidFill>
                <a:latin typeface="Gill Sans MT"/>
                <a:cs typeface="Gill Sans MT"/>
              </a:rPr>
              <a:t>period</a:t>
            </a:r>
            <a:r>
              <a:rPr sz="2000" spc="-50" dirty="0">
                <a:solidFill>
                  <a:srgbClr val="3B3B3B"/>
                </a:solidFill>
                <a:latin typeface="Gill Sans MT"/>
                <a:cs typeface="Gill Sans MT"/>
              </a:rPr>
              <a:t> </a:t>
            </a:r>
            <a:r>
              <a:rPr sz="2000" dirty="0">
                <a:solidFill>
                  <a:srgbClr val="3B3B3B"/>
                </a:solidFill>
                <a:latin typeface="Gill Sans MT"/>
                <a:cs typeface="Gill Sans MT"/>
              </a:rPr>
              <a:t>of</a:t>
            </a:r>
            <a:r>
              <a:rPr sz="2000" spc="-45" dirty="0">
                <a:solidFill>
                  <a:srgbClr val="3B3B3B"/>
                </a:solidFill>
                <a:latin typeface="Gill Sans MT"/>
                <a:cs typeface="Gill Sans MT"/>
              </a:rPr>
              <a:t> </a:t>
            </a:r>
            <a:r>
              <a:rPr sz="2000" dirty="0">
                <a:solidFill>
                  <a:srgbClr val="3B3B3B"/>
                </a:solidFill>
                <a:latin typeface="Gill Sans MT"/>
                <a:cs typeface="Gill Sans MT"/>
              </a:rPr>
              <a:t>more</a:t>
            </a:r>
            <a:r>
              <a:rPr sz="2000" spc="-70" dirty="0">
                <a:solidFill>
                  <a:srgbClr val="3B3B3B"/>
                </a:solidFill>
                <a:latin typeface="Gill Sans MT"/>
                <a:cs typeface="Gill Sans MT"/>
              </a:rPr>
              <a:t> </a:t>
            </a:r>
            <a:r>
              <a:rPr sz="2000" dirty="0">
                <a:solidFill>
                  <a:srgbClr val="3B3B3B"/>
                </a:solidFill>
                <a:latin typeface="Gill Sans MT"/>
                <a:cs typeface="Gill Sans MT"/>
              </a:rPr>
              <a:t>than</a:t>
            </a:r>
            <a:r>
              <a:rPr sz="2000" spc="-55" dirty="0">
                <a:solidFill>
                  <a:srgbClr val="3B3B3B"/>
                </a:solidFill>
                <a:latin typeface="Gill Sans MT"/>
                <a:cs typeface="Gill Sans MT"/>
              </a:rPr>
              <a:t> </a:t>
            </a:r>
            <a:r>
              <a:rPr sz="2000" dirty="0">
                <a:solidFill>
                  <a:srgbClr val="3B3B3B"/>
                </a:solidFill>
                <a:latin typeface="Gill Sans MT"/>
                <a:cs typeface="Gill Sans MT"/>
              </a:rPr>
              <a:t>one</a:t>
            </a:r>
            <a:r>
              <a:rPr sz="2000" spc="-55" dirty="0">
                <a:solidFill>
                  <a:srgbClr val="3B3B3B"/>
                </a:solidFill>
                <a:latin typeface="Gill Sans MT"/>
                <a:cs typeface="Gill Sans MT"/>
              </a:rPr>
              <a:t> </a:t>
            </a:r>
            <a:r>
              <a:rPr sz="2000" spc="-45" dirty="0">
                <a:solidFill>
                  <a:srgbClr val="3B3B3B"/>
                </a:solidFill>
                <a:latin typeface="Gill Sans MT"/>
                <a:cs typeface="Gill Sans MT"/>
              </a:rPr>
              <a:t>year,</a:t>
            </a:r>
            <a:r>
              <a:rPr sz="2000" spc="140" dirty="0">
                <a:solidFill>
                  <a:srgbClr val="3B3B3B"/>
                </a:solidFill>
                <a:latin typeface="Gill Sans MT"/>
                <a:cs typeface="Gill Sans MT"/>
              </a:rPr>
              <a:t> </a:t>
            </a:r>
            <a:r>
              <a:rPr lang="en-US" sz="2000" dirty="0">
                <a:solidFill>
                  <a:srgbClr val="3B3B3B"/>
                </a:solidFill>
                <a:latin typeface="Gill Sans MT"/>
                <a:cs typeface="Gill Sans MT"/>
              </a:rPr>
              <a:t>please ensure that the check out in Apptree is still valid</a:t>
            </a:r>
            <a:r>
              <a:rPr sz="2000" spc="-10" dirty="0">
                <a:solidFill>
                  <a:srgbClr val="3B3B3B"/>
                </a:solidFill>
                <a:latin typeface="Gill Sans MT"/>
                <a:cs typeface="Gill Sans MT"/>
              </a:rPr>
              <a:t>.</a:t>
            </a:r>
            <a:endParaRPr sz="2000" dirty="0">
              <a:latin typeface="Gill Sans MT"/>
              <a:cs typeface="Gill Sans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034257"/>
          </a:xfrm>
          <a:prstGeom prst="rect">
            <a:avLst/>
          </a:prstGeom>
          <a:solidFill>
            <a:srgbClr val="4D1334"/>
          </a:solidFill>
        </p:spPr>
        <p:txBody>
          <a:bodyPr vert="horz" wrap="square" lIns="0" tIns="353695" rIns="0" bIns="0" rtlCol="0">
            <a:spAutoFit/>
          </a:bodyPr>
          <a:lstStyle/>
          <a:p>
            <a:pPr marL="225425">
              <a:lnSpc>
                <a:spcPct val="100000"/>
              </a:lnSpc>
              <a:spcBef>
                <a:spcPts val="2785"/>
              </a:spcBef>
            </a:pPr>
            <a:r>
              <a:rPr sz="4400" dirty="0">
                <a:solidFill>
                  <a:srgbClr val="FFFFFF"/>
                </a:solidFill>
              </a:rPr>
              <a:t>CHECKING</a:t>
            </a:r>
            <a:r>
              <a:rPr sz="4400" spc="-70" dirty="0">
                <a:solidFill>
                  <a:srgbClr val="FFFFFF"/>
                </a:solidFill>
              </a:rPr>
              <a:t> </a:t>
            </a:r>
            <a:r>
              <a:rPr sz="4400" dirty="0">
                <a:solidFill>
                  <a:srgbClr val="FFFFFF"/>
                </a:solidFill>
              </a:rPr>
              <a:t>OUT</a:t>
            </a:r>
            <a:r>
              <a:rPr sz="4400" spc="-65" dirty="0">
                <a:solidFill>
                  <a:srgbClr val="FFFFFF"/>
                </a:solidFill>
              </a:rPr>
              <a:t> </a:t>
            </a:r>
            <a:r>
              <a:rPr sz="4400" spc="-10" dirty="0">
                <a:solidFill>
                  <a:srgbClr val="FFFFFF"/>
                </a:solidFill>
              </a:rPr>
              <a:t>EQUIPMENT</a:t>
            </a:r>
            <a:r>
              <a:rPr lang="en-US" sz="4400" spc="-10" dirty="0">
                <a:solidFill>
                  <a:srgbClr val="FFFFFF"/>
                </a:solidFill>
              </a:rPr>
              <a:t>- APPTREE</a:t>
            </a:r>
            <a:endParaRPr sz="4400" dirty="0"/>
          </a:p>
        </p:txBody>
      </p:sp>
      <p:sp>
        <p:nvSpPr>
          <p:cNvPr id="3" name="object 3"/>
          <p:cNvSpPr txBox="1"/>
          <p:nvPr/>
        </p:nvSpPr>
        <p:spPr>
          <a:xfrm>
            <a:off x="1143000" y="1905000"/>
            <a:ext cx="8560716" cy="5432898"/>
          </a:xfrm>
          <a:prstGeom prst="rect">
            <a:avLst/>
          </a:prstGeom>
        </p:spPr>
        <p:txBody>
          <a:bodyPr vert="horz" wrap="square" lIns="0" tIns="13335" rIns="0" bIns="0" rtlCol="0">
            <a:spAutoFit/>
          </a:bodyPr>
          <a:lstStyle/>
          <a:p>
            <a:pPr marL="318770" marR="81915" indent="-306705">
              <a:lnSpc>
                <a:spcPct val="100000"/>
              </a:lnSpc>
              <a:spcBef>
                <a:spcPts val="105"/>
              </a:spcBef>
              <a:buClr>
                <a:srgbClr val="902F61"/>
              </a:buClr>
              <a:buSzPct val="91176"/>
              <a:buFont typeface="Wingdings 2"/>
              <a:buChar char=""/>
              <a:tabLst>
                <a:tab pos="318770" algn="l"/>
              </a:tabLst>
            </a:pPr>
            <a:r>
              <a:rPr lang="en-US" sz="1700" dirty="0">
                <a:solidFill>
                  <a:srgbClr val="3B3B3B"/>
                </a:solidFill>
                <a:latin typeface="Gill Sans MT"/>
                <a:cs typeface="Gill Sans MT"/>
              </a:rPr>
              <a:t>Please submit a check out request in Apptree before taking </a:t>
            </a:r>
            <a:r>
              <a:rPr sz="1700" spc="-10" dirty="0">
                <a:solidFill>
                  <a:srgbClr val="3B3B3B"/>
                </a:solidFill>
                <a:latin typeface="Gill Sans MT"/>
                <a:cs typeface="Gill Sans MT"/>
              </a:rPr>
              <a:t>University</a:t>
            </a:r>
            <a:r>
              <a:rPr sz="1700" spc="-80" dirty="0">
                <a:solidFill>
                  <a:srgbClr val="3B3B3B"/>
                </a:solidFill>
                <a:latin typeface="Gill Sans MT"/>
                <a:cs typeface="Gill Sans MT"/>
              </a:rPr>
              <a:t> </a:t>
            </a:r>
            <a:r>
              <a:rPr sz="1700" spc="-10" dirty="0">
                <a:solidFill>
                  <a:srgbClr val="3B3B3B"/>
                </a:solidFill>
                <a:latin typeface="Gill Sans MT"/>
                <a:cs typeface="Gill Sans MT"/>
              </a:rPr>
              <a:t>property</a:t>
            </a:r>
            <a:r>
              <a:rPr lang="en-US" sz="1700" spc="-10" dirty="0">
                <a:solidFill>
                  <a:srgbClr val="3B3B3B"/>
                </a:solidFill>
                <a:latin typeface="Gill Sans MT"/>
                <a:cs typeface="Gill Sans MT"/>
              </a:rPr>
              <a:t> off campus.</a:t>
            </a:r>
          </a:p>
          <a:p>
            <a:pPr marL="12065" marR="81915">
              <a:lnSpc>
                <a:spcPct val="100000"/>
              </a:lnSpc>
              <a:spcBef>
                <a:spcPts val="105"/>
              </a:spcBef>
              <a:buClr>
                <a:srgbClr val="902F61"/>
              </a:buClr>
              <a:buSzPct val="91176"/>
              <a:tabLst>
                <a:tab pos="318770" algn="l"/>
              </a:tabLst>
            </a:pPr>
            <a:r>
              <a:rPr lang="en-US" sz="1700" spc="-10" dirty="0">
                <a:solidFill>
                  <a:srgbClr val="3B3B3B"/>
                </a:solidFill>
                <a:latin typeface="Gill Sans MT"/>
                <a:cs typeface="Gill Sans MT"/>
              </a:rPr>
              <a:t> </a:t>
            </a:r>
          </a:p>
          <a:p>
            <a:pPr marL="318770" marR="81915" indent="-306705">
              <a:lnSpc>
                <a:spcPct val="100000"/>
              </a:lnSpc>
              <a:spcBef>
                <a:spcPts val="105"/>
              </a:spcBef>
              <a:buClr>
                <a:srgbClr val="902F61"/>
              </a:buClr>
              <a:buSzPct val="91176"/>
              <a:buFont typeface="Wingdings 2"/>
              <a:buChar char=""/>
              <a:tabLst>
                <a:tab pos="318770" algn="l"/>
              </a:tabLst>
            </a:pPr>
            <a:r>
              <a:rPr lang="en-US" sz="1700" spc="-10" dirty="0">
                <a:solidFill>
                  <a:srgbClr val="3B3B3B"/>
                </a:solidFill>
                <a:latin typeface="Gill Sans MT"/>
                <a:cs typeface="Gill Sans MT"/>
              </a:rPr>
              <a:t>Please note the checkout will be good for a year and it will renew every year. </a:t>
            </a:r>
          </a:p>
          <a:p>
            <a:pPr marL="12065" marR="81915">
              <a:lnSpc>
                <a:spcPct val="100000"/>
              </a:lnSpc>
              <a:spcBef>
                <a:spcPts val="105"/>
              </a:spcBef>
              <a:buClr>
                <a:srgbClr val="902F61"/>
              </a:buClr>
              <a:buSzPct val="91176"/>
              <a:tabLst>
                <a:tab pos="318770" algn="l"/>
              </a:tabLst>
            </a:pPr>
            <a:endParaRPr lang="en-US" sz="1700" spc="-10" dirty="0">
              <a:solidFill>
                <a:srgbClr val="3B3B3B"/>
              </a:solidFill>
              <a:latin typeface="Gill Sans MT"/>
              <a:cs typeface="Gill Sans MT"/>
            </a:endParaRPr>
          </a:p>
          <a:p>
            <a:pPr marL="318770" marR="81915" indent="-306705">
              <a:lnSpc>
                <a:spcPct val="100000"/>
              </a:lnSpc>
              <a:spcBef>
                <a:spcPts val="105"/>
              </a:spcBef>
              <a:buClr>
                <a:srgbClr val="902F61"/>
              </a:buClr>
              <a:buSzPct val="91176"/>
              <a:buFont typeface="Wingdings 2"/>
              <a:buChar char=""/>
              <a:tabLst>
                <a:tab pos="318770" algn="l"/>
              </a:tabLst>
            </a:pPr>
            <a:r>
              <a:rPr lang="en-US" sz="1700" spc="-10" dirty="0">
                <a:solidFill>
                  <a:srgbClr val="3B3B3B"/>
                </a:solidFill>
                <a:latin typeface="Gill Sans MT"/>
                <a:cs typeface="Gill Sans MT"/>
              </a:rPr>
              <a:t>Check-ins request after property is done being used off campus are required to be submitted via Apptree</a:t>
            </a:r>
          </a:p>
          <a:p>
            <a:pPr marL="318770" marR="81915" indent="-306705">
              <a:lnSpc>
                <a:spcPct val="100000"/>
              </a:lnSpc>
              <a:spcBef>
                <a:spcPts val="105"/>
              </a:spcBef>
              <a:buClr>
                <a:srgbClr val="902F61"/>
              </a:buClr>
              <a:buSzPct val="91176"/>
              <a:buFont typeface="Wingdings 2"/>
              <a:buChar char=""/>
              <a:tabLst>
                <a:tab pos="318770" algn="l"/>
              </a:tabLst>
            </a:pPr>
            <a:endParaRPr sz="1700" dirty="0">
              <a:latin typeface="Gill Sans MT"/>
              <a:cs typeface="Gill Sans MT"/>
            </a:endParaRPr>
          </a:p>
          <a:p>
            <a:pPr marL="318770" indent="-306070">
              <a:lnSpc>
                <a:spcPct val="100000"/>
              </a:lnSpc>
              <a:spcBef>
                <a:spcPts val="1005"/>
              </a:spcBef>
              <a:buClr>
                <a:srgbClr val="902F61"/>
              </a:buClr>
              <a:buSzPct val="91176"/>
              <a:buFont typeface="Wingdings 2"/>
              <a:buChar char=""/>
              <a:tabLst>
                <a:tab pos="318770" algn="l"/>
              </a:tabLst>
            </a:pPr>
            <a:r>
              <a:rPr sz="1700" dirty="0">
                <a:solidFill>
                  <a:srgbClr val="3B3B3B"/>
                </a:solidFill>
                <a:latin typeface="Gill Sans MT"/>
                <a:cs typeface="Gill Sans MT"/>
              </a:rPr>
              <a:t>The</a:t>
            </a:r>
            <a:r>
              <a:rPr sz="1700" spc="-40" dirty="0">
                <a:solidFill>
                  <a:srgbClr val="3B3B3B"/>
                </a:solidFill>
                <a:latin typeface="Gill Sans MT"/>
                <a:cs typeface="Gill Sans MT"/>
              </a:rPr>
              <a:t> </a:t>
            </a:r>
            <a:r>
              <a:rPr sz="1700" spc="-10" dirty="0">
                <a:solidFill>
                  <a:srgbClr val="3B3B3B"/>
                </a:solidFill>
                <a:latin typeface="Gill Sans MT"/>
                <a:cs typeface="Gill Sans MT"/>
              </a:rPr>
              <a:t>following</a:t>
            </a:r>
            <a:r>
              <a:rPr sz="1700" spc="-50" dirty="0">
                <a:solidFill>
                  <a:srgbClr val="3B3B3B"/>
                </a:solidFill>
                <a:latin typeface="Gill Sans MT"/>
                <a:cs typeface="Gill Sans MT"/>
              </a:rPr>
              <a:t> </a:t>
            </a:r>
            <a:r>
              <a:rPr sz="1700" dirty="0">
                <a:solidFill>
                  <a:srgbClr val="3B3B3B"/>
                </a:solidFill>
                <a:latin typeface="Gill Sans MT"/>
                <a:cs typeface="Gill Sans MT"/>
              </a:rPr>
              <a:t>information</a:t>
            </a:r>
            <a:r>
              <a:rPr sz="1700" spc="-70" dirty="0">
                <a:solidFill>
                  <a:srgbClr val="3B3B3B"/>
                </a:solidFill>
                <a:latin typeface="Gill Sans MT"/>
                <a:cs typeface="Gill Sans MT"/>
              </a:rPr>
              <a:t> </a:t>
            </a:r>
            <a:r>
              <a:rPr sz="1700" dirty="0">
                <a:solidFill>
                  <a:srgbClr val="3B3B3B"/>
                </a:solidFill>
                <a:latin typeface="Gill Sans MT"/>
                <a:cs typeface="Gill Sans MT"/>
              </a:rPr>
              <a:t>is</a:t>
            </a:r>
            <a:r>
              <a:rPr sz="1700" spc="-55" dirty="0">
                <a:solidFill>
                  <a:srgbClr val="3B3B3B"/>
                </a:solidFill>
                <a:latin typeface="Gill Sans MT"/>
                <a:cs typeface="Gill Sans MT"/>
              </a:rPr>
              <a:t> </a:t>
            </a:r>
            <a:r>
              <a:rPr sz="1700" spc="-10" dirty="0">
                <a:solidFill>
                  <a:srgbClr val="3B3B3B"/>
                </a:solidFill>
                <a:latin typeface="Gill Sans MT"/>
                <a:cs typeface="Gill Sans MT"/>
              </a:rPr>
              <a:t>required:</a:t>
            </a:r>
            <a:endParaRPr sz="1700" dirty="0">
              <a:latin typeface="Gill Sans MT"/>
              <a:cs typeface="Gill Sans MT"/>
            </a:endParaRPr>
          </a:p>
          <a:p>
            <a:pPr marL="641985" lvl="1" indent="-304800">
              <a:lnSpc>
                <a:spcPct val="100000"/>
              </a:lnSpc>
              <a:spcBef>
                <a:spcPts val="1005"/>
              </a:spcBef>
              <a:buClr>
                <a:srgbClr val="902F61"/>
              </a:buClr>
              <a:buSzPct val="90000"/>
              <a:buFont typeface="Wingdings 2"/>
              <a:buChar char=""/>
              <a:tabLst>
                <a:tab pos="641985" algn="l"/>
              </a:tabLst>
            </a:pPr>
            <a:r>
              <a:rPr sz="1500" dirty="0">
                <a:solidFill>
                  <a:srgbClr val="3B3B3B"/>
                </a:solidFill>
                <a:latin typeface="Gill Sans MT"/>
                <a:cs typeface="Gill Sans MT"/>
              </a:rPr>
              <a:t>Banner</a:t>
            </a:r>
            <a:r>
              <a:rPr sz="1500" spc="-45" dirty="0">
                <a:solidFill>
                  <a:srgbClr val="3B3B3B"/>
                </a:solidFill>
                <a:latin typeface="Gill Sans MT"/>
                <a:cs typeface="Gill Sans MT"/>
              </a:rPr>
              <a:t> </a:t>
            </a:r>
            <a:r>
              <a:rPr sz="1500" dirty="0">
                <a:solidFill>
                  <a:srgbClr val="3B3B3B"/>
                </a:solidFill>
                <a:latin typeface="Gill Sans MT"/>
                <a:cs typeface="Gill Sans MT"/>
              </a:rPr>
              <a:t>ID</a:t>
            </a:r>
            <a:r>
              <a:rPr sz="1500" spc="-10" dirty="0">
                <a:solidFill>
                  <a:srgbClr val="3B3B3B"/>
                </a:solidFill>
                <a:latin typeface="Gill Sans MT"/>
                <a:cs typeface="Gill Sans MT"/>
              </a:rPr>
              <a:t> </a:t>
            </a:r>
            <a:r>
              <a:rPr sz="1500" dirty="0">
                <a:solidFill>
                  <a:srgbClr val="3B3B3B"/>
                </a:solidFill>
                <a:latin typeface="Gill Sans MT"/>
                <a:cs typeface="Gill Sans MT"/>
              </a:rPr>
              <a:t>of</a:t>
            </a:r>
            <a:r>
              <a:rPr sz="1500" spc="-5" dirty="0">
                <a:solidFill>
                  <a:srgbClr val="3B3B3B"/>
                </a:solidFill>
                <a:latin typeface="Gill Sans MT"/>
                <a:cs typeface="Gill Sans MT"/>
              </a:rPr>
              <a:t> </a:t>
            </a:r>
            <a:r>
              <a:rPr sz="1500" dirty="0">
                <a:solidFill>
                  <a:srgbClr val="3B3B3B"/>
                </a:solidFill>
                <a:latin typeface="Gill Sans MT"/>
                <a:cs typeface="Gill Sans MT"/>
              </a:rPr>
              <a:t>the</a:t>
            </a:r>
            <a:r>
              <a:rPr sz="1500" spc="-45" dirty="0">
                <a:solidFill>
                  <a:srgbClr val="3B3B3B"/>
                </a:solidFill>
                <a:latin typeface="Gill Sans MT"/>
                <a:cs typeface="Gill Sans MT"/>
              </a:rPr>
              <a:t> </a:t>
            </a:r>
            <a:r>
              <a:rPr sz="1500" spc="-20" dirty="0">
                <a:solidFill>
                  <a:srgbClr val="3B3B3B"/>
                </a:solidFill>
                <a:latin typeface="Gill Sans MT"/>
                <a:cs typeface="Gill Sans MT"/>
              </a:rPr>
              <a:t>employee</a:t>
            </a:r>
            <a:r>
              <a:rPr sz="1500" spc="-45" dirty="0">
                <a:solidFill>
                  <a:srgbClr val="3B3B3B"/>
                </a:solidFill>
                <a:latin typeface="Gill Sans MT"/>
                <a:cs typeface="Gill Sans MT"/>
              </a:rPr>
              <a:t> </a:t>
            </a:r>
            <a:r>
              <a:rPr sz="1500" dirty="0">
                <a:solidFill>
                  <a:srgbClr val="3B3B3B"/>
                </a:solidFill>
                <a:latin typeface="Gill Sans MT"/>
                <a:cs typeface="Gill Sans MT"/>
              </a:rPr>
              <a:t>using</a:t>
            </a:r>
            <a:r>
              <a:rPr sz="1500" spc="-55" dirty="0">
                <a:solidFill>
                  <a:srgbClr val="3B3B3B"/>
                </a:solidFill>
                <a:latin typeface="Gill Sans MT"/>
                <a:cs typeface="Gill Sans MT"/>
              </a:rPr>
              <a:t> </a:t>
            </a:r>
            <a:r>
              <a:rPr sz="1500" dirty="0">
                <a:solidFill>
                  <a:srgbClr val="3B3B3B"/>
                </a:solidFill>
                <a:latin typeface="Gill Sans MT"/>
                <a:cs typeface="Gill Sans MT"/>
              </a:rPr>
              <a:t>the</a:t>
            </a:r>
            <a:r>
              <a:rPr sz="1500" spc="-45" dirty="0">
                <a:solidFill>
                  <a:srgbClr val="3B3B3B"/>
                </a:solidFill>
                <a:latin typeface="Gill Sans MT"/>
                <a:cs typeface="Gill Sans MT"/>
              </a:rPr>
              <a:t> </a:t>
            </a:r>
            <a:r>
              <a:rPr sz="1500" dirty="0">
                <a:solidFill>
                  <a:srgbClr val="3B3B3B"/>
                </a:solidFill>
                <a:latin typeface="Gill Sans MT"/>
                <a:cs typeface="Gill Sans MT"/>
              </a:rPr>
              <a:t>property</a:t>
            </a:r>
            <a:r>
              <a:rPr sz="1500" spc="-45" dirty="0">
                <a:solidFill>
                  <a:srgbClr val="3B3B3B"/>
                </a:solidFill>
                <a:latin typeface="Gill Sans MT"/>
                <a:cs typeface="Gill Sans MT"/>
              </a:rPr>
              <a:t> </a:t>
            </a:r>
            <a:r>
              <a:rPr sz="1500" dirty="0">
                <a:solidFill>
                  <a:srgbClr val="3B3B3B"/>
                </a:solidFill>
                <a:latin typeface="Gill Sans MT"/>
                <a:cs typeface="Gill Sans MT"/>
              </a:rPr>
              <a:t>off</a:t>
            </a:r>
            <a:r>
              <a:rPr sz="1500" spc="-75" dirty="0">
                <a:solidFill>
                  <a:srgbClr val="3B3B3B"/>
                </a:solidFill>
                <a:latin typeface="Gill Sans MT"/>
                <a:cs typeface="Gill Sans MT"/>
              </a:rPr>
              <a:t> </a:t>
            </a:r>
            <a:r>
              <a:rPr sz="1500" spc="-10" dirty="0">
                <a:solidFill>
                  <a:srgbClr val="3B3B3B"/>
                </a:solidFill>
                <a:latin typeface="Gill Sans MT"/>
                <a:cs typeface="Gill Sans MT"/>
              </a:rPr>
              <a:t>campus.</a:t>
            </a:r>
            <a:endParaRPr sz="1500" dirty="0">
              <a:latin typeface="Gill Sans MT"/>
              <a:cs typeface="Gill Sans MT"/>
            </a:endParaRPr>
          </a:p>
          <a:p>
            <a:pPr marL="641985" marR="72390" lvl="1" indent="-304800">
              <a:lnSpc>
                <a:spcPct val="100000"/>
              </a:lnSpc>
              <a:spcBef>
                <a:spcPts val="994"/>
              </a:spcBef>
              <a:buClr>
                <a:srgbClr val="902F61"/>
              </a:buClr>
              <a:buSzPct val="90000"/>
              <a:buFont typeface="Wingdings 2"/>
              <a:buChar char=""/>
              <a:tabLst>
                <a:tab pos="641985" algn="l"/>
              </a:tabLst>
            </a:pPr>
            <a:r>
              <a:rPr lang="en-US" sz="1500" dirty="0">
                <a:solidFill>
                  <a:srgbClr val="3B3B3B"/>
                </a:solidFill>
                <a:latin typeface="Gill Sans MT"/>
                <a:cs typeface="Gill Sans MT"/>
              </a:rPr>
              <a:t>T</a:t>
            </a:r>
            <a:r>
              <a:rPr sz="1500" dirty="0">
                <a:solidFill>
                  <a:srgbClr val="3B3B3B"/>
                </a:solidFill>
                <a:latin typeface="Gill Sans MT"/>
                <a:cs typeface="Gill Sans MT"/>
              </a:rPr>
              <a:t>he</a:t>
            </a:r>
            <a:r>
              <a:rPr sz="1500" spc="-30" dirty="0">
                <a:solidFill>
                  <a:srgbClr val="3B3B3B"/>
                </a:solidFill>
                <a:latin typeface="Gill Sans MT"/>
                <a:cs typeface="Gill Sans MT"/>
              </a:rPr>
              <a:t> </a:t>
            </a:r>
            <a:r>
              <a:rPr lang="en-US" sz="1500" spc="-25" dirty="0">
                <a:solidFill>
                  <a:srgbClr val="3B3B3B"/>
                </a:solidFill>
                <a:latin typeface="Gill Sans MT"/>
                <a:cs typeface="Gill Sans MT"/>
              </a:rPr>
              <a:t>off-campus</a:t>
            </a:r>
            <a:r>
              <a:rPr sz="1500" spc="-50" dirty="0">
                <a:solidFill>
                  <a:srgbClr val="3B3B3B"/>
                </a:solidFill>
                <a:latin typeface="Gill Sans MT"/>
                <a:cs typeface="Gill Sans MT"/>
              </a:rPr>
              <a:t> </a:t>
            </a:r>
            <a:r>
              <a:rPr sz="1500" dirty="0">
                <a:solidFill>
                  <a:srgbClr val="3B3B3B"/>
                </a:solidFill>
                <a:latin typeface="Gill Sans MT"/>
                <a:cs typeface="Gill Sans MT"/>
              </a:rPr>
              <a:t>location</a:t>
            </a:r>
            <a:r>
              <a:rPr sz="1500" spc="-60" dirty="0">
                <a:solidFill>
                  <a:srgbClr val="3B3B3B"/>
                </a:solidFill>
                <a:latin typeface="Gill Sans MT"/>
                <a:cs typeface="Gill Sans MT"/>
              </a:rPr>
              <a:t> </a:t>
            </a:r>
            <a:r>
              <a:rPr sz="1500" dirty="0">
                <a:solidFill>
                  <a:srgbClr val="3B3B3B"/>
                </a:solidFill>
                <a:latin typeface="Gill Sans MT"/>
                <a:cs typeface="Gill Sans MT"/>
              </a:rPr>
              <a:t>of</a:t>
            </a:r>
            <a:r>
              <a:rPr sz="1500" spc="-35" dirty="0">
                <a:solidFill>
                  <a:srgbClr val="3B3B3B"/>
                </a:solidFill>
                <a:latin typeface="Gill Sans MT"/>
                <a:cs typeface="Gill Sans MT"/>
              </a:rPr>
              <a:t> </a:t>
            </a:r>
            <a:r>
              <a:rPr sz="1500" spc="-10" dirty="0">
                <a:solidFill>
                  <a:srgbClr val="3B3B3B"/>
                </a:solidFill>
                <a:latin typeface="Gill Sans MT"/>
                <a:cs typeface="Gill Sans MT"/>
              </a:rPr>
              <a:t>equipment.</a:t>
            </a:r>
            <a:endParaRPr sz="1500" dirty="0">
              <a:latin typeface="Gill Sans MT"/>
              <a:cs typeface="Gill Sans MT"/>
            </a:endParaRPr>
          </a:p>
          <a:p>
            <a:pPr marL="641985" lvl="1" indent="-304800">
              <a:lnSpc>
                <a:spcPct val="100000"/>
              </a:lnSpc>
              <a:spcBef>
                <a:spcPts val="1010"/>
              </a:spcBef>
              <a:buClr>
                <a:srgbClr val="902F61"/>
              </a:buClr>
              <a:buSzPct val="90000"/>
              <a:buFont typeface="Wingdings 2"/>
              <a:buChar char=""/>
              <a:tabLst>
                <a:tab pos="641985" algn="l"/>
              </a:tabLst>
            </a:pPr>
            <a:r>
              <a:rPr sz="1500" dirty="0">
                <a:solidFill>
                  <a:srgbClr val="3B3B3B"/>
                </a:solidFill>
                <a:latin typeface="Gill Sans MT"/>
                <a:cs typeface="Gill Sans MT"/>
              </a:rPr>
              <a:t>Asset</a:t>
            </a:r>
            <a:r>
              <a:rPr sz="1500" spc="-70" dirty="0">
                <a:solidFill>
                  <a:srgbClr val="3B3B3B"/>
                </a:solidFill>
                <a:latin typeface="Gill Sans MT"/>
                <a:cs typeface="Gill Sans MT"/>
              </a:rPr>
              <a:t> </a:t>
            </a:r>
            <a:r>
              <a:rPr sz="1500" dirty="0">
                <a:solidFill>
                  <a:srgbClr val="3B3B3B"/>
                </a:solidFill>
                <a:latin typeface="Gill Sans MT"/>
                <a:cs typeface="Gill Sans MT"/>
              </a:rPr>
              <a:t>tag</a:t>
            </a:r>
            <a:r>
              <a:rPr sz="1500" spc="-35" dirty="0">
                <a:solidFill>
                  <a:srgbClr val="3B3B3B"/>
                </a:solidFill>
                <a:latin typeface="Gill Sans MT"/>
                <a:cs typeface="Gill Sans MT"/>
              </a:rPr>
              <a:t> </a:t>
            </a:r>
            <a:r>
              <a:rPr sz="1500" dirty="0">
                <a:solidFill>
                  <a:srgbClr val="3B3B3B"/>
                </a:solidFill>
                <a:latin typeface="Gill Sans MT"/>
                <a:cs typeface="Gill Sans MT"/>
              </a:rPr>
              <a:t>number</a:t>
            </a:r>
            <a:r>
              <a:rPr sz="1500" spc="-55" dirty="0">
                <a:solidFill>
                  <a:srgbClr val="3B3B3B"/>
                </a:solidFill>
                <a:latin typeface="Gill Sans MT"/>
                <a:cs typeface="Gill Sans MT"/>
              </a:rPr>
              <a:t> </a:t>
            </a:r>
            <a:r>
              <a:rPr lang="en-US" sz="1500" spc="-55" dirty="0">
                <a:solidFill>
                  <a:srgbClr val="3B3B3B"/>
                </a:solidFill>
                <a:latin typeface="Gill Sans MT"/>
                <a:cs typeface="Gill Sans MT"/>
              </a:rPr>
              <a:t>and/or </a:t>
            </a:r>
            <a:r>
              <a:rPr sz="1500" dirty="0">
                <a:solidFill>
                  <a:srgbClr val="3B3B3B"/>
                </a:solidFill>
                <a:latin typeface="Gill Sans MT"/>
                <a:cs typeface="Gill Sans MT"/>
              </a:rPr>
              <a:t>serial</a:t>
            </a:r>
            <a:r>
              <a:rPr sz="1500" spc="-55" dirty="0">
                <a:solidFill>
                  <a:srgbClr val="3B3B3B"/>
                </a:solidFill>
                <a:latin typeface="Gill Sans MT"/>
                <a:cs typeface="Gill Sans MT"/>
              </a:rPr>
              <a:t> </a:t>
            </a:r>
            <a:r>
              <a:rPr sz="1500" dirty="0">
                <a:solidFill>
                  <a:srgbClr val="3B3B3B"/>
                </a:solidFill>
                <a:latin typeface="Gill Sans MT"/>
                <a:cs typeface="Gill Sans MT"/>
              </a:rPr>
              <a:t>number</a:t>
            </a:r>
            <a:r>
              <a:rPr sz="1500" spc="-50" dirty="0">
                <a:solidFill>
                  <a:srgbClr val="3B3B3B"/>
                </a:solidFill>
                <a:latin typeface="Gill Sans MT"/>
                <a:cs typeface="Gill Sans MT"/>
              </a:rPr>
              <a:t> </a:t>
            </a:r>
            <a:r>
              <a:rPr sz="1500" dirty="0">
                <a:solidFill>
                  <a:srgbClr val="3B3B3B"/>
                </a:solidFill>
                <a:latin typeface="Gill Sans MT"/>
                <a:cs typeface="Gill Sans MT"/>
              </a:rPr>
              <a:t>of</a:t>
            </a:r>
            <a:r>
              <a:rPr sz="1500" spc="-85" dirty="0">
                <a:solidFill>
                  <a:srgbClr val="3B3B3B"/>
                </a:solidFill>
                <a:latin typeface="Gill Sans MT"/>
                <a:cs typeface="Gill Sans MT"/>
              </a:rPr>
              <a:t> </a:t>
            </a:r>
            <a:r>
              <a:rPr sz="1500" spc="-10" dirty="0">
                <a:solidFill>
                  <a:srgbClr val="3B3B3B"/>
                </a:solidFill>
                <a:latin typeface="Gill Sans MT"/>
                <a:cs typeface="Gill Sans MT"/>
              </a:rPr>
              <a:t>equipment.</a:t>
            </a:r>
            <a:endParaRPr sz="1500" dirty="0">
              <a:latin typeface="Gill Sans MT"/>
              <a:cs typeface="Gill Sans MT"/>
            </a:endParaRPr>
          </a:p>
          <a:p>
            <a:pPr marL="641985" marR="300355" lvl="1" indent="-304800">
              <a:lnSpc>
                <a:spcPct val="100000"/>
              </a:lnSpc>
              <a:spcBef>
                <a:spcPts val="994"/>
              </a:spcBef>
              <a:buClr>
                <a:srgbClr val="902F61"/>
              </a:buClr>
              <a:buSzPct val="90000"/>
              <a:buFont typeface="Wingdings 2"/>
              <a:buChar char=""/>
              <a:tabLst>
                <a:tab pos="641985" algn="l"/>
              </a:tabLst>
            </a:pPr>
            <a:r>
              <a:rPr sz="1500" dirty="0">
                <a:solidFill>
                  <a:srgbClr val="3B3B3B"/>
                </a:solidFill>
                <a:latin typeface="Gill Sans MT"/>
                <a:cs typeface="Gill Sans MT"/>
              </a:rPr>
              <a:t>Description</a:t>
            </a:r>
            <a:r>
              <a:rPr sz="1500" spc="-65" dirty="0">
                <a:solidFill>
                  <a:srgbClr val="3B3B3B"/>
                </a:solidFill>
                <a:latin typeface="Gill Sans MT"/>
                <a:cs typeface="Gill Sans MT"/>
              </a:rPr>
              <a:t> </a:t>
            </a:r>
            <a:r>
              <a:rPr sz="1500" dirty="0">
                <a:solidFill>
                  <a:srgbClr val="3B3B3B"/>
                </a:solidFill>
                <a:latin typeface="Gill Sans MT"/>
                <a:cs typeface="Gill Sans MT"/>
              </a:rPr>
              <a:t>of the</a:t>
            </a:r>
            <a:r>
              <a:rPr sz="1500" spc="-40" dirty="0">
                <a:solidFill>
                  <a:srgbClr val="3B3B3B"/>
                </a:solidFill>
                <a:latin typeface="Gill Sans MT"/>
                <a:cs typeface="Gill Sans MT"/>
              </a:rPr>
              <a:t> </a:t>
            </a:r>
            <a:r>
              <a:rPr sz="1500" dirty="0">
                <a:solidFill>
                  <a:srgbClr val="3B3B3B"/>
                </a:solidFill>
                <a:latin typeface="Gill Sans MT"/>
                <a:cs typeface="Gill Sans MT"/>
              </a:rPr>
              <a:t>condition</a:t>
            </a:r>
            <a:r>
              <a:rPr sz="1500" spc="-20" dirty="0">
                <a:solidFill>
                  <a:srgbClr val="3B3B3B"/>
                </a:solidFill>
                <a:latin typeface="Gill Sans MT"/>
                <a:cs typeface="Gill Sans MT"/>
              </a:rPr>
              <a:t> </a:t>
            </a:r>
            <a:r>
              <a:rPr sz="1500" dirty="0">
                <a:solidFill>
                  <a:srgbClr val="3B3B3B"/>
                </a:solidFill>
                <a:latin typeface="Gill Sans MT"/>
                <a:cs typeface="Gill Sans MT"/>
              </a:rPr>
              <a:t>of</a:t>
            </a:r>
            <a:r>
              <a:rPr sz="1500" spc="-15" dirty="0">
                <a:solidFill>
                  <a:srgbClr val="3B3B3B"/>
                </a:solidFill>
                <a:latin typeface="Gill Sans MT"/>
                <a:cs typeface="Gill Sans MT"/>
              </a:rPr>
              <a:t> </a:t>
            </a:r>
            <a:r>
              <a:rPr sz="1500" dirty="0">
                <a:solidFill>
                  <a:srgbClr val="3B3B3B"/>
                </a:solidFill>
                <a:latin typeface="Gill Sans MT"/>
                <a:cs typeface="Gill Sans MT"/>
              </a:rPr>
              <a:t>the</a:t>
            </a:r>
            <a:r>
              <a:rPr sz="1500" spc="-40" dirty="0">
                <a:solidFill>
                  <a:srgbClr val="3B3B3B"/>
                </a:solidFill>
                <a:latin typeface="Gill Sans MT"/>
                <a:cs typeface="Gill Sans MT"/>
              </a:rPr>
              <a:t> </a:t>
            </a:r>
            <a:r>
              <a:rPr sz="1500" dirty="0">
                <a:solidFill>
                  <a:srgbClr val="3B3B3B"/>
                </a:solidFill>
                <a:latin typeface="Gill Sans MT"/>
                <a:cs typeface="Gill Sans MT"/>
              </a:rPr>
              <a:t>property</a:t>
            </a:r>
            <a:r>
              <a:rPr sz="1500" spc="-50" dirty="0">
                <a:solidFill>
                  <a:srgbClr val="3B3B3B"/>
                </a:solidFill>
                <a:latin typeface="Gill Sans MT"/>
                <a:cs typeface="Gill Sans MT"/>
              </a:rPr>
              <a:t> </a:t>
            </a:r>
            <a:r>
              <a:rPr sz="1500" dirty="0">
                <a:solidFill>
                  <a:srgbClr val="3B3B3B"/>
                </a:solidFill>
                <a:latin typeface="Gill Sans MT"/>
                <a:cs typeface="Gill Sans MT"/>
              </a:rPr>
              <a:t>at</a:t>
            </a:r>
            <a:r>
              <a:rPr sz="1500" spc="-5" dirty="0">
                <a:solidFill>
                  <a:srgbClr val="3B3B3B"/>
                </a:solidFill>
                <a:latin typeface="Gill Sans MT"/>
                <a:cs typeface="Gill Sans MT"/>
              </a:rPr>
              <a:t> </a:t>
            </a:r>
            <a:r>
              <a:rPr sz="1500" spc="-10" dirty="0">
                <a:solidFill>
                  <a:srgbClr val="3B3B3B"/>
                </a:solidFill>
                <a:latin typeface="Gill Sans MT"/>
                <a:cs typeface="Gill Sans MT"/>
              </a:rPr>
              <a:t>date</a:t>
            </a:r>
            <a:r>
              <a:rPr sz="1500" spc="-175" dirty="0">
                <a:solidFill>
                  <a:srgbClr val="3B3B3B"/>
                </a:solidFill>
                <a:latin typeface="Gill Sans MT"/>
                <a:cs typeface="Gill Sans MT"/>
              </a:rPr>
              <a:t> </a:t>
            </a:r>
            <a:r>
              <a:rPr sz="1500" spc="-25" dirty="0">
                <a:solidFill>
                  <a:srgbClr val="3B3B3B"/>
                </a:solidFill>
                <a:latin typeface="Gill Sans MT"/>
                <a:cs typeface="Gill Sans MT"/>
              </a:rPr>
              <a:t>of </a:t>
            </a:r>
            <a:r>
              <a:rPr sz="1500" dirty="0">
                <a:solidFill>
                  <a:srgbClr val="3B3B3B"/>
                </a:solidFill>
                <a:latin typeface="Gill Sans MT"/>
                <a:cs typeface="Gill Sans MT"/>
              </a:rPr>
              <a:t>check-</a:t>
            </a:r>
            <a:r>
              <a:rPr sz="1500" spc="-20" dirty="0">
                <a:solidFill>
                  <a:srgbClr val="3B3B3B"/>
                </a:solidFill>
                <a:latin typeface="Gill Sans MT"/>
                <a:cs typeface="Gill Sans MT"/>
              </a:rPr>
              <a:t>out.</a:t>
            </a:r>
            <a:endParaRPr sz="1500" dirty="0">
              <a:latin typeface="Gill Sans MT"/>
              <a:cs typeface="Gill Sans MT"/>
            </a:endParaRPr>
          </a:p>
          <a:p>
            <a:pPr marL="641985" lvl="1" indent="-304800">
              <a:lnSpc>
                <a:spcPct val="100000"/>
              </a:lnSpc>
              <a:spcBef>
                <a:spcPts val="994"/>
              </a:spcBef>
              <a:buClr>
                <a:srgbClr val="902F61"/>
              </a:buClr>
              <a:buSzPct val="90000"/>
              <a:buFont typeface="Wingdings 2"/>
              <a:buChar char=""/>
              <a:tabLst>
                <a:tab pos="641985" algn="l"/>
              </a:tabLst>
            </a:pPr>
            <a:r>
              <a:rPr lang="en-US" sz="1500" spc="-10" dirty="0">
                <a:solidFill>
                  <a:srgbClr val="3B3B3B"/>
                </a:solidFill>
                <a:latin typeface="Gill Sans MT"/>
                <a:cs typeface="Gill Sans MT"/>
              </a:rPr>
              <a:t>Approval </a:t>
            </a:r>
            <a:r>
              <a:rPr sz="1500" dirty="0">
                <a:solidFill>
                  <a:srgbClr val="3B3B3B"/>
                </a:solidFill>
                <a:latin typeface="Gill Sans MT"/>
                <a:cs typeface="Gill Sans MT"/>
              </a:rPr>
              <a:t>of</a:t>
            </a:r>
            <a:r>
              <a:rPr sz="1500" spc="-10" dirty="0">
                <a:solidFill>
                  <a:srgbClr val="3B3B3B"/>
                </a:solidFill>
                <a:latin typeface="Gill Sans MT"/>
                <a:cs typeface="Gill Sans MT"/>
              </a:rPr>
              <a:t> </a:t>
            </a:r>
            <a:r>
              <a:rPr sz="1500" spc="-25" dirty="0">
                <a:solidFill>
                  <a:srgbClr val="3B3B3B"/>
                </a:solidFill>
                <a:latin typeface="Gill Sans MT"/>
                <a:cs typeface="Gill Sans MT"/>
              </a:rPr>
              <a:t>borrower</a:t>
            </a:r>
            <a:r>
              <a:rPr sz="1500" spc="-75" dirty="0">
                <a:solidFill>
                  <a:srgbClr val="3B3B3B"/>
                </a:solidFill>
                <a:latin typeface="Gill Sans MT"/>
                <a:cs typeface="Gill Sans MT"/>
              </a:rPr>
              <a:t> </a:t>
            </a:r>
            <a:r>
              <a:rPr sz="1500" dirty="0">
                <a:solidFill>
                  <a:srgbClr val="3B3B3B"/>
                </a:solidFill>
                <a:latin typeface="Gill Sans MT"/>
                <a:cs typeface="Gill Sans MT"/>
              </a:rPr>
              <a:t>using</a:t>
            </a:r>
            <a:r>
              <a:rPr sz="1500" spc="-60" dirty="0">
                <a:solidFill>
                  <a:srgbClr val="3B3B3B"/>
                </a:solidFill>
                <a:latin typeface="Gill Sans MT"/>
                <a:cs typeface="Gill Sans MT"/>
              </a:rPr>
              <a:t> </a:t>
            </a:r>
            <a:r>
              <a:rPr sz="1500" dirty="0">
                <a:solidFill>
                  <a:srgbClr val="3B3B3B"/>
                </a:solidFill>
                <a:latin typeface="Gill Sans MT"/>
                <a:cs typeface="Gill Sans MT"/>
              </a:rPr>
              <a:t>the</a:t>
            </a:r>
            <a:r>
              <a:rPr sz="1500" spc="-55" dirty="0">
                <a:solidFill>
                  <a:srgbClr val="3B3B3B"/>
                </a:solidFill>
                <a:latin typeface="Gill Sans MT"/>
                <a:cs typeface="Gill Sans MT"/>
              </a:rPr>
              <a:t> </a:t>
            </a:r>
            <a:r>
              <a:rPr sz="1500" dirty="0">
                <a:solidFill>
                  <a:srgbClr val="3B3B3B"/>
                </a:solidFill>
                <a:latin typeface="Gill Sans MT"/>
                <a:cs typeface="Gill Sans MT"/>
              </a:rPr>
              <a:t>property</a:t>
            </a:r>
            <a:r>
              <a:rPr sz="1500" spc="-55" dirty="0">
                <a:solidFill>
                  <a:srgbClr val="3B3B3B"/>
                </a:solidFill>
                <a:latin typeface="Gill Sans MT"/>
                <a:cs typeface="Gill Sans MT"/>
              </a:rPr>
              <a:t> </a:t>
            </a:r>
            <a:r>
              <a:rPr sz="1500" dirty="0">
                <a:solidFill>
                  <a:srgbClr val="3B3B3B"/>
                </a:solidFill>
                <a:latin typeface="Gill Sans MT"/>
                <a:cs typeface="Gill Sans MT"/>
              </a:rPr>
              <a:t>off</a:t>
            </a:r>
            <a:r>
              <a:rPr sz="1500" spc="-55" dirty="0">
                <a:solidFill>
                  <a:srgbClr val="3B3B3B"/>
                </a:solidFill>
                <a:latin typeface="Gill Sans MT"/>
                <a:cs typeface="Gill Sans MT"/>
              </a:rPr>
              <a:t> </a:t>
            </a:r>
            <a:r>
              <a:rPr sz="1500" spc="-10" dirty="0">
                <a:solidFill>
                  <a:srgbClr val="3B3B3B"/>
                </a:solidFill>
                <a:latin typeface="Gill Sans MT"/>
                <a:cs typeface="Gill Sans MT"/>
              </a:rPr>
              <a:t>campus.</a:t>
            </a:r>
            <a:endParaRPr sz="1500" dirty="0">
              <a:latin typeface="Gill Sans MT"/>
              <a:cs typeface="Gill Sans MT"/>
            </a:endParaRPr>
          </a:p>
          <a:p>
            <a:pPr marL="641985" marR="559435" lvl="1" indent="-304800">
              <a:lnSpc>
                <a:spcPct val="100000"/>
              </a:lnSpc>
              <a:spcBef>
                <a:spcPts val="1010"/>
              </a:spcBef>
              <a:buClr>
                <a:srgbClr val="902F61"/>
              </a:buClr>
              <a:buSzPct val="90000"/>
              <a:buFont typeface="Wingdings 2"/>
              <a:buChar char=""/>
              <a:tabLst>
                <a:tab pos="641985" algn="l"/>
              </a:tabLst>
            </a:pPr>
            <a:r>
              <a:rPr lang="en-US" sz="1500" spc="-10" dirty="0">
                <a:solidFill>
                  <a:srgbClr val="3B3B3B"/>
                </a:solidFill>
                <a:latin typeface="Gill Sans MT"/>
                <a:cs typeface="Gill Sans MT"/>
              </a:rPr>
              <a:t>Approval </a:t>
            </a:r>
            <a:r>
              <a:rPr sz="1500" spc="-30" dirty="0">
                <a:solidFill>
                  <a:srgbClr val="3B3B3B"/>
                </a:solidFill>
                <a:latin typeface="Gill Sans MT"/>
                <a:cs typeface="Gill Sans MT"/>
              </a:rPr>
              <a:t> </a:t>
            </a:r>
            <a:r>
              <a:rPr sz="1500" dirty="0">
                <a:solidFill>
                  <a:srgbClr val="3B3B3B"/>
                </a:solidFill>
                <a:latin typeface="Gill Sans MT"/>
                <a:cs typeface="Gill Sans MT"/>
              </a:rPr>
              <a:t>of</a:t>
            </a:r>
            <a:r>
              <a:rPr sz="1500" spc="5" dirty="0">
                <a:solidFill>
                  <a:srgbClr val="3B3B3B"/>
                </a:solidFill>
                <a:latin typeface="Gill Sans MT"/>
                <a:cs typeface="Gill Sans MT"/>
              </a:rPr>
              <a:t> </a:t>
            </a:r>
            <a:r>
              <a:rPr sz="1500" dirty="0">
                <a:solidFill>
                  <a:srgbClr val="3B3B3B"/>
                </a:solidFill>
                <a:latin typeface="Gill Sans MT"/>
                <a:cs typeface="Gill Sans MT"/>
              </a:rPr>
              <a:t>the</a:t>
            </a:r>
            <a:r>
              <a:rPr sz="1500" spc="-45" dirty="0">
                <a:solidFill>
                  <a:srgbClr val="3B3B3B"/>
                </a:solidFill>
                <a:latin typeface="Gill Sans MT"/>
                <a:cs typeface="Gill Sans MT"/>
              </a:rPr>
              <a:t> </a:t>
            </a:r>
            <a:r>
              <a:rPr sz="1500" dirty="0">
                <a:solidFill>
                  <a:srgbClr val="3B3B3B"/>
                </a:solidFill>
                <a:latin typeface="Gill Sans MT"/>
                <a:cs typeface="Gill Sans MT"/>
              </a:rPr>
              <a:t>Dean,</a:t>
            </a:r>
            <a:r>
              <a:rPr sz="1500" spc="-210" dirty="0">
                <a:solidFill>
                  <a:srgbClr val="3B3B3B"/>
                </a:solidFill>
                <a:latin typeface="Gill Sans MT"/>
                <a:cs typeface="Gill Sans MT"/>
              </a:rPr>
              <a:t> </a:t>
            </a:r>
            <a:r>
              <a:rPr sz="1500" spc="-50" dirty="0">
                <a:solidFill>
                  <a:srgbClr val="3B3B3B"/>
                </a:solidFill>
                <a:latin typeface="Gill Sans MT"/>
                <a:cs typeface="Gill Sans MT"/>
              </a:rPr>
              <a:t>Director,</a:t>
            </a:r>
            <a:r>
              <a:rPr sz="1500" spc="-215" dirty="0">
                <a:solidFill>
                  <a:srgbClr val="3B3B3B"/>
                </a:solidFill>
                <a:latin typeface="Gill Sans MT"/>
                <a:cs typeface="Gill Sans MT"/>
              </a:rPr>
              <a:t> </a:t>
            </a:r>
            <a:r>
              <a:rPr sz="1500" dirty="0">
                <a:solidFill>
                  <a:srgbClr val="3B3B3B"/>
                </a:solidFill>
                <a:latin typeface="Gill Sans MT"/>
                <a:cs typeface="Gill Sans MT"/>
              </a:rPr>
              <a:t>Chair</a:t>
            </a:r>
            <a:r>
              <a:rPr sz="1500" spc="-40" dirty="0">
                <a:solidFill>
                  <a:srgbClr val="3B3B3B"/>
                </a:solidFill>
                <a:latin typeface="Gill Sans MT"/>
                <a:cs typeface="Gill Sans MT"/>
              </a:rPr>
              <a:t> </a:t>
            </a:r>
            <a:r>
              <a:rPr sz="1500" dirty="0">
                <a:solidFill>
                  <a:srgbClr val="3B3B3B"/>
                </a:solidFill>
                <a:latin typeface="Gill Sans MT"/>
                <a:cs typeface="Gill Sans MT"/>
              </a:rPr>
              <a:t>or </a:t>
            </a:r>
            <a:r>
              <a:rPr sz="1500" spc="-10" dirty="0">
                <a:solidFill>
                  <a:srgbClr val="3B3B3B"/>
                </a:solidFill>
                <a:latin typeface="Gill Sans MT"/>
                <a:cs typeface="Gill Sans MT"/>
              </a:rPr>
              <a:t>Inventory </a:t>
            </a:r>
            <a:r>
              <a:rPr sz="1500" dirty="0">
                <a:solidFill>
                  <a:srgbClr val="3B3B3B"/>
                </a:solidFill>
                <a:latin typeface="Gill Sans MT"/>
                <a:cs typeface="Gill Sans MT"/>
              </a:rPr>
              <a:t>Contact</a:t>
            </a:r>
            <a:r>
              <a:rPr sz="1500" spc="-80" dirty="0">
                <a:solidFill>
                  <a:srgbClr val="3B3B3B"/>
                </a:solidFill>
                <a:latin typeface="Gill Sans MT"/>
                <a:cs typeface="Gill Sans MT"/>
              </a:rPr>
              <a:t> </a:t>
            </a:r>
            <a:r>
              <a:rPr sz="1500" dirty="0">
                <a:solidFill>
                  <a:srgbClr val="3B3B3B"/>
                </a:solidFill>
                <a:latin typeface="Gill Sans MT"/>
                <a:cs typeface="Gill Sans MT"/>
              </a:rPr>
              <a:t>authorizing</a:t>
            </a:r>
            <a:r>
              <a:rPr sz="1500" spc="-90" dirty="0">
                <a:solidFill>
                  <a:srgbClr val="3B3B3B"/>
                </a:solidFill>
                <a:latin typeface="Gill Sans MT"/>
                <a:cs typeface="Gill Sans MT"/>
              </a:rPr>
              <a:t> </a:t>
            </a:r>
            <a:r>
              <a:rPr sz="1500" spc="-10" dirty="0">
                <a:solidFill>
                  <a:srgbClr val="3B3B3B"/>
                </a:solidFill>
                <a:latin typeface="Gill Sans MT"/>
                <a:cs typeface="Gill Sans MT"/>
              </a:rPr>
              <a:t>removing</a:t>
            </a:r>
            <a:r>
              <a:rPr sz="1500" spc="-45" dirty="0">
                <a:solidFill>
                  <a:srgbClr val="3B3B3B"/>
                </a:solidFill>
                <a:latin typeface="Gill Sans MT"/>
                <a:cs typeface="Gill Sans MT"/>
              </a:rPr>
              <a:t> </a:t>
            </a:r>
            <a:r>
              <a:rPr sz="1500" dirty="0">
                <a:solidFill>
                  <a:srgbClr val="3B3B3B"/>
                </a:solidFill>
                <a:latin typeface="Gill Sans MT"/>
                <a:cs typeface="Gill Sans MT"/>
              </a:rPr>
              <a:t>property</a:t>
            </a:r>
            <a:r>
              <a:rPr sz="1500" spc="-70" dirty="0">
                <a:solidFill>
                  <a:srgbClr val="3B3B3B"/>
                </a:solidFill>
                <a:latin typeface="Gill Sans MT"/>
                <a:cs typeface="Gill Sans MT"/>
              </a:rPr>
              <a:t> </a:t>
            </a:r>
            <a:r>
              <a:rPr sz="1500" dirty="0">
                <a:solidFill>
                  <a:srgbClr val="3B3B3B"/>
                </a:solidFill>
                <a:latin typeface="Gill Sans MT"/>
                <a:cs typeface="Gill Sans MT"/>
              </a:rPr>
              <a:t>off</a:t>
            </a:r>
            <a:r>
              <a:rPr sz="1500" spc="-40" dirty="0">
                <a:solidFill>
                  <a:srgbClr val="3B3B3B"/>
                </a:solidFill>
                <a:latin typeface="Gill Sans MT"/>
                <a:cs typeface="Gill Sans MT"/>
              </a:rPr>
              <a:t> </a:t>
            </a:r>
            <a:r>
              <a:rPr sz="1500" spc="-10" dirty="0">
                <a:solidFill>
                  <a:srgbClr val="3B3B3B"/>
                </a:solidFill>
                <a:latin typeface="Gill Sans MT"/>
                <a:cs typeface="Gill Sans MT"/>
              </a:rPr>
              <a:t>campus.</a:t>
            </a:r>
            <a:endParaRPr lang="en-US" sz="1500" spc="-10" dirty="0">
              <a:solidFill>
                <a:srgbClr val="3B3B3B"/>
              </a:solidFill>
              <a:latin typeface="Gill Sans MT"/>
              <a:cs typeface="Gill Sans MT"/>
            </a:endParaRPr>
          </a:p>
          <a:p>
            <a:pPr marL="337185" marR="559435">
              <a:spcBef>
                <a:spcPts val="1010"/>
              </a:spcBef>
              <a:buClr>
                <a:srgbClr val="902F61"/>
              </a:buClr>
              <a:buSzPct val="90000"/>
              <a:tabLst>
                <a:tab pos="641985" algn="l"/>
              </a:tabLst>
            </a:pPr>
            <a:endParaRPr sz="1500" dirty="0">
              <a:latin typeface="Gill Sans MT"/>
              <a:cs typeface="Gill Sans MT"/>
            </a:endParaRPr>
          </a:p>
          <a:p>
            <a:pPr marL="12065" marR="5080">
              <a:lnSpc>
                <a:spcPct val="100000"/>
              </a:lnSpc>
              <a:spcBef>
                <a:spcPts val="985"/>
              </a:spcBef>
              <a:buClr>
                <a:srgbClr val="902F61"/>
              </a:buClr>
              <a:buSzPct val="91176"/>
              <a:tabLst>
                <a:tab pos="318770" algn="l"/>
              </a:tabLst>
            </a:pPr>
            <a:endParaRPr sz="1700" dirty="0">
              <a:latin typeface="Gill Sans MT"/>
              <a:cs typeface="Gill Sans M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259205"/>
          </a:xfrm>
          <a:prstGeom prst="rect">
            <a:avLst/>
          </a:prstGeom>
          <a:solidFill>
            <a:srgbClr val="4D1334"/>
          </a:solidFill>
        </p:spPr>
        <p:txBody>
          <a:bodyPr vert="horz" wrap="square" lIns="0" tIns="353695" rIns="0" bIns="0" rtlCol="0">
            <a:spAutoFit/>
          </a:bodyPr>
          <a:lstStyle/>
          <a:p>
            <a:pPr marL="225425">
              <a:lnSpc>
                <a:spcPct val="100000"/>
              </a:lnSpc>
              <a:spcBef>
                <a:spcPts val="2785"/>
              </a:spcBef>
            </a:pPr>
            <a:r>
              <a:rPr sz="4400" spc="-30" dirty="0">
                <a:solidFill>
                  <a:srgbClr val="FFFFFF"/>
                </a:solidFill>
              </a:rPr>
              <a:t>EXPORT</a:t>
            </a:r>
            <a:r>
              <a:rPr sz="4400" spc="-265" dirty="0">
                <a:solidFill>
                  <a:srgbClr val="FFFFFF"/>
                </a:solidFill>
              </a:rPr>
              <a:t> </a:t>
            </a:r>
            <a:r>
              <a:rPr sz="4400" spc="-10" dirty="0">
                <a:solidFill>
                  <a:srgbClr val="FFFFFF"/>
                </a:solidFill>
              </a:rPr>
              <a:t>CONTROLS</a:t>
            </a:r>
            <a:endParaRPr sz="4400" dirty="0"/>
          </a:p>
        </p:txBody>
      </p:sp>
      <p:sp>
        <p:nvSpPr>
          <p:cNvPr id="3" name="object 3"/>
          <p:cNvSpPr txBox="1"/>
          <p:nvPr/>
        </p:nvSpPr>
        <p:spPr>
          <a:xfrm>
            <a:off x="6267450" y="2237598"/>
            <a:ext cx="4558030" cy="3193415"/>
          </a:xfrm>
          <a:prstGeom prst="rect">
            <a:avLst/>
          </a:prstGeom>
        </p:spPr>
        <p:txBody>
          <a:bodyPr vert="horz" wrap="square" lIns="0" tIns="158750" rIns="0" bIns="0" rtlCol="0">
            <a:spAutoFit/>
          </a:bodyPr>
          <a:lstStyle/>
          <a:p>
            <a:pPr marL="318770" indent="-306070">
              <a:lnSpc>
                <a:spcPct val="100000"/>
              </a:lnSpc>
              <a:spcBef>
                <a:spcPts val="1250"/>
              </a:spcBef>
              <a:buClr>
                <a:srgbClr val="902F61"/>
              </a:buClr>
              <a:buSzPct val="91666"/>
              <a:buFont typeface="Wingdings 2"/>
              <a:buChar char=""/>
              <a:tabLst>
                <a:tab pos="318770" algn="l"/>
              </a:tabLst>
            </a:pPr>
            <a:r>
              <a:rPr sz="1800" b="1" dirty="0">
                <a:solidFill>
                  <a:srgbClr val="3B3B3B"/>
                </a:solidFill>
                <a:latin typeface="Gill Sans MT"/>
                <a:cs typeface="Gill Sans MT"/>
              </a:rPr>
              <a:t>UNM</a:t>
            </a:r>
            <a:r>
              <a:rPr sz="1800" b="1" spc="-60" dirty="0">
                <a:solidFill>
                  <a:srgbClr val="3B3B3B"/>
                </a:solidFill>
                <a:latin typeface="Gill Sans MT"/>
                <a:cs typeface="Gill Sans MT"/>
              </a:rPr>
              <a:t> </a:t>
            </a:r>
            <a:r>
              <a:rPr sz="1800" b="1" dirty="0">
                <a:solidFill>
                  <a:srgbClr val="3B3B3B"/>
                </a:solidFill>
                <a:latin typeface="Gill Sans MT"/>
                <a:cs typeface="Gill Sans MT"/>
              </a:rPr>
              <a:t>Office</a:t>
            </a:r>
            <a:r>
              <a:rPr sz="1800" b="1" spc="-75" dirty="0">
                <a:solidFill>
                  <a:srgbClr val="3B3B3B"/>
                </a:solidFill>
                <a:latin typeface="Gill Sans MT"/>
                <a:cs typeface="Gill Sans MT"/>
              </a:rPr>
              <a:t> </a:t>
            </a:r>
            <a:r>
              <a:rPr sz="1800" b="1" dirty="0">
                <a:solidFill>
                  <a:srgbClr val="3B3B3B"/>
                </a:solidFill>
                <a:latin typeface="Gill Sans MT"/>
                <a:cs typeface="Gill Sans MT"/>
              </a:rPr>
              <a:t>of</a:t>
            </a:r>
            <a:r>
              <a:rPr sz="1800" b="1" spc="-40" dirty="0">
                <a:solidFill>
                  <a:srgbClr val="3B3B3B"/>
                </a:solidFill>
                <a:latin typeface="Gill Sans MT"/>
                <a:cs typeface="Gill Sans MT"/>
              </a:rPr>
              <a:t> </a:t>
            </a:r>
            <a:r>
              <a:rPr sz="1800" b="1" dirty="0">
                <a:solidFill>
                  <a:srgbClr val="3B3B3B"/>
                </a:solidFill>
                <a:latin typeface="Gill Sans MT"/>
                <a:cs typeface="Gill Sans MT"/>
              </a:rPr>
              <a:t>Export</a:t>
            </a:r>
            <a:r>
              <a:rPr sz="1800" b="1" spc="-30" dirty="0">
                <a:solidFill>
                  <a:srgbClr val="3B3B3B"/>
                </a:solidFill>
                <a:latin typeface="Gill Sans MT"/>
                <a:cs typeface="Gill Sans MT"/>
              </a:rPr>
              <a:t> </a:t>
            </a:r>
            <a:r>
              <a:rPr sz="1800" b="1" dirty="0">
                <a:solidFill>
                  <a:srgbClr val="3B3B3B"/>
                </a:solidFill>
                <a:latin typeface="Gill Sans MT"/>
                <a:cs typeface="Gill Sans MT"/>
              </a:rPr>
              <a:t>Control</a:t>
            </a:r>
            <a:r>
              <a:rPr sz="1800" b="1" spc="-55" dirty="0">
                <a:solidFill>
                  <a:srgbClr val="3B3B3B"/>
                </a:solidFill>
                <a:latin typeface="Gill Sans MT"/>
                <a:cs typeface="Gill Sans MT"/>
              </a:rPr>
              <a:t> </a:t>
            </a:r>
            <a:r>
              <a:rPr sz="1800" b="1" spc="-10" dirty="0">
                <a:solidFill>
                  <a:srgbClr val="3B3B3B"/>
                </a:solidFill>
                <a:latin typeface="Gill Sans MT"/>
                <a:cs typeface="Gill Sans MT"/>
              </a:rPr>
              <a:t>Contact:</a:t>
            </a:r>
            <a:endParaRPr sz="1800" dirty="0">
              <a:latin typeface="Gill Sans MT"/>
              <a:cs typeface="Gill Sans MT"/>
            </a:endParaRPr>
          </a:p>
          <a:p>
            <a:pPr marL="845819" lvl="1" indent="-304800">
              <a:lnSpc>
                <a:spcPct val="100000"/>
              </a:lnSpc>
              <a:spcBef>
                <a:spcPts val="1015"/>
              </a:spcBef>
              <a:buClr>
                <a:srgbClr val="902F61"/>
              </a:buClr>
              <a:buSzPct val="90625"/>
              <a:buFont typeface="Wingdings 2"/>
              <a:buChar char=""/>
              <a:tabLst>
                <a:tab pos="845819" algn="l"/>
              </a:tabLst>
            </a:pPr>
            <a:r>
              <a:rPr sz="1600" dirty="0">
                <a:solidFill>
                  <a:srgbClr val="3B3B3B"/>
                </a:solidFill>
                <a:latin typeface="Gill Sans MT"/>
                <a:cs typeface="Gill Sans MT"/>
              </a:rPr>
              <a:t>Krista</a:t>
            </a:r>
            <a:r>
              <a:rPr sz="1600" spc="-90" dirty="0">
                <a:solidFill>
                  <a:srgbClr val="3B3B3B"/>
                </a:solidFill>
                <a:latin typeface="Gill Sans MT"/>
                <a:cs typeface="Gill Sans MT"/>
              </a:rPr>
              <a:t> </a:t>
            </a:r>
            <a:r>
              <a:rPr sz="1600" spc="-10" dirty="0">
                <a:solidFill>
                  <a:srgbClr val="3B3B3B"/>
                </a:solidFill>
                <a:latin typeface="Gill Sans MT"/>
                <a:cs typeface="Gill Sans MT"/>
              </a:rPr>
              <a:t>Laybourne,</a:t>
            </a:r>
            <a:r>
              <a:rPr sz="1600" spc="-65" dirty="0">
                <a:solidFill>
                  <a:srgbClr val="3B3B3B"/>
                </a:solidFill>
                <a:latin typeface="Gill Sans MT"/>
                <a:cs typeface="Gill Sans MT"/>
              </a:rPr>
              <a:t> </a:t>
            </a:r>
            <a:r>
              <a:rPr sz="1600" dirty="0">
                <a:solidFill>
                  <a:srgbClr val="3B3B3B"/>
                </a:solidFill>
                <a:latin typeface="Gill Sans MT"/>
                <a:cs typeface="Gill Sans MT"/>
              </a:rPr>
              <a:t>Export</a:t>
            </a:r>
            <a:r>
              <a:rPr sz="1600" spc="-105" dirty="0">
                <a:solidFill>
                  <a:srgbClr val="3B3B3B"/>
                </a:solidFill>
                <a:latin typeface="Gill Sans MT"/>
                <a:cs typeface="Gill Sans MT"/>
              </a:rPr>
              <a:t> </a:t>
            </a:r>
            <a:r>
              <a:rPr sz="1600" dirty="0">
                <a:solidFill>
                  <a:srgbClr val="3B3B3B"/>
                </a:solidFill>
                <a:latin typeface="Gill Sans MT"/>
                <a:cs typeface="Gill Sans MT"/>
              </a:rPr>
              <a:t>Control</a:t>
            </a:r>
            <a:r>
              <a:rPr sz="1600" spc="-35" dirty="0">
                <a:solidFill>
                  <a:srgbClr val="3B3B3B"/>
                </a:solidFill>
                <a:latin typeface="Gill Sans MT"/>
                <a:cs typeface="Gill Sans MT"/>
              </a:rPr>
              <a:t> </a:t>
            </a:r>
            <a:r>
              <a:rPr sz="1600" spc="-10" dirty="0">
                <a:solidFill>
                  <a:srgbClr val="3B3B3B"/>
                </a:solidFill>
                <a:latin typeface="Gill Sans MT"/>
                <a:cs typeface="Gill Sans MT"/>
              </a:rPr>
              <a:t>Officer</a:t>
            </a:r>
            <a:endParaRPr sz="1600" dirty="0">
              <a:latin typeface="Gill Sans MT"/>
              <a:cs typeface="Gill Sans MT"/>
            </a:endParaRPr>
          </a:p>
          <a:p>
            <a:pPr marL="845819" lvl="1" indent="-304800">
              <a:lnSpc>
                <a:spcPct val="100000"/>
              </a:lnSpc>
              <a:spcBef>
                <a:spcPts val="994"/>
              </a:spcBef>
              <a:buClr>
                <a:srgbClr val="902F61"/>
              </a:buClr>
              <a:buSzPct val="90625"/>
              <a:buFont typeface="Wingdings 2"/>
              <a:buChar char=""/>
              <a:tabLst>
                <a:tab pos="845819" algn="l"/>
              </a:tabLst>
            </a:pPr>
            <a:r>
              <a:rPr sz="1600" u="sng" spc="-10" dirty="0">
                <a:solidFill>
                  <a:srgbClr val="0000FF"/>
                </a:solidFill>
                <a:uFill>
                  <a:solidFill>
                    <a:srgbClr val="0000FF"/>
                  </a:solidFill>
                </a:uFill>
                <a:latin typeface="Gill Sans MT"/>
                <a:cs typeface="Gill Sans MT"/>
                <a:hlinkClick r:id="rId2"/>
              </a:rPr>
              <a:t>klaybourne@unm.edu</a:t>
            </a:r>
            <a:endParaRPr sz="1600" dirty="0">
              <a:latin typeface="Gill Sans MT"/>
              <a:cs typeface="Gill Sans MT"/>
            </a:endParaRPr>
          </a:p>
          <a:p>
            <a:pPr marL="840105" lvl="1" indent="-304800">
              <a:lnSpc>
                <a:spcPct val="100000"/>
              </a:lnSpc>
              <a:spcBef>
                <a:spcPts val="900"/>
              </a:spcBef>
              <a:buClr>
                <a:srgbClr val="902F61"/>
              </a:buClr>
              <a:buSzPct val="90625"/>
              <a:buFont typeface="Wingdings 2"/>
              <a:buChar char=""/>
              <a:tabLst>
                <a:tab pos="840105" algn="l"/>
              </a:tabLst>
            </a:pPr>
            <a:r>
              <a:rPr sz="1600" dirty="0">
                <a:solidFill>
                  <a:srgbClr val="3B3B3B"/>
                </a:solidFill>
                <a:latin typeface="Gill Sans MT"/>
                <a:cs typeface="Gill Sans MT"/>
              </a:rPr>
              <a:t>(505)</a:t>
            </a:r>
            <a:r>
              <a:rPr sz="1600" spc="-75" dirty="0">
                <a:solidFill>
                  <a:srgbClr val="3B3B3B"/>
                </a:solidFill>
                <a:latin typeface="Gill Sans MT"/>
                <a:cs typeface="Gill Sans MT"/>
              </a:rPr>
              <a:t> </a:t>
            </a:r>
            <a:r>
              <a:rPr sz="1600" spc="-20" dirty="0">
                <a:solidFill>
                  <a:srgbClr val="3B3B3B"/>
                </a:solidFill>
                <a:latin typeface="Gill Sans MT"/>
                <a:cs typeface="Gill Sans MT"/>
              </a:rPr>
              <a:t>277-2968</a:t>
            </a:r>
            <a:endParaRPr sz="1600" dirty="0">
              <a:latin typeface="Gill Sans MT"/>
              <a:cs typeface="Gill Sans MT"/>
            </a:endParaRPr>
          </a:p>
          <a:p>
            <a:pPr lvl="1">
              <a:lnSpc>
                <a:spcPct val="100000"/>
              </a:lnSpc>
              <a:spcBef>
                <a:spcPts val="5"/>
              </a:spcBef>
              <a:buClr>
                <a:srgbClr val="902F61"/>
              </a:buClr>
              <a:buFont typeface="Wingdings 2"/>
              <a:buChar char=""/>
            </a:pPr>
            <a:endParaRPr sz="1750" dirty="0">
              <a:latin typeface="Gill Sans MT"/>
              <a:cs typeface="Gill Sans MT"/>
            </a:endParaRPr>
          </a:p>
          <a:p>
            <a:pPr marL="327660" indent="-306070">
              <a:lnSpc>
                <a:spcPct val="100000"/>
              </a:lnSpc>
              <a:buClr>
                <a:srgbClr val="902F61"/>
              </a:buClr>
              <a:buSzPct val="91666"/>
              <a:buFont typeface="Wingdings 2"/>
              <a:buChar char=""/>
              <a:tabLst>
                <a:tab pos="327660" algn="l"/>
              </a:tabLst>
            </a:pPr>
            <a:r>
              <a:rPr sz="1800" b="1" dirty="0">
                <a:solidFill>
                  <a:srgbClr val="3B3B3B"/>
                </a:solidFill>
                <a:latin typeface="Gill Sans MT"/>
                <a:cs typeface="Gill Sans MT"/>
              </a:rPr>
              <a:t>HSC</a:t>
            </a:r>
            <a:r>
              <a:rPr sz="1800" b="1" spc="-60" dirty="0">
                <a:solidFill>
                  <a:srgbClr val="3B3B3B"/>
                </a:solidFill>
                <a:latin typeface="Gill Sans MT"/>
                <a:cs typeface="Gill Sans MT"/>
              </a:rPr>
              <a:t> </a:t>
            </a:r>
            <a:r>
              <a:rPr sz="1800" b="1" dirty="0">
                <a:solidFill>
                  <a:srgbClr val="3B3B3B"/>
                </a:solidFill>
                <a:latin typeface="Gill Sans MT"/>
                <a:cs typeface="Gill Sans MT"/>
              </a:rPr>
              <a:t>Office</a:t>
            </a:r>
            <a:r>
              <a:rPr sz="1800" b="1" spc="-70" dirty="0">
                <a:solidFill>
                  <a:srgbClr val="3B3B3B"/>
                </a:solidFill>
                <a:latin typeface="Gill Sans MT"/>
                <a:cs typeface="Gill Sans MT"/>
              </a:rPr>
              <a:t> </a:t>
            </a:r>
            <a:r>
              <a:rPr sz="1800" b="1" dirty="0">
                <a:solidFill>
                  <a:srgbClr val="3B3B3B"/>
                </a:solidFill>
                <a:latin typeface="Gill Sans MT"/>
                <a:cs typeface="Gill Sans MT"/>
              </a:rPr>
              <a:t>of</a:t>
            </a:r>
            <a:r>
              <a:rPr sz="1800" b="1" spc="-40" dirty="0">
                <a:solidFill>
                  <a:srgbClr val="3B3B3B"/>
                </a:solidFill>
                <a:latin typeface="Gill Sans MT"/>
                <a:cs typeface="Gill Sans MT"/>
              </a:rPr>
              <a:t> </a:t>
            </a:r>
            <a:r>
              <a:rPr sz="1800" b="1" dirty="0">
                <a:solidFill>
                  <a:srgbClr val="3B3B3B"/>
                </a:solidFill>
                <a:latin typeface="Gill Sans MT"/>
                <a:cs typeface="Gill Sans MT"/>
              </a:rPr>
              <a:t>Export</a:t>
            </a:r>
            <a:r>
              <a:rPr sz="1800" b="1" spc="-30" dirty="0">
                <a:solidFill>
                  <a:srgbClr val="3B3B3B"/>
                </a:solidFill>
                <a:latin typeface="Gill Sans MT"/>
                <a:cs typeface="Gill Sans MT"/>
              </a:rPr>
              <a:t> </a:t>
            </a:r>
            <a:r>
              <a:rPr sz="1800" b="1" dirty="0">
                <a:solidFill>
                  <a:srgbClr val="3B3B3B"/>
                </a:solidFill>
                <a:latin typeface="Gill Sans MT"/>
                <a:cs typeface="Gill Sans MT"/>
              </a:rPr>
              <a:t>Control</a:t>
            </a:r>
            <a:r>
              <a:rPr sz="1800" b="1" spc="-55" dirty="0">
                <a:solidFill>
                  <a:srgbClr val="3B3B3B"/>
                </a:solidFill>
                <a:latin typeface="Gill Sans MT"/>
                <a:cs typeface="Gill Sans MT"/>
              </a:rPr>
              <a:t> </a:t>
            </a:r>
            <a:r>
              <a:rPr sz="1800" b="1" spc="-10" dirty="0">
                <a:solidFill>
                  <a:srgbClr val="3B3B3B"/>
                </a:solidFill>
                <a:latin typeface="Gill Sans MT"/>
                <a:cs typeface="Gill Sans MT"/>
              </a:rPr>
              <a:t>Contact:</a:t>
            </a:r>
            <a:endParaRPr sz="1800" dirty="0">
              <a:latin typeface="Gill Sans MT"/>
              <a:cs typeface="Gill Sans MT"/>
            </a:endParaRPr>
          </a:p>
          <a:p>
            <a:pPr marL="862965" lvl="1" indent="-304800">
              <a:lnSpc>
                <a:spcPct val="100000"/>
              </a:lnSpc>
              <a:spcBef>
                <a:spcPts val="1000"/>
              </a:spcBef>
              <a:buClr>
                <a:srgbClr val="902F61"/>
              </a:buClr>
              <a:buSzPct val="90625"/>
              <a:buFont typeface="Wingdings 2"/>
              <a:buChar char=""/>
              <a:tabLst>
                <a:tab pos="862965" algn="l"/>
              </a:tabLst>
            </a:pPr>
            <a:r>
              <a:rPr sz="1600" dirty="0">
                <a:solidFill>
                  <a:srgbClr val="3B3B3B"/>
                </a:solidFill>
                <a:latin typeface="Gill Sans MT"/>
                <a:cs typeface="Gill Sans MT"/>
              </a:rPr>
              <a:t>Tim</a:t>
            </a:r>
            <a:r>
              <a:rPr sz="1600" spc="-40" dirty="0">
                <a:solidFill>
                  <a:srgbClr val="3B3B3B"/>
                </a:solidFill>
                <a:latin typeface="Gill Sans MT"/>
                <a:cs typeface="Gill Sans MT"/>
              </a:rPr>
              <a:t> </a:t>
            </a:r>
            <a:r>
              <a:rPr sz="1600" spc="-10" dirty="0">
                <a:solidFill>
                  <a:srgbClr val="3B3B3B"/>
                </a:solidFill>
                <a:latin typeface="Gill Sans MT"/>
                <a:cs typeface="Gill Sans MT"/>
              </a:rPr>
              <a:t>Muller</a:t>
            </a:r>
            <a:endParaRPr sz="1600" dirty="0">
              <a:latin typeface="Gill Sans MT"/>
              <a:cs typeface="Gill Sans MT"/>
            </a:endParaRPr>
          </a:p>
          <a:p>
            <a:pPr marL="862965" lvl="1" indent="-304800">
              <a:lnSpc>
                <a:spcPct val="100000"/>
              </a:lnSpc>
              <a:spcBef>
                <a:spcPts val="1010"/>
              </a:spcBef>
              <a:buClr>
                <a:srgbClr val="902F61"/>
              </a:buClr>
              <a:buSzPct val="90625"/>
              <a:buFont typeface="Wingdings 2"/>
              <a:buChar char=""/>
              <a:tabLst>
                <a:tab pos="862965" algn="l"/>
              </a:tabLst>
            </a:pPr>
            <a:r>
              <a:rPr sz="1600" spc="-10" dirty="0">
                <a:solidFill>
                  <a:srgbClr val="3B3B3B"/>
                </a:solidFill>
                <a:latin typeface="Gill Sans MT"/>
                <a:cs typeface="Gill Sans MT"/>
              </a:rPr>
              <a:t>272-</a:t>
            </a:r>
            <a:r>
              <a:rPr sz="1600" spc="-20" dirty="0">
                <a:solidFill>
                  <a:srgbClr val="3B3B3B"/>
                </a:solidFill>
                <a:latin typeface="Gill Sans MT"/>
                <a:cs typeface="Gill Sans MT"/>
              </a:rPr>
              <a:t>5993</a:t>
            </a:r>
            <a:endParaRPr sz="1600" dirty="0">
              <a:latin typeface="Gill Sans MT"/>
              <a:cs typeface="Gill Sans MT"/>
            </a:endParaRPr>
          </a:p>
          <a:p>
            <a:pPr marL="862965" lvl="1" indent="-304800">
              <a:lnSpc>
                <a:spcPct val="100000"/>
              </a:lnSpc>
              <a:spcBef>
                <a:spcPts val="994"/>
              </a:spcBef>
              <a:buClr>
                <a:srgbClr val="902F61"/>
              </a:buClr>
              <a:buSzPct val="90625"/>
              <a:buFont typeface="Wingdings 2"/>
              <a:buChar char=""/>
              <a:tabLst>
                <a:tab pos="862965" algn="l"/>
              </a:tabLst>
            </a:pPr>
            <a:r>
              <a:rPr sz="1600" u="sng" spc="-10" dirty="0">
                <a:solidFill>
                  <a:srgbClr val="0000FF"/>
                </a:solidFill>
                <a:uFill>
                  <a:solidFill>
                    <a:srgbClr val="828282"/>
                  </a:solidFill>
                </a:uFill>
                <a:latin typeface="Gill Sans MT"/>
                <a:cs typeface="Gill Sans MT"/>
                <a:hlinkClick r:id="rId3"/>
              </a:rPr>
              <a:t>TMuller@salud.unm.edu</a:t>
            </a:r>
            <a:endParaRPr sz="1600" dirty="0">
              <a:latin typeface="Gill Sans MT"/>
              <a:cs typeface="Gill Sans MT"/>
            </a:endParaRPr>
          </a:p>
        </p:txBody>
      </p:sp>
      <p:sp>
        <p:nvSpPr>
          <p:cNvPr id="4" name="object 4"/>
          <p:cNvSpPr txBox="1">
            <a:spLocks noGrp="1"/>
          </p:cNvSpPr>
          <p:nvPr>
            <p:ph sz="half" idx="2"/>
          </p:nvPr>
        </p:nvSpPr>
        <p:spPr>
          <a:prstGeom prst="rect">
            <a:avLst/>
          </a:prstGeom>
        </p:spPr>
        <p:txBody>
          <a:bodyPr vert="horz" wrap="square" lIns="0" tIns="13335" rIns="0" bIns="0" rtlCol="0">
            <a:spAutoFit/>
          </a:bodyPr>
          <a:lstStyle/>
          <a:p>
            <a:pPr marL="318770" marR="49530" indent="-306705">
              <a:lnSpc>
                <a:spcPct val="100000"/>
              </a:lnSpc>
              <a:spcBef>
                <a:spcPts val="105"/>
              </a:spcBef>
              <a:buClr>
                <a:srgbClr val="902F61"/>
              </a:buClr>
              <a:buSzPct val="90000"/>
              <a:buFont typeface="Wingdings 2"/>
              <a:buChar char=""/>
              <a:tabLst>
                <a:tab pos="318770" algn="l"/>
              </a:tabLst>
            </a:pPr>
            <a:r>
              <a:rPr dirty="0"/>
              <a:t>Are</a:t>
            </a:r>
            <a:r>
              <a:rPr spc="-90" dirty="0"/>
              <a:t> </a:t>
            </a:r>
            <a:r>
              <a:rPr spc="-10" dirty="0"/>
              <a:t>your</a:t>
            </a:r>
            <a:r>
              <a:rPr spc="-70" dirty="0"/>
              <a:t> </a:t>
            </a:r>
            <a:r>
              <a:rPr dirty="0"/>
              <a:t>faculty</a:t>
            </a:r>
            <a:r>
              <a:rPr spc="-90" dirty="0"/>
              <a:t> </a:t>
            </a:r>
            <a:r>
              <a:rPr dirty="0"/>
              <a:t>and</a:t>
            </a:r>
            <a:r>
              <a:rPr spc="-55" dirty="0"/>
              <a:t> </a:t>
            </a:r>
            <a:r>
              <a:rPr dirty="0"/>
              <a:t>staff</a:t>
            </a:r>
            <a:r>
              <a:rPr spc="-50" dirty="0"/>
              <a:t> </a:t>
            </a:r>
            <a:r>
              <a:rPr spc="-10" dirty="0"/>
              <a:t>traveling internationally</a:t>
            </a:r>
            <a:r>
              <a:rPr spc="-65" dirty="0"/>
              <a:t> </a:t>
            </a:r>
            <a:r>
              <a:rPr dirty="0"/>
              <a:t>and</a:t>
            </a:r>
            <a:r>
              <a:rPr spc="-35" dirty="0"/>
              <a:t> </a:t>
            </a:r>
            <a:r>
              <a:rPr dirty="0"/>
              <a:t>planning</a:t>
            </a:r>
            <a:r>
              <a:rPr spc="-70" dirty="0"/>
              <a:t> </a:t>
            </a:r>
            <a:r>
              <a:rPr dirty="0"/>
              <a:t>on</a:t>
            </a:r>
            <a:r>
              <a:rPr spc="-20" dirty="0"/>
              <a:t> </a:t>
            </a:r>
            <a:r>
              <a:rPr spc="-10" dirty="0"/>
              <a:t>taking University</a:t>
            </a:r>
            <a:r>
              <a:rPr spc="-90" dirty="0"/>
              <a:t> </a:t>
            </a:r>
            <a:r>
              <a:rPr spc="-20" dirty="0"/>
              <a:t>owned</a:t>
            </a:r>
            <a:r>
              <a:rPr spc="-110" dirty="0"/>
              <a:t> </a:t>
            </a:r>
            <a:r>
              <a:rPr dirty="0"/>
              <a:t>equipment</a:t>
            </a:r>
            <a:r>
              <a:rPr spc="-100" dirty="0"/>
              <a:t> </a:t>
            </a:r>
            <a:r>
              <a:rPr dirty="0"/>
              <a:t>with</a:t>
            </a:r>
            <a:r>
              <a:rPr spc="-135" dirty="0"/>
              <a:t> </a:t>
            </a:r>
            <a:r>
              <a:rPr spc="-10" dirty="0"/>
              <a:t>them?</a:t>
            </a:r>
          </a:p>
          <a:p>
            <a:pPr marL="318770" marR="5080" indent="-306705">
              <a:lnSpc>
                <a:spcPct val="100000"/>
              </a:lnSpc>
              <a:spcBef>
                <a:spcPts val="1019"/>
              </a:spcBef>
              <a:buClr>
                <a:srgbClr val="902F61"/>
              </a:buClr>
              <a:buSzPct val="90625"/>
              <a:buFont typeface="Wingdings 2"/>
              <a:buChar char=""/>
              <a:tabLst>
                <a:tab pos="318770" algn="l"/>
              </a:tabLst>
            </a:pPr>
            <a:r>
              <a:rPr sz="1600" b="0" dirty="0">
                <a:latin typeface="Gill Sans MT"/>
                <a:cs typeface="Gill Sans MT"/>
              </a:rPr>
              <a:t>All</a:t>
            </a:r>
            <a:r>
              <a:rPr sz="1600" b="0" spc="-60" dirty="0">
                <a:latin typeface="Gill Sans MT"/>
                <a:cs typeface="Gill Sans MT"/>
              </a:rPr>
              <a:t> </a:t>
            </a:r>
            <a:r>
              <a:rPr sz="1600" b="0" dirty="0">
                <a:latin typeface="Gill Sans MT"/>
                <a:cs typeface="Gill Sans MT"/>
              </a:rPr>
              <a:t>UNM</a:t>
            </a:r>
            <a:r>
              <a:rPr sz="1600" b="0" spc="-45" dirty="0">
                <a:latin typeface="Gill Sans MT"/>
                <a:cs typeface="Gill Sans MT"/>
              </a:rPr>
              <a:t> </a:t>
            </a:r>
            <a:r>
              <a:rPr sz="1600" b="0" spc="-25" dirty="0">
                <a:latin typeface="Gill Sans MT"/>
                <a:cs typeface="Gill Sans MT"/>
              </a:rPr>
              <a:t>travelers</a:t>
            </a:r>
            <a:r>
              <a:rPr sz="1600" b="0" spc="-70" dirty="0">
                <a:latin typeface="Gill Sans MT"/>
                <a:cs typeface="Gill Sans MT"/>
              </a:rPr>
              <a:t> </a:t>
            </a:r>
            <a:r>
              <a:rPr sz="1600" b="0" dirty="0">
                <a:latin typeface="Gill Sans MT"/>
                <a:cs typeface="Gill Sans MT"/>
              </a:rPr>
              <a:t>who</a:t>
            </a:r>
            <a:r>
              <a:rPr sz="1600" b="0" spc="-60" dirty="0">
                <a:latin typeface="Gill Sans MT"/>
                <a:cs typeface="Gill Sans MT"/>
              </a:rPr>
              <a:t> </a:t>
            </a:r>
            <a:r>
              <a:rPr sz="1600" b="0" spc="-10" dirty="0">
                <a:latin typeface="Gill Sans MT"/>
                <a:cs typeface="Gill Sans MT"/>
              </a:rPr>
              <a:t>intend</a:t>
            </a:r>
            <a:r>
              <a:rPr sz="1600" b="0" spc="-55" dirty="0">
                <a:latin typeface="Gill Sans MT"/>
                <a:cs typeface="Gill Sans MT"/>
              </a:rPr>
              <a:t> </a:t>
            </a:r>
            <a:r>
              <a:rPr sz="1600" b="0" dirty="0">
                <a:latin typeface="Gill Sans MT"/>
                <a:cs typeface="Gill Sans MT"/>
              </a:rPr>
              <a:t>to</a:t>
            </a:r>
            <a:r>
              <a:rPr sz="1600" b="0" spc="-40" dirty="0">
                <a:latin typeface="Gill Sans MT"/>
                <a:cs typeface="Gill Sans MT"/>
              </a:rPr>
              <a:t> </a:t>
            </a:r>
            <a:r>
              <a:rPr sz="1600" b="0" spc="-25" dirty="0">
                <a:latin typeface="Gill Sans MT"/>
                <a:cs typeface="Gill Sans MT"/>
              </a:rPr>
              <a:t>take</a:t>
            </a:r>
            <a:r>
              <a:rPr sz="1600" b="0" spc="-65" dirty="0">
                <a:latin typeface="Gill Sans MT"/>
                <a:cs typeface="Gill Sans MT"/>
              </a:rPr>
              <a:t> </a:t>
            </a:r>
            <a:r>
              <a:rPr sz="1600" b="0" dirty="0">
                <a:latin typeface="Gill Sans MT"/>
                <a:cs typeface="Gill Sans MT"/>
              </a:rPr>
              <a:t>equipment</a:t>
            </a:r>
            <a:r>
              <a:rPr sz="1600" b="0" spc="-70" dirty="0">
                <a:latin typeface="Gill Sans MT"/>
                <a:cs typeface="Gill Sans MT"/>
              </a:rPr>
              <a:t> </a:t>
            </a:r>
            <a:r>
              <a:rPr sz="1600" b="0" spc="-25" dirty="0">
                <a:latin typeface="Gill Sans MT"/>
                <a:cs typeface="Gill Sans MT"/>
              </a:rPr>
              <a:t>or </a:t>
            </a:r>
            <a:r>
              <a:rPr sz="1600" b="0" spc="-10" dirty="0">
                <a:latin typeface="Gill Sans MT"/>
                <a:cs typeface="Gill Sans MT"/>
              </a:rPr>
              <a:t>software</a:t>
            </a:r>
            <a:r>
              <a:rPr sz="1600" b="0" spc="-40" dirty="0">
                <a:latin typeface="Gill Sans MT"/>
                <a:cs typeface="Gill Sans MT"/>
              </a:rPr>
              <a:t> </a:t>
            </a:r>
            <a:r>
              <a:rPr sz="1600" b="0" spc="-10" dirty="0">
                <a:latin typeface="Gill Sans MT"/>
                <a:cs typeface="Gill Sans MT"/>
              </a:rPr>
              <a:t>abroad</a:t>
            </a:r>
            <a:r>
              <a:rPr sz="1600" b="0" spc="-50" dirty="0">
                <a:latin typeface="Gill Sans MT"/>
                <a:cs typeface="Gill Sans MT"/>
              </a:rPr>
              <a:t> </a:t>
            </a:r>
            <a:r>
              <a:rPr sz="1600" b="0" dirty="0">
                <a:latin typeface="Gill Sans MT"/>
                <a:cs typeface="Gill Sans MT"/>
              </a:rPr>
              <a:t>should</a:t>
            </a:r>
            <a:r>
              <a:rPr sz="1600" b="0" spc="-90" dirty="0">
                <a:latin typeface="Gill Sans MT"/>
                <a:cs typeface="Gill Sans MT"/>
              </a:rPr>
              <a:t> </a:t>
            </a:r>
            <a:r>
              <a:rPr sz="1600" b="0" dirty="0">
                <a:latin typeface="Gill Sans MT"/>
                <a:cs typeface="Gill Sans MT"/>
              </a:rPr>
              <a:t>check</a:t>
            </a:r>
            <a:r>
              <a:rPr sz="1600" b="0" spc="-80" dirty="0">
                <a:latin typeface="Gill Sans MT"/>
                <a:cs typeface="Gill Sans MT"/>
              </a:rPr>
              <a:t> </a:t>
            </a:r>
            <a:r>
              <a:rPr sz="1600" b="0" dirty="0">
                <a:latin typeface="Gill Sans MT"/>
                <a:cs typeface="Gill Sans MT"/>
              </a:rPr>
              <a:t>the</a:t>
            </a:r>
            <a:r>
              <a:rPr sz="1600" b="0" spc="-70" dirty="0">
                <a:latin typeface="Gill Sans MT"/>
                <a:cs typeface="Gill Sans MT"/>
              </a:rPr>
              <a:t> </a:t>
            </a:r>
            <a:r>
              <a:rPr sz="1600" b="0" dirty="0">
                <a:latin typeface="Gill Sans MT"/>
                <a:cs typeface="Gill Sans MT"/>
              </a:rPr>
              <a:t>with</a:t>
            </a:r>
            <a:r>
              <a:rPr sz="1600" b="0" spc="-60" dirty="0">
                <a:latin typeface="Gill Sans MT"/>
                <a:cs typeface="Gill Sans MT"/>
              </a:rPr>
              <a:t> </a:t>
            </a:r>
            <a:r>
              <a:rPr sz="1600" b="0" dirty="0">
                <a:latin typeface="Gill Sans MT"/>
                <a:cs typeface="Gill Sans MT"/>
              </a:rPr>
              <a:t>the</a:t>
            </a:r>
            <a:r>
              <a:rPr sz="1600" b="0" spc="-65" dirty="0">
                <a:latin typeface="Gill Sans MT"/>
                <a:cs typeface="Gill Sans MT"/>
              </a:rPr>
              <a:t> </a:t>
            </a:r>
            <a:r>
              <a:rPr sz="1600" b="0" dirty="0">
                <a:latin typeface="Gill Sans MT"/>
                <a:cs typeface="Gill Sans MT"/>
              </a:rPr>
              <a:t>UNM</a:t>
            </a:r>
            <a:r>
              <a:rPr sz="1600" b="0" spc="-65" dirty="0">
                <a:latin typeface="Gill Sans MT"/>
                <a:cs typeface="Gill Sans MT"/>
              </a:rPr>
              <a:t> </a:t>
            </a:r>
            <a:r>
              <a:rPr sz="1600" b="0" dirty="0">
                <a:latin typeface="Gill Sans MT"/>
                <a:cs typeface="Gill Sans MT"/>
              </a:rPr>
              <a:t>or</a:t>
            </a:r>
            <a:r>
              <a:rPr sz="1600" b="0" spc="-45" dirty="0">
                <a:latin typeface="Gill Sans MT"/>
                <a:cs typeface="Gill Sans MT"/>
              </a:rPr>
              <a:t> </a:t>
            </a:r>
            <a:r>
              <a:rPr sz="1600" b="0" spc="-25" dirty="0">
                <a:latin typeface="Gill Sans MT"/>
                <a:cs typeface="Gill Sans MT"/>
              </a:rPr>
              <a:t>HCS </a:t>
            </a:r>
            <a:r>
              <a:rPr sz="1600" b="0" spc="-10" dirty="0">
                <a:latin typeface="Gill Sans MT"/>
                <a:cs typeface="Gill Sans MT"/>
              </a:rPr>
              <a:t>Office</a:t>
            </a:r>
            <a:r>
              <a:rPr sz="1600" b="0" spc="-40" dirty="0">
                <a:latin typeface="Gill Sans MT"/>
                <a:cs typeface="Gill Sans MT"/>
              </a:rPr>
              <a:t> </a:t>
            </a:r>
            <a:r>
              <a:rPr sz="1600" b="0" dirty="0">
                <a:latin typeface="Gill Sans MT"/>
                <a:cs typeface="Gill Sans MT"/>
              </a:rPr>
              <a:t>of</a:t>
            </a:r>
            <a:r>
              <a:rPr sz="1600" b="0" spc="-50" dirty="0">
                <a:latin typeface="Gill Sans MT"/>
                <a:cs typeface="Gill Sans MT"/>
              </a:rPr>
              <a:t> </a:t>
            </a:r>
            <a:r>
              <a:rPr sz="1600" b="0" dirty="0">
                <a:latin typeface="Gill Sans MT"/>
                <a:cs typeface="Gill Sans MT"/>
              </a:rPr>
              <a:t>Export</a:t>
            </a:r>
            <a:r>
              <a:rPr sz="1600" b="0" spc="-40" dirty="0">
                <a:latin typeface="Gill Sans MT"/>
                <a:cs typeface="Gill Sans MT"/>
              </a:rPr>
              <a:t> </a:t>
            </a:r>
            <a:r>
              <a:rPr sz="1600" b="0" spc="-20" dirty="0">
                <a:latin typeface="Gill Sans MT"/>
                <a:cs typeface="Gill Sans MT"/>
              </a:rPr>
              <a:t>Controls</a:t>
            </a:r>
            <a:r>
              <a:rPr sz="1600" b="0" spc="-55" dirty="0">
                <a:latin typeface="Gill Sans MT"/>
                <a:cs typeface="Gill Sans MT"/>
              </a:rPr>
              <a:t> </a:t>
            </a:r>
            <a:r>
              <a:rPr sz="1600" b="0" dirty="0">
                <a:latin typeface="Gill Sans MT"/>
                <a:cs typeface="Gill Sans MT"/>
              </a:rPr>
              <a:t>to</a:t>
            </a:r>
            <a:r>
              <a:rPr sz="1600" b="0" spc="-40" dirty="0">
                <a:latin typeface="Gill Sans MT"/>
                <a:cs typeface="Gill Sans MT"/>
              </a:rPr>
              <a:t> </a:t>
            </a:r>
            <a:r>
              <a:rPr sz="1600" b="0" spc="-10" dirty="0">
                <a:latin typeface="Gill Sans MT"/>
                <a:cs typeface="Gill Sans MT"/>
              </a:rPr>
              <a:t>ensure</a:t>
            </a:r>
            <a:r>
              <a:rPr sz="1600" b="0" spc="-70" dirty="0">
                <a:latin typeface="Gill Sans MT"/>
                <a:cs typeface="Gill Sans MT"/>
              </a:rPr>
              <a:t> </a:t>
            </a:r>
            <a:r>
              <a:rPr sz="1600" b="0" dirty="0">
                <a:latin typeface="Gill Sans MT"/>
                <a:cs typeface="Gill Sans MT"/>
              </a:rPr>
              <a:t>that</a:t>
            </a:r>
            <a:r>
              <a:rPr sz="1600" b="0" spc="-50" dirty="0">
                <a:latin typeface="Gill Sans MT"/>
                <a:cs typeface="Gill Sans MT"/>
              </a:rPr>
              <a:t> </a:t>
            </a:r>
            <a:r>
              <a:rPr sz="1600" b="0" dirty="0">
                <a:latin typeface="Gill Sans MT"/>
                <a:cs typeface="Gill Sans MT"/>
              </a:rPr>
              <a:t>they</a:t>
            </a:r>
            <a:r>
              <a:rPr sz="1600" b="0" spc="-50" dirty="0">
                <a:latin typeface="Gill Sans MT"/>
                <a:cs typeface="Gill Sans MT"/>
              </a:rPr>
              <a:t> </a:t>
            </a:r>
            <a:r>
              <a:rPr sz="1600" b="0" dirty="0">
                <a:latin typeface="Gill Sans MT"/>
                <a:cs typeface="Gill Sans MT"/>
              </a:rPr>
              <a:t>are</a:t>
            </a:r>
            <a:r>
              <a:rPr sz="1600" b="0" spc="-65" dirty="0">
                <a:latin typeface="Gill Sans MT"/>
                <a:cs typeface="Gill Sans MT"/>
              </a:rPr>
              <a:t> </a:t>
            </a:r>
            <a:r>
              <a:rPr sz="1600" b="0" spc="-25" dirty="0">
                <a:latin typeface="Gill Sans MT"/>
                <a:cs typeface="Gill Sans MT"/>
              </a:rPr>
              <a:t>in </a:t>
            </a:r>
            <a:r>
              <a:rPr sz="1600" b="0" spc="-10" dirty="0">
                <a:latin typeface="Gill Sans MT"/>
                <a:cs typeface="Gill Sans MT"/>
              </a:rPr>
              <a:t>compliance</a:t>
            </a:r>
            <a:r>
              <a:rPr sz="1600" b="0" spc="-90" dirty="0">
                <a:latin typeface="Gill Sans MT"/>
                <a:cs typeface="Gill Sans MT"/>
              </a:rPr>
              <a:t> </a:t>
            </a:r>
            <a:r>
              <a:rPr sz="1600" b="0" dirty="0">
                <a:latin typeface="Gill Sans MT"/>
                <a:cs typeface="Gill Sans MT"/>
              </a:rPr>
              <a:t>with</a:t>
            </a:r>
            <a:r>
              <a:rPr sz="1600" b="0" spc="-50" dirty="0">
                <a:latin typeface="Gill Sans MT"/>
                <a:cs typeface="Gill Sans MT"/>
              </a:rPr>
              <a:t> </a:t>
            </a:r>
            <a:r>
              <a:rPr sz="1600" b="0" spc="-10" dirty="0">
                <a:latin typeface="Gill Sans MT"/>
                <a:cs typeface="Gill Sans MT"/>
              </a:rPr>
              <a:t>Federal</a:t>
            </a:r>
            <a:r>
              <a:rPr sz="1600" b="0" spc="-60" dirty="0">
                <a:latin typeface="Gill Sans MT"/>
                <a:cs typeface="Gill Sans MT"/>
              </a:rPr>
              <a:t> </a:t>
            </a:r>
            <a:r>
              <a:rPr sz="1600" b="0" spc="-20" dirty="0">
                <a:latin typeface="Gill Sans MT"/>
                <a:cs typeface="Gill Sans MT"/>
              </a:rPr>
              <a:t>regulations</a:t>
            </a:r>
            <a:r>
              <a:rPr sz="1600" b="0" spc="-35" dirty="0">
                <a:latin typeface="Gill Sans MT"/>
                <a:cs typeface="Gill Sans MT"/>
              </a:rPr>
              <a:t> </a:t>
            </a:r>
            <a:r>
              <a:rPr sz="1600" b="0" dirty="0">
                <a:latin typeface="Gill Sans MT"/>
                <a:cs typeface="Gill Sans MT"/>
              </a:rPr>
              <a:t>prior</a:t>
            </a:r>
            <a:r>
              <a:rPr sz="1600" b="0" spc="-65" dirty="0">
                <a:latin typeface="Gill Sans MT"/>
                <a:cs typeface="Gill Sans MT"/>
              </a:rPr>
              <a:t> </a:t>
            </a:r>
            <a:r>
              <a:rPr sz="1600" b="0" dirty="0">
                <a:latin typeface="Gill Sans MT"/>
                <a:cs typeface="Gill Sans MT"/>
              </a:rPr>
              <a:t>to</a:t>
            </a:r>
            <a:r>
              <a:rPr sz="1600" b="0" spc="-50" dirty="0">
                <a:latin typeface="Gill Sans MT"/>
                <a:cs typeface="Gill Sans MT"/>
              </a:rPr>
              <a:t> </a:t>
            </a:r>
            <a:r>
              <a:rPr sz="1600" b="0" spc="-10" dirty="0">
                <a:latin typeface="Gill Sans MT"/>
                <a:cs typeface="Gill Sans MT"/>
              </a:rPr>
              <a:t>travel</a:t>
            </a:r>
            <a:r>
              <a:rPr sz="1600" b="0" spc="120" dirty="0">
                <a:latin typeface="Gill Sans MT"/>
                <a:cs typeface="Gill Sans MT"/>
              </a:rPr>
              <a:t> </a:t>
            </a:r>
            <a:r>
              <a:rPr sz="1600" b="0" spc="-10" dirty="0">
                <a:latin typeface="Gill Sans MT"/>
                <a:cs typeface="Gill Sans MT"/>
              </a:rPr>
              <a:t>abroad.</a:t>
            </a:r>
            <a:endParaRPr sz="1600" dirty="0">
              <a:latin typeface="Gill Sans MT"/>
              <a:cs typeface="Gill Sans MT"/>
            </a:endParaRPr>
          </a:p>
          <a:p>
            <a:pPr marL="318770" marR="130810" indent="-306705">
              <a:lnSpc>
                <a:spcPct val="100000"/>
              </a:lnSpc>
              <a:spcBef>
                <a:spcPts val="1000"/>
              </a:spcBef>
              <a:buClr>
                <a:srgbClr val="902F61"/>
              </a:buClr>
              <a:buSzPct val="90625"/>
              <a:buFont typeface="Wingdings 2"/>
              <a:buChar char=""/>
              <a:tabLst>
                <a:tab pos="318770" algn="l"/>
              </a:tabLst>
            </a:pPr>
            <a:r>
              <a:rPr sz="1600" b="0" spc="-80" dirty="0">
                <a:latin typeface="Gill Sans MT"/>
                <a:cs typeface="Gill Sans MT"/>
              </a:rPr>
              <a:t>Travelers</a:t>
            </a:r>
            <a:r>
              <a:rPr sz="1600" b="0" spc="-105" dirty="0">
                <a:latin typeface="Gill Sans MT"/>
                <a:cs typeface="Gill Sans MT"/>
              </a:rPr>
              <a:t> </a:t>
            </a:r>
            <a:r>
              <a:rPr sz="1600" b="0" dirty="0">
                <a:latin typeface="Gill Sans MT"/>
                <a:cs typeface="Gill Sans MT"/>
              </a:rPr>
              <a:t>should</a:t>
            </a:r>
            <a:r>
              <a:rPr sz="1600" b="0" spc="-80" dirty="0">
                <a:latin typeface="Gill Sans MT"/>
                <a:cs typeface="Gill Sans MT"/>
              </a:rPr>
              <a:t> </a:t>
            </a:r>
            <a:r>
              <a:rPr sz="1600" b="0" dirty="0">
                <a:latin typeface="Gill Sans MT"/>
                <a:cs typeface="Gill Sans MT"/>
              </a:rPr>
              <a:t>also</a:t>
            </a:r>
            <a:r>
              <a:rPr sz="1600" b="0" spc="-35" dirty="0">
                <a:latin typeface="Gill Sans MT"/>
                <a:cs typeface="Gill Sans MT"/>
              </a:rPr>
              <a:t> </a:t>
            </a:r>
            <a:r>
              <a:rPr sz="1600" b="0" dirty="0">
                <a:latin typeface="Gill Sans MT"/>
                <a:cs typeface="Gill Sans MT"/>
              </a:rPr>
              <a:t>be</a:t>
            </a:r>
            <a:r>
              <a:rPr sz="1600" b="0" spc="-40" dirty="0">
                <a:latin typeface="Gill Sans MT"/>
                <a:cs typeface="Gill Sans MT"/>
              </a:rPr>
              <a:t> </a:t>
            </a:r>
            <a:r>
              <a:rPr sz="1600" b="0" spc="-50" dirty="0">
                <a:latin typeface="Gill Sans MT"/>
                <a:cs typeface="Gill Sans MT"/>
              </a:rPr>
              <a:t>aware</a:t>
            </a:r>
            <a:r>
              <a:rPr sz="1600" b="0" spc="-60" dirty="0">
                <a:latin typeface="Gill Sans MT"/>
                <a:cs typeface="Gill Sans MT"/>
              </a:rPr>
              <a:t> </a:t>
            </a:r>
            <a:r>
              <a:rPr sz="1600" b="0" dirty="0">
                <a:latin typeface="Gill Sans MT"/>
                <a:cs typeface="Gill Sans MT"/>
              </a:rPr>
              <a:t>of</a:t>
            </a:r>
            <a:r>
              <a:rPr sz="1600" b="0" spc="-20" dirty="0">
                <a:latin typeface="Gill Sans MT"/>
                <a:cs typeface="Gill Sans MT"/>
              </a:rPr>
              <a:t> </a:t>
            </a:r>
            <a:r>
              <a:rPr sz="1600" b="0" dirty="0">
                <a:latin typeface="Gill Sans MT"/>
                <a:cs typeface="Gill Sans MT"/>
              </a:rPr>
              <a:t>the</a:t>
            </a:r>
            <a:r>
              <a:rPr sz="1600" b="0" spc="-35" dirty="0">
                <a:latin typeface="Gill Sans MT"/>
                <a:cs typeface="Gill Sans MT"/>
              </a:rPr>
              <a:t> </a:t>
            </a:r>
            <a:r>
              <a:rPr sz="1600" b="0" dirty="0">
                <a:latin typeface="Gill Sans MT"/>
                <a:cs typeface="Gill Sans MT"/>
              </a:rPr>
              <a:t>list</a:t>
            </a:r>
            <a:r>
              <a:rPr sz="1600" b="0" spc="-20" dirty="0">
                <a:latin typeface="Gill Sans MT"/>
                <a:cs typeface="Gill Sans MT"/>
              </a:rPr>
              <a:t> </a:t>
            </a:r>
            <a:r>
              <a:rPr sz="1600" b="0" dirty="0">
                <a:latin typeface="Gill Sans MT"/>
                <a:cs typeface="Gill Sans MT"/>
              </a:rPr>
              <a:t>of</a:t>
            </a:r>
            <a:r>
              <a:rPr sz="1600" b="0" spc="-30" dirty="0">
                <a:latin typeface="Gill Sans MT"/>
                <a:cs typeface="Gill Sans MT"/>
              </a:rPr>
              <a:t> </a:t>
            </a:r>
            <a:r>
              <a:rPr sz="1600" b="0" spc="-10" dirty="0">
                <a:latin typeface="Gill Sans MT"/>
                <a:cs typeface="Gill Sans MT"/>
              </a:rPr>
              <a:t>countries</a:t>
            </a:r>
            <a:r>
              <a:rPr sz="1600" b="0" spc="-5" dirty="0">
                <a:latin typeface="Gill Sans MT"/>
                <a:cs typeface="Gill Sans MT"/>
              </a:rPr>
              <a:t> </a:t>
            </a:r>
            <a:r>
              <a:rPr sz="1600" b="0" spc="-20" dirty="0">
                <a:latin typeface="Gill Sans MT"/>
                <a:cs typeface="Gill Sans MT"/>
              </a:rPr>
              <a:t>that </a:t>
            </a:r>
            <a:r>
              <a:rPr sz="1600" b="0" spc="-55" dirty="0">
                <a:latin typeface="Gill Sans MT"/>
                <a:cs typeface="Gill Sans MT"/>
              </a:rPr>
              <a:t>have</a:t>
            </a:r>
            <a:r>
              <a:rPr sz="1600" b="0" spc="-70" dirty="0">
                <a:latin typeface="Gill Sans MT"/>
                <a:cs typeface="Gill Sans MT"/>
              </a:rPr>
              <a:t> </a:t>
            </a:r>
            <a:r>
              <a:rPr sz="1600" b="0" dirty="0">
                <a:latin typeface="Gill Sans MT"/>
                <a:cs typeface="Gill Sans MT"/>
              </a:rPr>
              <a:t>been</a:t>
            </a:r>
            <a:r>
              <a:rPr sz="1600" b="0" spc="-45" dirty="0">
                <a:latin typeface="Gill Sans MT"/>
                <a:cs typeface="Gill Sans MT"/>
              </a:rPr>
              <a:t> </a:t>
            </a:r>
            <a:r>
              <a:rPr sz="1600" b="0" spc="-10" dirty="0">
                <a:latin typeface="Gill Sans MT"/>
                <a:cs typeface="Gill Sans MT"/>
              </a:rPr>
              <a:t>sanctioned</a:t>
            </a:r>
            <a:r>
              <a:rPr sz="1600" b="0" spc="-40" dirty="0">
                <a:latin typeface="Gill Sans MT"/>
                <a:cs typeface="Gill Sans MT"/>
              </a:rPr>
              <a:t> </a:t>
            </a:r>
            <a:r>
              <a:rPr sz="1600" b="0" dirty="0">
                <a:latin typeface="Gill Sans MT"/>
                <a:cs typeface="Gill Sans MT"/>
              </a:rPr>
              <a:t>by</a:t>
            </a:r>
            <a:r>
              <a:rPr sz="1600" b="0" spc="-20" dirty="0">
                <a:latin typeface="Gill Sans MT"/>
                <a:cs typeface="Gill Sans MT"/>
              </a:rPr>
              <a:t> </a:t>
            </a:r>
            <a:r>
              <a:rPr sz="1600" b="0" dirty="0">
                <a:latin typeface="Gill Sans MT"/>
                <a:cs typeface="Gill Sans MT"/>
              </a:rPr>
              <a:t>the</a:t>
            </a:r>
            <a:r>
              <a:rPr sz="1600" b="0" spc="-15" dirty="0">
                <a:latin typeface="Gill Sans MT"/>
                <a:cs typeface="Gill Sans MT"/>
              </a:rPr>
              <a:t> </a:t>
            </a:r>
            <a:r>
              <a:rPr sz="1600" b="0" spc="-35" dirty="0">
                <a:latin typeface="Gill Sans MT"/>
                <a:cs typeface="Gill Sans MT"/>
              </a:rPr>
              <a:t>U.S.</a:t>
            </a:r>
            <a:r>
              <a:rPr sz="1600" b="0" spc="-185" dirty="0">
                <a:latin typeface="Gill Sans MT"/>
                <a:cs typeface="Gill Sans MT"/>
              </a:rPr>
              <a:t> </a:t>
            </a:r>
            <a:r>
              <a:rPr sz="1600" b="0" spc="-50" dirty="0">
                <a:latin typeface="Gill Sans MT"/>
                <a:cs typeface="Gill Sans MT"/>
              </a:rPr>
              <a:t>Government.Travel</a:t>
            </a:r>
            <a:r>
              <a:rPr sz="1600" b="0" spc="5" dirty="0">
                <a:latin typeface="Gill Sans MT"/>
                <a:cs typeface="Gill Sans MT"/>
              </a:rPr>
              <a:t> </a:t>
            </a:r>
            <a:r>
              <a:rPr sz="1600" b="0" spc="-25" dirty="0">
                <a:latin typeface="Gill Sans MT"/>
                <a:cs typeface="Gill Sans MT"/>
              </a:rPr>
              <a:t>to </a:t>
            </a:r>
            <a:r>
              <a:rPr sz="1600" b="0" dirty="0">
                <a:latin typeface="Gill Sans MT"/>
                <a:cs typeface="Gill Sans MT"/>
              </a:rPr>
              <a:t>these</a:t>
            </a:r>
            <a:r>
              <a:rPr sz="1600" b="0" spc="-80" dirty="0">
                <a:latin typeface="Gill Sans MT"/>
                <a:cs typeface="Gill Sans MT"/>
              </a:rPr>
              <a:t> </a:t>
            </a:r>
            <a:r>
              <a:rPr sz="1600" b="0" spc="-10" dirty="0">
                <a:latin typeface="Gill Sans MT"/>
                <a:cs typeface="Gill Sans MT"/>
              </a:rPr>
              <a:t>countries</a:t>
            </a:r>
            <a:r>
              <a:rPr sz="1600" b="0" spc="-30" dirty="0">
                <a:latin typeface="Gill Sans MT"/>
                <a:cs typeface="Gill Sans MT"/>
              </a:rPr>
              <a:t> </a:t>
            </a:r>
            <a:r>
              <a:rPr sz="1600" b="0" spc="-40" dirty="0">
                <a:latin typeface="Gill Sans MT"/>
                <a:cs typeface="Gill Sans MT"/>
              </a:rPr>
              <a:t>may</a:t>
            </a:r>
            <a:r>
              <a:rPr sz="1600" b="0" spc="-65" dirty="0">
                <a:latin typeface="Gill Sans MT"/>
                <a:cs typeface="Gill Sans MT"/>
              </a:rPr>
              <a:t> </a:t>
            </a:r>
            <a:r>
              <a:rPr sz="1600" b="0" spc="-55" dirty="0">
                <a:latin typeface="Gill Sans MT"/>
                <a:cs typeface="Gill Sans MT"/>
              </a:rPr>
              <a:t>have</a:t>
            </a:r>
            <a:r>
              <a:rPr sz="1600" b="0" spc="-70" dirty="0">
                <a:latin typeface="Gill Sans MT"/>
                <a:cs typeface="Gill Sans MT"/>
              </a:rPr>
              <a:t> </a:t>
            </a:r>
            <a:r>
              <a:rPr sz="1600" b="0" spc="-20" dirty="0">
                <a:latin typeface="Gill Sans MT"/>
                <a:cs typeface="Gill Sans MT"/>
              </a:rPr>
              <a:t>restrictions</a:t>
            </a:r>
            <a:r>
              <a:rPr sz="1600" b="0" spc="10" dirty="0">
                <a:latin typeface="Gill Sans MT"/>
                <a:cs typeface="Gill Sans MT"/>
              </a:rPr>
              <a:t> </a:t>
            </a:r>
            <a:r>
              <a:rPr sz="1600" b="0" dirty="0">
                <a:latin typeface="Gill Sans MT"/>
                <a:cs typeface="Gill Sans MT"/>
              </a:rPr>
              <a:t>or</a:t>
            </a:r>
            <a:r>
              <a:rPr sz="1600" b="0" spc="-30" dirty="0">
                <a:latin typeface="Gill Sans MT"/>
                <a:cs typeface="Gill Sans MT"/>
              </a:rPr>
              <a:t> </a:t>
            </a:r>
            <a:r>
              <a:rPr sz="1600" b="0" dirty="0">
                <a:latin typeface="Gill Sans MT"/>
                <a:cs typeface="Gill Sans MT"/>
              </a:rPr>
              <a:t>could</a:t>
            </a:r>
            <a:r>
              <a:rPr sz="1600" b="0" spc="-40" dirty="0">
                <a:latin typeface="Gill Sans MT"/>
                <a:cs typeface="Gill Sans MT"/>
              </a:rPr>
              <a:t> </a:t>
            </a:r>
            <a:r>
              <a:rPr sz="1600" b="0" spc="-25" dirty="0">
                <a:latin typeface="Gill Sans MT"/>
                <a:cs typeface="Gill Sans MT"/>
              </a:rPr>
              <a:t>require</a:t>
            </a:r>
            <a:r>
              <a:rPr sz="1600" b="0" spc="-70" dirty="0">
                <a:latin typeface="Gill Sans MT"/>
                <a:cs typeface="Gill Sans MT"/>
              </a:rPr>
              <a:t> </a:t>
            </a:r>
            <a:r>
              <a:rPr sz="1600" b="0" spc="-25" dirty="0">
                <a:latin typeface="Gill Sans MT"/>
                <a:cs typeface="Gill Sans MT"/>
              </a:rPr>
              <a:t>an </a:t>
            </a:r>
            <a:r>
              <a:rPr sz="1600" b="0" dirty="0">
                <a:latin typeface="Gill Sans MT"/>
                <a:cs typeface="Gill Sans MT"/>
              </a:rPr>
              <a:t>export</a:t>
            </a:r>
            <a:r>
              <a:rPr sz="1600" b="0" spc="-30" dirty="0">
                <a:latin typeface="Gill Sans MT"/>
                <a:cs typeface="Gill Sans MT"/>
              </a:rPr>
              <a:t> </a:t>
            </a:r>
            <a:r>
              <a:rPr sz="1600" b="0" spc="-10" dirty="0">
                <a:latin typeface="Gill Sans MT"/>
                <a:cs typeface="Gill Sans MT"/>
              </a:rPr>
              <a:t>license.</a:t>
            </a:r>
            <a:endParaRPr sz="1600" dirty="0">
              <a:latin typeface="Gill Sans MT"/>
              <a:cs typeface="Gill Sans MT"/>
            </a:endParaRPr>
          </a:p>
          <a:p>
            <a:pPr marL="318770" indent="-306070">
              <a:lnSpc>
                <a:spcPct val="100000"/>
              </a:lnSpc>
              <a:spcBef>
                <a:spcPts val="994"/>
              </a:spcBef>
              <a:buClr>
                <a:srgbClr val="902F61"/>
              </a:buClr>
              <a:buSzPct val="90625"/>
              <a:buFont typeface="Wingdings 2"/>
              <a:buChar char=""/>
              <a:tabLst>
                <a:tab pos="318770" algn="l"/>
              </a:tabLst>
            </a:pPr>
            <a:r>
              <a:rPr sz="1600" b="0" dirty="0">
                <a:solidFill>
                  <a:srgbClr val="000000"/>
                </a:solidFill>
                <a:latin typeface="Gill Sans MT"/>
                <a:cs typeface="Gill Sans MT"/>
              </a:rPr>
              <a:t>For</a:t>
            </a:r>
            <a:r>
              <a:rPr sz="1600" b="0" spc="-50" dirty="0">
                <a:solidFill>
                  <a:srgbClr val="000000"/>
                </a:solidFill>
                <a:latin typeface="Gill Sans MT"/>
                <a:cs typeface="Gill Sans MT"/>
              </a:rPr>
              <a:t> </a:t>
            </a:r>
            <a:r>
              <a:rPr sz="1600" b="0" dirty="0">
                <a:solidFill>
                  <a:srgbClr val="000000"/>
                </a:solidFill>
                <a:latin typeface="Gill Sans MT"/>
                <a:cs typeface="Gill Sans MT"/>
              </a:rPr>
              <a:t>current</a:t>
            </a:r>
            <a:r>
              <a:rPr sz="1600" b="0" spc="-70" dirty="0">
                <a:solidFill>
                  <a:srgbClr val="000000"/>
                </a:solidFill>
                <a:latin typeface="Gill Sans MT"/>
                <a:cs typeface="Gill Sans MT"/>
              </a:rPr>
              <a:t> </a:t>
            </a:r>
            <a:r>
              <a:rPr sz="1600" b="0" spc="-10" dirty="0">
                <a:solidFill>
                  <a:srgbClr val="000000"/>
                </a:solidFill>
                <a:latin typeface="Gill Sans MT"/>
                <a:cs typeface="Gill Sans MT"/>
              </a:rPr>
              <a:t>information:</a:t>
            </a:r>
            <a:endParaRPr sz="1600" dirty="0">
              <a:latin typeface="Gill Sans MT"/>
              <a:cs typeface="Gill Sans MT"/>
            </a:endParaRPr>
          </a:p>
          <a:p>
            <a:pPr marL="318770">
              <a:lnSpc>
                <a:spcPct val="100000"/>
              </a:lnSpc>
            </a:pPr>
            <a:r>
              <a:rPr sz="1600" b="0" u="sng" spc="-10" dirty="0">
                <a:solidFill>
                  <a:srgbClr val="0000FF"/>
                </a:solidFill>
                <a:uFill>
                  <a:solidFill>
                    <a:srgbClr val="0000FF"/>
                  </a:solidFill>
                </a:uFill>
                <a:latin typeface="Gill Sans MT"/>
                <a:cs typeface="Gill Sans MT"/>
                <a:hlinkClick r:id="rId4"/>
              </a:rPr>
              <a:t>isd.unm.edu/export-control/export-</a:t>
            </a:r>
            <a:r>
              <a:rPr sz="1600" b="0" u="sng" spc="-20" dirty="0">
                <a:solidFill>
                  <a:srgbClr val="0000FF"/>
                </a:solidFill>
                <a:uFill>
                  <a:solidFill>
                    <a:srgbClr val="0000FF"/>
                  </a:solidFill>
                </a:uFill>
                <a:latin typeface="Gill Sans MT"/>
                <a:cs typeface="Gill Sans MT"/>
                <a:hlinkClick r:id="rId4"/>
              </a:rPr>
              <a:t>control-</a:t>
            </a:r>
            <a:r>
              <a:rPr sz="1600" b="0" u="sng" spc="-10" dirty="0">
                <a:solidFill>
                  <a:srgbClr val="0000FF"/>
                </a:solidFill>
                <a:uFill>
                  <a:solidFill>
                    <a:srgbClr val="0000FF"/>
                  </a:solidFill>
                </a:uFill>
                <a:latin typeface="Gill Sans MT"/>
                <a:cs typeface="Gill Sans MT"/>
                <a:hlinkClick r:id="rId4"/>
              </a:rPr>
              <a:t>guidance.html</a:t>
            </a:r>
            <a:endParaRPr sz="1600" dirty="0">
              <a:latin typeface="Gill Sans MT"/>
              <a:cs typeface="Gill Sans M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082989"/>
          </a:xfrm>
          <a:prstGeom prst="rect">
            <a:avLst/>
          </a:prstGeom>
          <a:solidFill>
            <a:srgbClr val="4D1334"/>
          </a:solidFill>
        </p:spPr>
        <p:txBody>
          <a:bodyPr vert="horz" wrap="square" lIns="0" tIns="5715" rIns="0" bIns="0" rtlCol="0">
            <a:spAutoFit/>
          </a:bodyPr>
          <a:lstStyle/>
          <a:p>
            <a:pPr>
              <a:lnSpc>
                <a:spcPct val="100000"/>
              </a:lnSpc>
              <a:spcBef>
                <a:spcPts val="45"/>
              </a:spcBef>
            </a:pPr>
            <a:endParaRPr sz="3400" dirty="0">
              <a:latin typeface="Times New Roman"/>
              <a:cs typeface="Times New Roman"/>
            </a:endParaRPr>
          </a:p>
          <a:p>
            <a:pPr marL="225425">
              <a:lnSpc>
                <a:spcPct val="100000"/>
              </a:lnSpc>
            </a:pPr>
            <a:r>
              <a:rPr sz="3600" dirty="0">
                <a:solidFill>
                  <a:srgbClr val="FFFFFF"/>
                </a:solidFill>
              </a:rPr>
              <a:t>REQUEST</a:t>
            </a:r>
            <a:r>
              <a:rPr sz="3600" spc="-35" dirty="0">
                <a:solidFill>
                  <a:srgbClr val="FFFFFF"/>
                </a:solidFill>
              </a:rPr>
              <a:t> </a:t>
            </a:r>
            <a:r>
              <a:rPr sz="3600" dirty="0">
                <a:solidFill>
                  <a:srgbClr val="FFFFFF"/>
                </a:solidFill>
              </a:rPr>
              <a:t>FOR</a:t>
            </a:r>
            <a:r>
              <a:rPr sz="3600" spc="-20" dirty="0">
                <a:solidFill>
                  <a:srgbClr val="FFFFFF"/>
                </a:solidFill>
              </a:rPr>
              <a:t> </a:t>
            </a:r>
            <a:r>
              <a:rPr sz="3600" dirty="0">
                <a:solidFill>
                  <a:srgbClr val="FFFFFF"/>
                </a:solidFill>
              </a:rPr>
              <a:t>DELETION OF</a:t>
            </a:r>
            <a:r>
              <a:rPr sz="3600" spc="-30" dirty="0">
                <a:solidFill>
                  <a:srgbClr val="FFFFFF"/>
                </a:solidFill>
              </a:rPr>
              <a:t> </a:t>
            </a:r>
            <a:r>
              <a:rPr sz="3600" dirty="0">
                <a:solidFill>
                  <a:srgbClr val="FFFFFF"/>
                </a:solidFill>
              </a:rPr>
              <a:t>ASSETS</a:t>
            </a:r>
            <a:r>
              <a:rPr sz="3600" spc="-25" dirty="0">
                <a:solidFill>
                  <a:srgbClr val="FFFFFF"/>
                </a:solidFill>
              </a:rPr>
              <a:t> </a:t>
            </a:r>
            <a:r>
              <a:rPr sz="3600" spc="-50" dirty="0">
                <a:solidFill>
                  <a:srgbClr val="FFFFFF"/>
                </a:solidFill>
              </a:rPr>
              <a:t>(RDA)</a:t>
            </a:r>
            <a:r>
              <a:rPr sz="3600" spc="-409" dirty="0">
                <a:solidFill>
                  <a:srgbClr val="FFFFFF"/>
                </a:solidFill>
              </a:rPr>
              <a:t> </a:t>
            </a:r>
            <a:r>
              <a:rPr lang="en-US" sz="3600" spc="-20" dirty="0">
                <a:solidFill>
                  <a:srgbClr val="FFFFFF"/>
                </a:solidFill>
              </a:rPr>
              <a:t>- Apptree</a:t>
            </a:r>
            <a:endParaRPr sz="3600" dirty="0"/>
          </a:p>
        </p:txBody>
      </p:sp>
      <p:sp>
        <p:nvSpPr>
          <p:cNvPr id="3" name="object 3"/>
          <p:cNvSpPr txBox="1">
            <a:spLocks noGrp="1"/>
          </p:cNvSpPr>
          <p:nvPr>
            <p:ph type="body" idx="1"/>
          </p:nvPr>
        </p:nvSpPr>
        <p:spPr>
          <a:xfrm>
            <a:off x="304800" y="1905000"/>
            <a:ext cx="7848600" cy="3324628"/>
          </a:xfrm>
          <a:prstGeom prst="rect">
            <a:avLst/>
          </a:prstGeom>
        </p:spPr>
        <p:txBody>
          <a:bodyPr vert="horz" wrap="square" lIns="0" tIns="130175" rIns="0" bIns="0" rtlCol="0">
            <a:spAutoFit/>
          </a:bodyPr>
          <a:lstStyle/>
          <a:p>
            <a:pPr marL="318770" indent="-306070">
              <a:lnSpc>
                <a:spcPct val="100000"/>
              </a:lnSpc>
              <a:spcBef>
                <a:spcPts val="1025"/>
              </a:spcBef>
              <a:buClr>
                <a:srgbClr val="902F61"/>
              </a:buClr>
              <a:buSzPct val="91176"/>
              <a:buFont typeface="Wingdings 2"/>
              <a:buChar char=""/>
              <a:tabLst>
                <a:tab pos="318770" algn="l"/>
              </a:tabLst>
            </a:pPr>
            <a:r>
              <a:rPr lang="en-US" sz="2000" spc="-10" dirty="0"/>
              <a:t>Submit RDA/Surplus request via Apptree</a:t>
            </a:r>
            <a:endParaRPr sz="2000" spc="-10" dirty="0"/>
          </a:p>
          <a:p>
            <a:pPr marL="641985" marR="5080" lvl="1" indent="-304800">
              <a:lnSpc>
                <a:spcPts val="1700"/>
              </a:lnSpc>
              <a:spcBef>
                <a:spcPts val="835"/>
              </a:spcBef>
              <a:buClr>
                <a:srgbClr val="902F61"/>
              </a:buClr>
              <a:buSzPct val="90000"/>
              <a:buFont typeface="Wingdings 2"/>
              <a:buChar char=""/>
              <a:tabLst>
                <a:tab pos="641985" algn="l"/>
              </a:tabLst>
            </a:pPr>
            <a:r>
              <a:rPr sz="2000" dirty="0">
                <a:solidFill>
                  <a:srgbClr val="3B3B3B"/>
                </a:solidFill>
                <a:latin typeface="Gill Sans MT"/>
                <a:cs typeface="Gill Sans MT"/>
              </a:rPr>
              <a:t>List</a:t>
            </a:r>
            <a:r>
              <a:rPr sz="2000" spc="-30" dirty="0">
                <a:solidFill>
                  <a:srgbClr val="3B3B3B"/>
                </a:solidFill>
                <a:latin typeface="Gill Sans MT"/>
                <a:cs typeface="Gill Sans MT"/>
              </a:rPr>
              <a:t> </a:t>
            </a:r>
            <a:r>
              <a:rPr sz="2000" dirty="0">
                <a:solidFill>
                  <a:srgbClr val="3B3B3B"/>
                </a:solidFill>
                <a:latin typeface="Gill Sans MT"/>
                <a:cs typeface="Gill Sans MT"/>
              </a:rPr>
              <a:t>the</a:t>
            </a:r>
            <a:r>
              <a:rPr sz="2000" spc="-25" dirty="0">
                <a:solidFill>
                  <a:srgbClr val="3B3B3B"/>
                </a:solidFill>
                <a:latin typeface="Gill Sans MT"/>
                <a:cs typeface="Gill Sans MT"/>
              </a:rPr>
              <a:t> </a:t>
            </a:r>
            <a:r>
              <a:rPr sz="2000" dirty="0">
                <a:solidFill>
                  <a:srgbClr val="3B3B3B"/>
                </a:solidFill>
                <a:latin typeface="Gill Sans MT"/>
                <a:cs typeface="Gill Sans MT"/>
              </a:rPr>
              <a:t>asset</a:t>
            </a:r>
            <a:r>
              <a:rPr sz="2000" spc="-35" dirty="0">
                <a:solidFill>
                  <a:srgbClr val="3B3B3B"/>
                </a:solidFill>
                <a:latin typeface="Gill Sans MT"/>
                <a:cs typeface="Gill Sans MT"/>
              </a:rPr>
              <a:t> </a:t>
            </a:r>
            <a:r>
              <a:rPr sz="2000" dirty="0">
                <a:solidFill>
                  <a:srgbClr val="3B3B3B"/>
                </a:solidFill>
                <a:latin typeface="Gill Sans MT"/>
                <a:cs typeface="Gill Sans MT"/>
              </a:rPr>
              <a:t>tag</a:t>
            </a:r>
            <a:r>
              <a:rPr sz="2000" spc="-25" dirty="0">
                <a:solidFill>
                  <a:srgbClr val="3B3B3B"/>
                </a:solidFill>
                <a:latin typeface="Gill Sans MT"/>
                <a:cs typeface="Gill Sans MT"/>
              </a:rPr>
              <a:t> </a:t>
            </a:r>
            <a:r>
              <a:rPr sz="2000" spc="-50" dirty="0">
                <a:solidFill>
                  <a:srgbClr val="3B3B3B"/>
                </a:solidFill>
                <a:latin typeface="Gill Sans MT"/>
                <a:cs typeface="Gill Sans MT"/>
              </a:rPr>
              <a:t>number</a:t>
            </a:r>
            <a:r>
              <a:rPr lang="en-US" sz="2000" spc="-50" dirty="0">
                <a:solidFill>
                  <a:srgbClr val="3B3B3B"/>
                </a:solidFill>
                <a:latin typeface="Gill Sans MT"/>
                <a:cs typeface="Gill Sans MT"/>
              </a:rPr>
              <a:t> </a:t>
            </a:r>
          </a:p>
          <a:p>
            <a:pPr marL="641985" marR="5080" lvl="1" indent="-304800">
              <a:lnSpc>
                <a:spcPts val="1700"/>
              </a:lnSpc>
              <a:spcBef>
                <a:spcPts val="835"/>
              </a:spcBef>
              <a:buClr>
                <a:srgbClr val="902F61"/>
              </a:buClr>
              <a:buSzPct val="90000"/>
              <a:buFont typeface="Wingdings 2"/>
              <a:buChar char=""/>
              <a:tabLst>
                <a:tab pos="641985" algn="l"/>
              </a:tabLst>
            </a:pPr>
            <a:r>
              <a:rPr lang="en-US" sz="2000" spc="-50" dirty="0">
                <a:solidFill>
                  <a:srgbClr val="3B3B3B"/>
                </a:solidFill>
                <a:latin typeface="Gill Sans MT"/>
                <a:cs typeface="Gill Sans MT"/>
              </a:rPr>
              <a:t>Please indicate the appropriate disposal codes</a:t>
            </a:r>
          </a:p>
          <a:p>
            <a:pPr marL="1099185" marR="5080" lvl="2" indent="-304800">
              <a:lnSpc>
                <a:spcPts val="1700"/>
              </a:lnSpc>
              <a:spcBef>
                <a:spcPts val="835"/>
              </a:spcBef>
              <a:buClr>
                <a:srgbClr val="902F61"/>
              </a:buClr>
              <a:buSzPct val="90000"/>
              <a:buFont typeface="Wingdings 2"/>
              <a:buChar char=""/>
              <a:tabLst>
                <a:tab pos="641985" algn="l"/>
              </a:tabLst>
            </a:pPr>
            <a:r>
              <a:rPr lang="en-US" sz="2000" spc="-50" dirty="0">
                <a:solidFill>
                  <a:srgbClr val="3B3B3B"/>
                </a:solidFill>
                <a:latin typeface="Gill Sans MT"/>
                <a:cs typeface="Gill Sans MT"/>
              </a:rPr>
              <a:t>The below will be pull from the asset record </a:t>
            </a:r>
          </a:p>
          <a:p>
            <a:pPr marL="1556385" marR="5080" lvl="3" indent="-304800">
              <a:lnSpc>
                <a:spcPts val="1700"/>
              </a:lnSpc>
              <a:spcBef>
                <a:spcPts val="835"/>
              </a:spcBef>
              <a:buClr>
                <a:srgbClr val="902F61"/>
              </a:buClr>
              <a:buSzPct val="90000"/>
              <a:buFont typeface="Wingdings 2"/>
              <a:buChar char=""/>
              <a:tabLst>
                <a:tab pos="641985" algn="l"/>
              </a:tabLst>
            </a:pPr>
            <a:r>
              <a:rPr lang="en-US" sz="2000" dirty="0">
                <a:solidFill>
                  <a:srgbClr val="3B3B3B"/>
                </a:solidFill>
                <a:latin typeface="Gill Sans MT"/>
                <a:cs typeface="Gill Sans MT"/>
              </a:rPr>
              <a:t>The</a:t>
            </a:r>
            <a:r>
              <a:rPr lang="en-US" sz="2000" spc="-25" dirty="0">
                <a:solidFill>
                  <a:srgbClr val="3B3B3B"/>
                </a:solidFill>
                <a:latin typeface="Gill Sans MT"/>
                <a:cs typeface="Gill Sans MT"/>
              </a:rPr>
              <a:t> </a:t>
            </a:r>
            <a:r>
              <a:rPr lang="en-US" sz="2000" spc="-10" dirty="0">
                <a:solidFill>
                  <a:srgbClr val="3B3B3B"/>
                </a:solidFill>
                <a:latin typeface="Gill Sans MT"/>
                <a:cs typeface="Gill Sans MT"/>
              </a:rPr>
              <a:t>acquisition</a:t>
            </a:r>
            <a:r>
              <a:rPr lang="en-US" sz="2000" spc="-30" dirty="0">
                <a:solidFill>
                  <a:srgbClr val="3B3B3B"/>
                </a:solidFill>
                <a:latin typeface="Gill Sans MT"/>
                <a:cs typeface="Gill Sans MT"/>
              </a:rPr>
              <a:t> </a:t>
            </a:r>
            <a:r>
              <a:rPr lang="en-US" sz="2000" dirty="0">
                <a:solidFill>
                  <a:srgbClr val="3B3B3B"/>
                </a:solidFill>
                <a:latin typeface="Gill Sans MT"/>
                <a:cs typeface="Gill Sans MT"/>
              </a:rPr>
              <a:t>date, adjusted</a:t>
            </a:r>
            <a:r>
              <a:rPr lang="en-US" sz="2000" spc="-45" dirty="0">
                <a:solidFill>
                  <a:srgbClr val="3B3B3B"/>
                </a:solidFill>
                <a:latin typeface="Gill Sans MT"/>
                <a:cs typeface="Gill Sans MT"/>
              </a:rPr>
              <a:t> </a:t>
            </a:r>
            <a:r>
              <a:rPr lang="en-US" sz="2000" dirty="0">
                <a:solidFill>
                  <a:srgbClr val="3B3B3B"/>
                </a:solidFill>
                <a:latin typeface="Gill Sans MT"/>
                <a:cs typeface="Gill Sans MT"/>
              </a:rPr>
              <a:t>cost, and</a:t>
            </a:r>
            <a:r>
              <a:rPr lang="en-US" sz="2000" spc="5" dirty="0">
                <a:solidFill>
                  <a:srgbClr val="3B3B3B"/>
                </a:solidFill>
                <a:latin typeface="Gill Sans MT"/>
                <a:cs typeface="Gill Sans MT"/>
              </a:rPr>
              <a:t> </a:t>
            </a:r>
            <a:r>
              <a:rPr lang="en-US" sz="2000" dirty="0">
                <a:solidFill>
                  <a:srgbClr val="3B3B3B"/>
                </a:solidFill>
                <a:latin typeface="Gill Sans MT"/>
                <a:cs typeface="Gill Sans MT"/>
              </a:rPr>
              <a:t>net</a:t>
            </a:r>
            <a:r>
              <a:rPr lang="en-US" sz="2000" spc="-5" dirty="0">
                <a:solidFill>
                  <a:srgbClr val="3B3B3B"/>
                </a:solidFill>
                <a:latin typeface="Gill Sans MT"/>
                <a:cs typeface="Gill Sans MT"/>
              </a:rPr>
              <a:t> </a:t>
            </a:r>
            <a:r>
              <a:rPr lang="en-US" sz="2000" spc="-20" dirty="0">
                <a:solidFill>
                  <a:srgbClr val="3B3B3B"/>
                </a:solidFill>
                <a:latin typeface="Gill Sans MT"/>
                <a:cs typeface="Gill Sans MT"/>
              </a:rPr>
              <a:t>book </a:t>
            </a:r>
            <a:r>
              <a:rPr lang="en-US" sz="2000" spc="-10" dirty="0">
                <a:solidFill>
                  <a:srgbClr val="3B3B3B"/>
                </a:solidFill>
                <a:latin typeface="Gill Sans MT"/>
                <a:cs typeface="Gill Sans MT"/>
              </a:rPr>
              <a:t>value</a:t>
            </a:r>
          </a:p>
          <a:p>
            <a:pPr marL="1556385" marR="5080" lvl="3" indent="-304800">
              <a:lnSpc>
                <a:spcPts val="1700"/>
              </a:lnSpc>
              <a:spcBef>
                <a:spcPts val="835"/>
              </a:spcBef>
              <a:buClr>
                <a:srgbClr val="902F61"/>
              </a:buClr>
              <a:buSzPct val="90000"/>
              <a:buFont typeface="Wingdings 2"/>
              <a:buChar char=""/>
              <a:tabLst>
                <a:tab pos="641985" algn="l"/>
              </a:tabLst>
            </a:pPr>
            <a:r>
              <a:rPr lang="en-US" sz="2000" spc="-10" dirty="0">
                <a:solidFill>
                  <a:srgbClr val="3B3B3B"/>
                </a:solidFill>
                <a:latin typeface="Gill Sans MT"/>
                <a:cs typeface="Gill Sans MT"/>
              </a:rPr>
              <a:t>Serial number and equipment description </a:t>
            </a:r>
          </a:p>
          <a:p>
            <a:pPr marL="1556385" marR="5080" lvl="3" indent="-304800">
              <a:lnSpc>
                <a:spcPts val="1700"/>
              </a:lnSpc>
              <a:spcBef>
                <a:spcPts val="835"/>
              </a:spcBef>
              <a:buClr>
                <a:srgbClr val="902F61"/>
              </a:buClr>
              <a:buSzPct val="90000"/>
              <a:buFont typeface="Wingdings 2"/>
              <a:buChar char=""/>
              <a:tabLst>
                <a:tab pos="641985" algn="l"/>
              </a:tabLst>
            </a:pPr>
            <a:r>
              <a:rPr lang="en-US" sz="2000" spc="-10" dirty="0">
                <a:solidFill>
                  <a:srgbClr val="3B3B3B"/>
                </a:solidFill>
                <a:latin typeface="Gill Sans MT"/>
                <a:cs typeface="Gill Sans MT"/>
              </a:rPr>
              <a:t>Title to, ORG Code, IC and DDC and Index</a:t>
            </a:r>
          </a:p>
          <a:p>
            <a:pPr marL="1556385" marR="5080" lvl="3" indent="-304800">
              <a:lnSpc>
                <a:spcPts val="1700"/>
              </a:lnSpc>
              <a:spcBef>
                <a:spcPts val="835"/>
              </a:spcBef>
              <a:buClr>
                <a:srgbClr val="902F61"/>
              </a:buClr>
              <a:buSzPct val="90000"/>
              <a:buFont typeface="Wingdings 2"/>
              <a:buChar char=""/>
              <a:tabLst>
                <a:tab pos="641985" algn="l"/>
              </a:tabLst>
            </a:pPr>
            <a:endParaRPr lang="en-US" sz="1500" dirty="0">
              <a:latin typeface="Gill Sans MT"/>
              <a:cs typeface="Gill Sans MT"/>
            </a:endParaRPr>
          </a:p>
          <a:p>
            <a:pPr marL="1556385" marR="5080" lvl="3" indent="-304800">
              <a:lnSpc>
                <a:spcPts val="1700"/>
              </a:lnSpc>
              <a:spcBef>
                <a:spcPts val="835"/>
              </a:spcBef>
              <a:buClr>
                <a:srgbClr val="902F61"/>
              </a:buClr>
              <a:buSzPct val="90000"/>
              <a:buFont typeface="Wingdings 2"/>
              <a:buChar char=""/>
              <a:tabLst>
                <a:tab pos="641985" algn="l"/>
              </a:tabLst>
            </a:pPr>
            <a:endParaRPr lang="en-US" sz="1500" spc="-215" dirty="0">
              <a:solidFill>
                <a:srgbClr val="3B3B3B"/>
              </a:solidFill>
              <a:latin typeface="Gill Sans MT"/>
              <a:cs typeface="Gill Sans MT"/>
            </a:endParaRPr>
          </a:p>
          <a:p>
            <a:pPr marL="337185" marR="5080" lvl="1">
              <a:lnSpc>
                <a:spcPts val="1700"/>
              </a:lnSpc>
              <a:spcBef>
                <a:spcPts val="835"/>
              </a:spcBef>
              <a:buClr>
                <a:srgbClr val="902F61"/>
              </a:buClr>
              <a:buSzPct val="90000"/>
              <a:tabLst>
                <a:tab pos="641985" algn="l"/>
              </a:tabLst>
            </a:pPr>
            <a:r>
              <a:rPr lang="en-US" sz="1500" spc="-215" dirty="0">
                <a:solidFill>
                  <a:srgbClr val="3B3B3B"/>
                </a:solidFill>
                <a:latin typeface="Gill Sans MT"/>
                <a:cs typeface="Gill Sans MT"/>
              </a:rPr>
              <a:t>	</a:t>
            </a:r>
            <a:endParaRPr spc="-10" dirty="0"/>
          </a:p>
        </p:txBody>
      </p:sp>
      <p:sp>
        <p:nvSpPr>
          <p:cNvPr id="8" name="TextBox 7">
            <a:extLst>
              <a:ext uri="{FF2B5EF4-FFF2-40B4-BE49-F238E27FC236}">
                <a16:creationId xmlns:a16="http://schemas.microsoft.com/office/drawing/2014/main" id="{F6CC9A7F-710F-27AA-3D2C-62E81D45D206}"/>
              </a:ext>
            </a:extLst>
          </p:cNvPr>
          <p:cNvSpPr txBox="1"/>
          <p:nvPr/>
        </p:nvSpPr>
        <p:spPr>
          <a:xfrm>
            <a:off x="3616503" y="4799806"/>
            <a:ext cx="45720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spc="-215" dirty="0">
                <a:solidFill>
                  <a:srgbClr val="3B3B3B"/>
                </a:solidFill>
                <a:latin typeface="Gill Sans MT"/>
                <a:cs typeface="Gill Sans MT"/>
              </a:rPr>
              <a:t> </a:t>
            </a:r>
            <a:r>
              <a:rPr lang="en-US" spc="-25" dirty="0"/>
              <a:t>An </a:t>
            </a:r>
            <a:r>
              <a:rPr lang="en-US" dirty="0"/>
              <a:t>explanatory</a:t>
            </a:r>
            <a:r>
              <a:rPr lang="en-US" spc="-10" dirty="0"/>
              <a:t> </a:t>
            </a:r>
            <a:r>
              <a:rPr lang="en-US" dirty="0"/>
              <a:t>memo</a:t>
            </a:r>
            <a:r>
              <a:rPr lang="en-US" spc="-25" dirty="0"/>
              <a:t> must be attached to the RDA/Surplus request</a:t>
            </a:r>
            <a:endParaRPr lang="en-US" spc="-10" dirty="0"/>
          </a:p>
          <a:p>
            <a:endParaRPr lang="en-US" spc="-10" dirty="0"/>
          </a:p>
          <a:p>
            <a:r>
              <a:rPr lang="en-US" spc="-10" dirty="0"/>
              <a:t>If asset was stolen/missing- please submit a police report as well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175322"/>
          </a:xfrm>
          <a:prstGeom prst="rect">
            <a:avLst/>
          </a:prstGeom>
          <a:solidFill>
            <a:srgbClr val="4D1334"/>
          </a:solidFill>
        </p:spPr>
        <p:txBody>
          <a:bodyPr vert="horz" wrap="square" lIns="0" tIns="5715" rIns="0" bIns="0" rtlCol="0">
            <a:spAutoFit/>
          </a:bodyPr>
          <a:lstStyle/>
          <a:p>
            <a:pPr algn="ctr">
              <a:lnSpc>
                <a:spcPct val="100000"/>
              </a:lnSpc>
              <a:spcBef>
                <a:spcPts val="45"/>
              </a:spcBef>
            </a:pPr>
            <a:endParaRPr sz="3400" dirty="0">
              <a:latin typeface="Times New Roman"/>
              <a:cs typeface="Times New Roman"/>
            </a:endParaRPr>
          </a:p>
          <a:p>
            <a:pPr marL="225425" algn="ctr">
              <a:lnSpc>
                <a:spcPct val="100000"/>
              </a:lnSpc>
            </a:pPr>
            <a:r>
              <a:rPr lang="en-US" sz="4200" dirty="0">
                <a:solidFill>
                  <a:srgbClr val="FFFFFF"/>
                </a:solidFill>
              </a:rPr>
              <a:t>RDA- Disposal Codes </a:t>
            </a:r>
            <a:endParaRPr sz="4200" dirty="0">
              <a:solidFill>
                <a:srgbClr val="FFFFFF"/>
              </a:solidFill>
            </a:endParaRPr>
          </a:p>
        </p:txBody>
      </p:sp>
      <p:sp>
        <p:nvSpPr>
          <p:cNvPr id="3" name="object 3"/>
          <p:cNvSpPr txBox="1"/>
          <p:nvPr/>
        </p:nvSpPr>
        <p:spPr>
          <a:xfrm>
            <a:off x="659484" y="2527554"/>
            <a:ext cx="5199380" cy="2997835"/>
          </a:xfrm>
          <a:prstGeom prst="rect">
            <a:avLst/>
          </a:prstGeom>
        </p:spPr>
        <p:txBody>
          <a:bodyPr vert="horz" wrap="square" lIns="0" tIns="13335" rIns="0" bIns="0" rtlCol="0">
            <a:spAutoFit/>
          </a:bodyPr>
          <a:lstStyle/>
          <a:p>
            <a:pPr marL="318770" marR="5080" indent="-306705">
              <a:lnSpc>
                <a:spcPct val="100000"/>
              </a:lnSpc>
              <a:spcBef>
                <a:spcPts val="105"/>
              </a:spcBef>
              <a:buClr>
                <a:srgbClr val="902F61"/>
              </a:buClr>
              <a:buSzPct val="91176"/>
              <a:buFont typeface="Wingdings 2"/>
              <a:buChar char=""/>
              <a:tabLst>
                <a:tab pos="318770" algn="l"/>
              </a:tabLst>
            </a:pPr>
            <a:r>
              <a:rPr sz="1700" b="1" spc="-25" dirty="0">
                <a:solidFill>
                  <a:srgbClr val="3B3B3B"/>
                </a:solidFill>
                <a:latin typeface="Gill Sans MT"/>
                <a:cs typeface="Gill Sans MT"/>
              </a:rPr>
              <a:t>Destroyed/Discarded/Disposed</a:t>
            </a:r>
            <a:r>
              <a:rPr sz="1700" b="1" spc="-15" dirty="0">
                <a:solidFill>
                  <a:srgbClr val="3B3B3B"/>
                </a:solidFill>
                <a:latin typeface="Gill Sans MT"/>
                <a:cs typeface="Gill Sans MT"/>
              </a:rPr>
              <a:t> </a:t>
            </a:r>
            <a:r>
              <a:rPr sz="1700" b="1" dirty="0">
                <a:solidFill>
                  <a:srgbClr val="3B3B3B"/>
                </a:solidFill>
                <a:latin typeface="Gill Sans MT"/>
                <a:cs typeface="Gill Sans MT"/>
              </a:rPr>
              <a:t>of</a:t>
            </a:r>
            <a:r>
              <a:rPr sz="1700" b="1" spc="35" dirty="0">
                <a:solidFill>
                  <a:srgbClr val="3B3B3B"/>
                </a:solidFill>
                <a:latin typeface="Gill Sans MT"/>
                <a:cs typeface="Gill Sans MT"/>
              </a:rPr>
              <a:t> </a:t>
            </a:r>
            <a:r>
              <a:rPr sz="1700" b="1" spc="-30" dirty="0">
                <a:solidFill>
                  <a:srgbClr val="3B3B3B"/>
                </a:solidFill>
                <a:latin typeface="Gill Sans MT"/>
                <a:cs typeface="Gill Sans MT"/>
              </a:rPr>
              <a:t>by</a:t>
            </a:r>
            <a:r>
              <a:rPr sz="1700" b="1" spc="-35" dirty="0">
                <a:solidFill>
                  <a:srgbClr val="3B3B3B"/>
                </a:solidFill>
                <a:latin typeface="Gill Sans MT"/>
                <a:cs typeface="Gill Sans MT"/>
              </a:rPr>
              <a:t> </a:t>
            </a:r>
            <a:r>
              <a:rPr sz="1700" b="1" spc="-10" dirty="0">
                <a:solidFill>
                  <a:srgbClr val="3B3B3B"/>
                </a:solidFill>
                <a:latin typeface="Gill Sans MT"/>
                <a:cs typeface="Gill Sans MT"/>
              </a:rPr>
              <a:t>off-</a:t>
            </a:r>
            <a:r>
              <a:rPr sz="1700" b="1" spc="-20" dirty="0">
                <a:solidFill>
                  <a:srgbClr val="3B3B3B"/>
                </a:solidFill>
                <a:latin typeface="Gill Sans MT"/>
                <a:cs typeface="Gill Sans MT"/>
              </a:rPr>
              <a:t>site </a:t>
            </a:r>
            <a:r>
              <a:rPr sz="1700" b="1" spc="-35" dirty="0">
                <a:solidFill>
                  <a:srgbClr val="3B3B3B"/>
                </a:solidFill>
                <a:latin typeface="Gill Sans MT"/>
                <a:cs typeface="Gill Sans MT"/>
              </a:rPr>
              <a:t>employee </a:t>
            </a:r>
            <a:r>
              <a:rPr sz="1700" b="1" dirty="0">
                <a:solidFill>
                  <a:srgbClr val="3B3B3B"/>
                </a:solidFill>
                <a:latin typeface="Gill Sans MT"/>
                <a:cs typeface="Gill Sans MT"/>
              </a:rPr>
              <a:t>–</a:t>
            </a:r>
            <a:r>
              <a:rPr sz="1700" b="1" spc="-5" dirty="0">
                <a:solidFill>
                  <a:srgbClr val="3B3B3B"/>
                </a:solidFill>
                <a:latin typeface="Gill Sans MT"/>
                <a:cs typeface="Gill Sans MT"/>
              </a:rPr>
              <a:t> </a:t>
            </a:r>
            <a:r>
              <a:rPr sz="1700" dirty="0">
                <a:solidFill>
                  <a:srgbClr val="3B3B3B"/>
                </a:solidFill>
                <a:latin typeface="Gill Sans MT"/>
                <a:cs typeface="Gill Sans MT"/>
              </a:rPr>
              <a:t>include</a:t>
            </a:r>
            <a:r>
              <a:rPr sz="1700" spc="-55" dirty="0">
                <a:solidFill>
                  <a:srgbClr val="3B3B3B"/>
                </a:solidFill>
                <a:latin typeface="Gill Sans MT"/>
                <a:cs typeface="Gill Sans MT"/>
              </a:rPr>
              <a:t> </a:t>
            </a:r>
            <a:r>
              <a:rPr sz="1700" dirty="0">
                <a:solidFill>
                  <a:srgbClr val="3B3B3B"/>
                </a:solidFill>
                <a:latin typeface="Gill Sans MT"/>
                <a:cs typeface="Gill Sans MT"/>
              </a:rPr>
              <a:t>explanatory</a:t>
            </a:r>
            <a:r>
              <a:rPr sz="1700" spc="-20" dirty="0">
                <a:solidFill>
                  <a:srgbClr val="3B3B3B"/>
                </a:solidFill>
                <a:latin typeface="Gill Sans MT"/>
                <a:cs typeface="Gill Sans MT"/>
              </a:rPr>
              <a:t> </a:t>
            </a:r>
            <a:r>
              <a:rPr sz="1700" dirty="0">
                <a:solidFill>
                  <a:srgbClr val="3B3B3B"/>
                </a:solidFill>
                <a:latin typeface="Gill Sans MT"/>
                <a:cs typeface="Gill Sans MT"/>
              </a:rPr>
              <a:t>memo</a:t>
            </a:r>
            <a:r>
              <a:rPr sz="1700" spc="-35" dirty="0">
                <a:solidFill>
                  <a:srgbClr val="3B3B3B"/>
                </a:solidFill>
                <a:latin typeface="Gill Sans MT"/>
                <a:cs typeface="Gill Sans MT"/>
              </a:rPr>
              <a:t> </a:t>
            </a:r>
            <a:r>
              <a:rPr sz="1700" dirty="0">
                <a:solidFill>
                  <a:srgbClr val="3B3B3B"/>
                </a:solidFill>
                <a:latin typeface="Gill Sans MT"/>
                <a:cs typeface="Gill Sans MT"/>
              </a:rPr>
              <a:t>and</a:t>
            </a:r>
            <a:r>
              <a:rPr sz="1700" spc="-20" dirty="0">
                <a:solidFill>
                  <a:srgbClr val="3B3B3B"/>
                </a:solidFill>
                <a:latin typeface="Gill Sans MT"/>
                <a:cs typeface="Gill Sans MT"/>
              </a:rPr>
              <a:t> </a:t>
            </a:r>
            <a:r>
              <a:rPr sz="1700" spc="-10" dirty="0">
                <a:solidFill>
                  <a:srgbClr val="3B3B3B"/>
                </a:solidFill>
                <a:latin typeface="Gill Sans MT"/>
                <a:cs typeface="Gill Sans MT"/>
              </a:rPr>
              <a:t>supporting documentation</a:t>
            </a:r>
            <a:endParaRPr sz="1700" dirty="0">
              <a:latin typeface="Gill Sans MT"/>
              <a:cs typeface="Gill Sans MT"/>
            </a:endParaRPr>
          </a:p>
          <a:p>
            <a:pPr marL="318770" marR="386715" indent="-306705">
              <a:lnSpc>
                <a:spcPct val="100000"/>
              </a:lnSpc>
              <a:spcBef>
                <a:spcPts val="1005"/>
              </a:spcBef>
              <a:buClr>
                <a:srgbClr val="902F61"/>
              </a:buClr>
              <a:buSzPct val="91176"/>
              <a:buFont typeface="Wingdings 2"/>
              <a:buChar char=""/>
              <a:tabLst>
                <a:tab pos="318770" algn="l"/>
              </a:tabLst>
            </a:pPr>
            <a:r>
              <a:rPr sz="1700" b="1" dirty="0">
                <a:solidFill>
                  <a:srgbClr val="3B3B3B"/>
                </a:solidFill>
                <a:latin typeface="Gill Sans MT"/>
                <a:cs typeface="Gill Sans MT"/>
              </a:rPr>
              <a:t>Returned</a:t>
            </a:r>
            <a:r>
              <a:rPr sz="1700" b="1" spc="-100" dirty="0">
                <a:solidFill>
                  <a:srgbClr val="3B3B3B"/>
                </a:solidFill>
                <a:latin typeface="Gill Sans MT"/>
                <a:cs typeface="Gill Sans MT"/>
              </a:rPr>
              <a:t> </a:t>
            </a:r>
            <a:r>
              <a:rPr sz="1700" b="1" dirty="0">
                <a:solidFill>
                  <a:srgbClr val="3B3B3B"/>
                </a:solidFill>
                <a:latin typeface="Gill Sans MT"/>
                <a:cs typeface="Gill Sans MT"/>
              </a:rPr>
              <a:t>toAgency</a:t>
            </a:r>
            <a:r>
              <a:rPr sz="1700" b="1" spc="-85" dirty="0">
                <a:solidFill>
                  <a:srgbClr val="3B3B3B"/>
                </a:solidFill>
                <a:latin typeface="Gill Sans MT"/>
                <a:cs typeface="Gill Sans MT"/>
              </a:rPr>
              <a:t> </a:t>
            </a:r>
            <a:r>
              <a:rPr sz="1700" b="1" dirty="0">
                <a:solidFill>
                  <a:srgbClr val="3B3B3B"/>
                </a:solidFill>
                <a:latin typeface="Gill Sans MT"/>
                <a:cs typeface="Gill Sans MT"/>
              </a:rPr>
              <a:t>–</a:t>
            </a:r>
            <a:r>
              <a:rPr sz="1700" b="1" spc="-20" dirty="0">
                <a:solidFill>
                  <a:srgbClr val="3B3B3B"/>
                </a:solidFill>
                <a:latin typeface="Gill Sans MT"/>
                <a:cs typeface="Gill Sans MT"/>
              </a:rPr>
              <a:t> </a:t>
            </a:r>
            <a:r>
              <a:rPr sz="1700" spc="-10" dirty="0">
                <a:solidFill>
                  <a:srgbClr val="3B3B3B"/>
                </a:solidFill>
                <a:latin typeface="Gill Sans MT"/>
                <a:cs typeface="Gill Sans MT"/>
              </a:rPr>
              <a:t>includeAgency’s</a:t>
            </a:r>
            <a:r>
              <a:rPr sz="1700" spc="-30" dirty="0">
                <a:solidFill>
                  <a:srgbClr val="3B3B3B"/>
                </a:solidFill>
                <a:latin typeface="Gill Sans MT"/>
                <a:cs typeface="Gill Sans MT"/>
              </a:rPr>
              <a:t> </a:t>
            </a:r>
            <a:r>
              <a:rPr sz="1700" spc="-10" dirty="0">
                <a:solidFill>
                  <a:srgbClr val="3B3B3B"/>
                </a:solidFill>
                <a:latin typeface="Gill Sans MT"/>
                <a:cs typeface="Gill Sans MT"/>
              </a:rPr>
              <a:t>receipt</a:t>
            </a:r>
            <a:r>
              <a:rPr sz="1700" spc="-15" dirty="0">
                <a:solidFill>
                  <a:srgbClr val="3B3B3B"/>
                </a:solidFill>
                <a:latin typeface="Gill Sans MT"/>
                <a:cs typeface="Gill Sans MT"/>
              </a:rPr>
              <a:t> </a:t>
            </a:r>
            <a:r>
              <a:rPr sz="1700" spc="-25" dirty="0">
                <a:solidFill>
                  <a:srgbClr val="3B3B3B"/>
                </a:solidFill>
                <a:latin typeface="Gill Sans MT"/>
                <a:cs typeface="Gill Sans MT"/>
              </a:rPr>
              <a:t>or </a:t>
            </a:r>
            <a:r>
              <a:rPr sz="1700" spc="-10" dirty="0">
                <a:solidFill>
                  <a:srgbClr val="3B3B3B"/>
                </a:solidFill>
                <a:latin typeface="Gill Sans MT"/>
                <a:cs typeface="Gill Sans MT"/>
              </a:rPr>
              <a:t>acknowledgement</a:t>
            </a:r>
            <a:r>
              <a:rPr sz="1700" spc="-50" dirty="0">
                <a:solidFill>
                  <a:srgbClr val="3B3B3B"/>
                </a:solidFill>
                <a:latin typeface="Gill Sans MT"/>
                <a:cs typeface="Gill Sans MT"/>
              </a:rPr>
              <a:t> </a:t>
            </a:r>
            <a:r>
              <a:rPr sz="1700" spc="-10" dirty="0">
                <a:solidFill>
                  <a:srgbClr val="3B3B3B"/>
                </a:solidFill>
                <a:latin typeface="Gill Sans MT"/>
                <a:cs typeface="Gill Sans MT"/>
              </a:rPr>
              <a:t>letter</a:t>
            </a:r>
            <a:endParaRPr sz="1700" dirty="0">
              <a:latin typeface="Gill Sans MT"/>
              <a:cs typeface="Gill Sans MT"/>
            </a:endParaRPr>
          </a:p>
          <a:p>
            <a:pPr marL="318770" marR="116839" indent="-306705">
              <a:lnSpc>
                <a:spcPct val="100000"/>
              </a:lnSpc>
              <a:spcBef>
                <a:spcPts val="994"/>
              </a:spcBef>
              <a:buClr>
                <a:srgbClr val="902F61"/>
              </a:buClr>
              <a:buSzPct val="91176"/>
              <a:buFont typeface="Wingdings 2"/>
              <a:buChar char=""/>
              <a:tabLst>
                <a:tab pos="318770" algn="l"/>
              </a:tabLst>
            </a:pPr>
            <a:r>
              <a:rPr sz="1700" b="1" dirty="0">
                <a:solidFill>
                  <a:srgbClr val="3B3B3B"/>
                </a:solidFill>
                <a:latin typeface="Gill Sans MT"/>
                <a:cs typeface="Gill Sans MT"/>
              </a:rPr>
              <a:t>Sent</a:t>
            </a:r>
            <a:r>
              <a:rPr sz="1700" b="1" spc="-30" dirty="0">
                <a:solidFill>
                  <a:srgbClr val="3B3B3B"/>
                </a:solidFill>
                <a:latin typeface="Gill Sans MT"/>
                <a:cs typeface="Gill Sans MT"/>
              </a:rPr>
              <a:t> </a:t>
            </a:r>
            <a:r>
              <a:rPr sz="1700" b="1" dirty="0">
                <a:solidFill>
                  <a:srgbClr val="3B3B3B"/>
                </a:solidFill>
                <a:latin typeface="Gill Sans MT"/>
                <a:cs typeface="Gill Sans MT"/>
              </a:rPr>
              <a:t>to</a:t>
            </a:r>
            <a:r>
              <a:rPr sz="1700" b="1" spc="-45" dirty="0">
                <a:solidFill>
                  <a:srgbClr val="3B3B3B"/>
                </a:solidFill>
                <a:latin typeface="Gill Sans MT"/>
                <a:cs typeface="Gill Sans MT"/>
              </a:rPr>
              <a:t> </a:t>
            </a:r>
            <a:r>
              <a:rPr sz="1700" b="1" dirty="0">
                <a:solidFill>
                  <a:srgbClr val="3B3B3B"/>
                </a:solidFill>
                <a:latin typeface="Gill Sans MT"/>
                <a:cs typeface="Gill Sans MT"/>
              </a:rPr>
              <a:t>Surplus</a:t>
            </a:r>
            <a:r>
              <a:rPr sz="1700" b="1" spc="-60" dirty="0">
                <a:solidFill>
                  <a:srgbClr val="3B3B3B"/>
                </a:solidFill>
                <a:latin typeface="Gill Sans MT"/>
                <a:cs typeface="Gill Sans MT"/>
              </a:rPr>
              <a:t> </a:t>
            </a:r>
            <a:r>
              <a:rPr sz="1700" b="1" dirty="0">
                <a:solidFill>
                  <a:srgbClr val="3B3B3B"/>
                </a:solidFill>
                <a:latin typeface="Gill Sans MT"/>
                <a:cs typeface="Gill Sans MT"/>
              </a:rPr>
              <a:t>Property</a:t>
            </a:r>
            <a:r>
              <a:rPr sz="1700" b="1" spc="-55" dirty="0">
                <a:solidFill>
                  <a:srgbClr val="3B3B3B"/>
                </a:solidFill>
                <a:latin typeface="Gill Sans MT"/>
                <a:cs typeface="Gill Sans MT"/>
              </a:rPr>
              <a:t> </a:t>
            </a:r>
            <a:r>
              <a:rPr sz="1700" b="1" spc="-10" dirty="0">
                <a:solidFill>
                  <a:srgbClr val="3B3B3B"/>
                </a:solidFill>
                <a:latin typeface="Gill Sans MT"/>
                <a:cs typeface="Gill Sans MT"/>
              </a:rPr>
              <a:t>Dept.</a:t>
            </a:r>
            <a:r>
              <a:rPr sz="1700" b="1" spc="-190" dirty="0">
                <a:solidFill>
                  <a:srgbClr val="3B3B3B"/>
                </a:solidFill>
                <a:latin typeface="Gill Sans MT"/>
                <a:cs typeface="Gill Sans MT"/>
              </a:rPr>
              <a:t> </a:t>
            </a:r>
            <a:r>
              <a:rPr sz="1700" b="1" dirty="0">
                <a:solidFill>
                  <a:srgbClr val="3B3B3B"/>
                </a:solidFill>
                <a:latin typeface="Gill Sans MT"/>
                <a:cs typeface="Gill Sans MT"/>
              </a:rPr>
              <a:t>and</a:t>
            </a:r>
            <a:r>
              <a:rPr sz="1700" b="1" spc="-20" dirty="0">
                <a:solidFill>
                  <a:srgbClr val="3B3B3B"/>
                </a:solidFill>
                <a:latin typeface="Gill Sans MT"/>
                <a:cs typeface="Gill Sans MT"/>
              </a:rPr>
              <a:t> </a:t>
            </a:r>
            <a:r>
              <a:rPr sz="1700" b="1" spc="-10" dirty="0">
                <a:solidFill>
                  <a:srgbClr val="3B3B3B"/>
                </a:solidFill>
                <a:latin typeface="Gill Sans MT"/>
                <a:cs typeface="Gill Sans MT"/>
              </a:rPr>
              <a:t>cannot </a:t>
            </a:r>
            <a:r>
              <a:rPr sz="1700" b="1" dirty="0">
                <a:solidFill>
                  <a:srgbClr val="3B3B3B"/>
                </a:solidFill>
                <a:latin typeface="Gill Sans MT"/>
                <a:cs typeface="Gill Sans MT"/>
              </a:rPr>
              <a:t>locate</a:t>
            </a:r>
            <a:r>
              <a:rPr sz="1700" b="1" spc="-45" dirty="0">
                <a:solidFill>
                  <a:srgbClr val="3B3B3B"/>
                </a:solidFill>
                <a:latin typeface="Gill Sans MT"/>
                <a:cs typeface="Gill Sans MT"/>
              </a:rPr>
              <a:t> </a:t>
            </a:r>
            <a:r>
              <a:rPr sz="1700" b="1" spc="-10" dirty="0">
                <a:solidFill>
                  <a:srgbClr val="3B3B3B"/>
                </a:solidFill>
                <a:latin typeface="Gill Sans MT"/>
                <a:cs typeface="Gill Sans MT"/>
              </a:rPr>
              <a:t>documentation</a:t>
            </a:r>
            <a:r>
              <a:rPr sz="1700" b="1" spc="-45" dirty="0">
                <a:solidFill>
                  <a:srgbClr val="3B3B3B"/>
                </a:solidFill>
                <a:latin typeface="Gill Sans MT"/>
                <a:cs typeface="Gill Sans MT"/>
              </a:rPr>
              <a:t> </a:t>
            </a:r>
            <a:r>
              <a:rPr sz="1700" b="1" dirty="0">
                <a:solidFill>
                  <a:srgbClr val="3B3B3B"/>
                </a:solidFill>
                <a:latin typeface="Gill Sans MT"/>
                <a:cs typeface="Gill Sans MT"/>
              </a:rPr>
              <a:t>–</a:t>
            </a:r>
            <a:r>
              <a:rPr sz="1700" b="1" spc="-5" dirty="0">
                <a:solidFill>
                  <a:srgbClr val="3B3B3B"/>
                </a:solidFill>
                <a:latin typeface="Gill Sans MT"/>
                <a:cs typeface="Gill Sans MT"/>
              </a:rPr>
              <a:t> </a:t>
            </a:r>
            <a:r>
              <a:rPr sz="1700" dirty="0">
                <a:solidFill>
                  <a:srgbClr val="3B3B3B"/>
                </a:solidFill>
                <a:latin typeface="Gill Sans MT"/>
                <a:cs typeface="Gill Sans MT"/>
              </a:rPr>
              <a:t>include</a:t>
            </a:r>
            <a:r>
              <a:rPr sz="1700" spc="-25" dirty="0">
                <a:solidFill>
                  <a:srgbClr val="3B3B3B"/>
                </a:solidFill>
                <a:latin typeface="Gill Sans MT"/>
                <a:cs typeface="Gill Sans MT"/>
              </a:rPr>
              <a:t> </a:t>
            </a:r>
            <a:r>
              <a:rPr sz="1700" dirty="0">
                <a:solidFill>
                  <a:srgbClr val="3B3B3B"/>
                </a:solidFill>
                <a:latin typeface="Gill Sans MT"/>
                <a:cs typeface="Gill Sans MT"/>
              </a:rPr>
              <a:t>explanatory</a:t>
            </a:r>
            <a:r>
              <a:rPr sz="1700" spc="-30" dirty="0">
                <a:solidFill>
                  <a:srgbClr val="3B3B3B"/>
                </a:solidFill>
                <a:latin typeface="Gill Sans MT"/>
                <a:cs typeface="Gill Sans MT"/>
              </a:rPr>
              <a:t> </a:t>
            </a:r>
            <a:r>
              <a:rPr sz="1700" spc="-20" dirty="0">
                <a:solidFill>
                  <a:srgbClr val="3B3B3B"/>
                </a:solidFill>
                <a:latin typeface="Gill Sans MT"/>
                <a:cs typeface="Gill Sans MT"/>
              </a:rPr>
              <a:t>memo</a:t>
            </a:r>
            <a:endParaRPr sz="1700" dirty="0">
              <a:latin typeface="Gill Sans MT"/>
              <a:cs typeface="Gill Sans MT"/>
            </a:endParaRPr>
          </a:p>
          <a:p>
            <a:pPr marL="317500" marR="429259" indent="-305435" algn="just">
              <a:lnSpc>
                <a:spcPct val="100000"/>
              </a:lnSpc>
              <a:spcBef>
                <a:spcPts val="1000"/>
              </a:spcBef>
              <a:buClr>
                <a:srgbClr val="902F61"/>
              </a:buClr>
              <a:buSzPct val="91176"/>
              <a:buFont typeface="Wingdings 2"/>
              <a:buChar char=""/>
              <a:tabLst>
                <a:tab pos="318770" algn="l"/>
              </a:tabLst>
            </a:pPr>
            <a:r>
              <a:rPr sz="1700" b="1" spc="-90" dirty="0">
                <a:solidFill>
                  <a:srgbClr val="3B3B3B"/>
                </a:solidFill>
                <a:latin typeface="Gill Sans MT"/>
                <a:cs typeface="Gill Sans MT"/>
              </a:rPr>
              <a:t>Taken</a:t>
            </a:r>
            <a:r>
              <a:rPr sz="1700" b="1" dirty="0">
                <a:solidFill>
                  <a:srgbClr val="3B3B3B"/>
                </a:solidFill>
                <a:latin typeface="Gill Sans MT"/>
                <a:cs typeface="Gill Sans MT"/>
              </a:rPr>
              <a:t> by</a:t>
            </a:r>
            <a:r>
              <a:rPr sz="1700" b="1" spc="35" dirty="0">
                <a:solidFill>
                  <a:srgbClr val="3B3B3B"/>
                </a:solidFill>
                <a:latin typeface="Gill Sans MT"/>
                <a:cs typeface="Gill Sans MT"/>
              </a:rPr>
              <a:t> </a:t>
            </a:r>
            <a:r>
              <a:rPr sz="1700" b="1" dirty="0">
                <a:solidFill>
                  <a:srgbClr val="3B3B3B"/>
                </a:solidFill>
                <a:latin typeface="Gill Sans MT"/>
                <a:cs typeface="Gill Sans MT"/>
              </a:rPr>
              <a:t>former</a:t>
            </a:r>
            <a:r>
              <a:rPr sz="1700" b="1" spc="65" dirty="0">
                <a:solidFill>
                  <a:srgbClr val="3B3B3B"/>
                </a:solidFill>
                <a:latin typeface="Gill Sans MT"/>
                <a:cs typeface="Gill Sans MT"/>
              </a:rPr>
              <a:t> </a:t>
            </a:r>
            <a:r>
              <a:rPr sz="1700" b="1" spc="-20" dirty="0">
                <a:solidFill>
                  <a:srgbClr val="3B3B3B"/>
                </a:solidFill>
                <a:latin typeface="Gill Sans MT"/>
                <a:cs typeface="Gill Sans MT"/>
              </a:rPr>
              <a:t>employee</a:t>
            </a:r>
            <a:r>
              <a:rPr sz="1700" b="1" spc="40" dirty="0">
                <a:solidFill>
                  <a:srgbClr val="3B3B3B"/>
                </a:solidFill>
                <a:latin typeface="Gill Sans MT"/>
                <a:cs typeface="Gill Sans MT"/>
              </a:rPr>
              <a:t> </a:t>
            </a:r>
            <a:r>
              <a:rPr sz="1700" b="1" dirty="0">
                <a:solidFill>
                  <a:srgbClr val="3B3B3B"/>
                </a:solidFill>
                <a:latin typeface="Gill Sans MT"/>
                <a:cs typeface="Gill Sans MT"/>
              </a:rPr>
              <a:t>for</a:t>
            </a:r>
            <a:r>
              <a:rPr sz="1700" b="1" spc="45" dirty="0">
                <a:solidFill>
                  <a:srgbClr val="3B3B3B"/>
                </a:solidFill>
                <a:latin typeface="Gill Sans MT"/>
                <a:cs typeface="Gill Sans MT"/>
              </a:rPr>
              <a:t> </a:t>
            </a:r>
            <a:r>
              <a:rPr sz="1700" b="1" spc="-10" dirty="0">
                <a:solidFill>
                  <a:srgbClr val="3B3B3B"/>
                </a:solidFill>
                <a:latin typeface="Gill Sans MT"/>
                <a:cs typeface="Gill Sans MT"/>
              </a:rPr>
              <a:t>grant-related 	</a:t>
            </a:r>
            <a:r>
              <a:rPr sz="1700" b="1" dirty="0">
                <a:solidFill>
                  <a:srgbClr val="3B3B3B"/>
                </a:solidFill>
                <a:latin typeface="Gill Sans MT"/>
                <a:cs typeface="Gill Sans MT"/>
              </a:rPr>
              <a:t>work</a:t>
            </a:r>
            <a:r>
              <a:rPr sz="1700" b="1" spc="-30" dirty="0">
                <a:solidFill>
                  <a:srgbClr val="3B3B3B"/>
                </a:solidFill>
                <a:latin typeface="Gill Sans MT"/>
                <a:cs typeface="Gill Sans MT"/>
              </a:rPr>
              <a:t> </a:t>
            </a:r>
            <a:r>
              <a:rPr sz="1700" b="1" dirty="0">
                <a:solidFill>
                  <a:srgbClr val="3B3B3B"/>
                </a:solidFill>
                <a:latin typeface="Gill Sans MT"/>
                <a:cs typeface="Gill Sans MT"/>
              </a:rPr>
              <a:t>– </a:t>
            </a:r>
            <a:r>
              <a:rPr sz="1700" dirty="0">
                <a:solidFill>
                  <a:srgbClr val="3B3B3B"/>
                </a:solidFill>
                <a:latin typeface="Gill Sans MT"/>
                <a:cs typeface="Gill Sans MT"/>
              </a:rPr>
              <a:t>include</a:t>
            </a:r>
            <a:r>
              <a:rPr sz="1700" spc="-10" dirty="0">
                <a:solidFill>
                  <a:srgbClr val="3B3B3B"/>
                </a:solidFill>
                <a:latin typeface="Gill Sans MT"/>
                <a:cs typeface="Gill Sans MT"/>
              </a:rPr>
              <a:t> </a:t>
            </a:r>
            <a:r>
              <a:rPr sz="1700" dirty="0">
                <a:solidFill>
                  <a:srgbClr val="3B3B3B"/>
                </a:solidFill>
                <a:latin typeface="Gill Sans MT"/>
                <a:cs typeface="Gill Sans MT"/>
              </a:rPr>
              <a:t>explanatory</a:t>
            </a:r>
            <a:r>
              <a:rPr sz="1700" spc="-5" dirty="0">
                <a:solidFill>
                  <a:srgbClr val="3B3B3B"/>
                </a:solidFill>
                <a:latin typeface="Gill Sans MT"/>
                <a:cs typeface="Gill Sans MT"/>
              </a:rPr>
              <a:t> </a:t>
            </a:r>
            <a:r>
              <a:rPr sz="1700" dirty="0">
                <a:solidFill>
                  <a:srgbClr val="3B3B3B"/>
                </a:solidFill>
                <a:latin typeface="Gill Sans MT"/>
                <a:cs typeface="Gill Sans MT"/>
              </a:rPr>
              <a:t>memo and</a:t>
            </a:r>
            <a:r>
              <a:rPr sz="1700" spc="-20" dirty="0">
                <a:solidFill>
                  <a:srgbClr val="3B3B3B"/>
                </a:solidFill>
                <a:latin typeface="Gill Sans MT"/>
                <a:cs typeface="Gill Sans MT"/>
              </a:rPr>
              <a:t> </a:t>
            </a:r>
            <a:r>
              <a:rPr sz="1700" dirty="0">
                <a:solidFill>
                  <a:srgbClr val="3B3B3B"/>
                </a:solidFill>
                <a:latin typeface="Gill Sans MT"/>
                <a:cs typeface="Gill Sans MT"/>
              </a:rPr>
              <a:t>transfer </a:t>
            </a:r>
            <a:r>
              <a:rPr sz="1700" spc="-25" dirty="0">
                <a:solidFill>
                  <a:srgbClr val="3B3B3B"/>
                </a:solidFill>
                <a:latin typeface="Gill Sans MT"/>
                <a:cs typeface="Gill Sans MT"/>
              </a:rPr>
              <a:t>to 	</a:t>
            </a:r>
            <a:r>
              <a:rPr sz="1700" dirty="0">
                <a:solidFill>
                  <a:srgbClr val="3B3B3B"/>
                </a:solidFill>
                <a:latin typeface="Gill Sans MT"/>
                <a:cs typeface="Gill Sans MT"/>
              </a:rPr>
              <a:t>another</a:t>
            </a:r>
            <a:r>
              <a:rPr sz="1700" spc="-30" dirty="0">
                <a:solidFill>
                  <a:srgbClr val="3B3B3B"/>
                </a:solidFill>
                <a:latin typeface="Gill Sans MT"/>
                <a:cs typeface="Gill Sans MT"/>
              </a:rPr>
              <a:t> </a:t>
            </a:r>
            <a:r>
              <a:rPr sz="1700" dirty="0">
                <a:solidFill>
                  <a:srgbClr val="3B3B3B"/>
                </a:solidFill>
                <a:latin typeface="Gill Sans MT"/>
                <a:cs typeface="Gill Sans MT"/>
              </a:rPr>
              <a:t>entity</a:t>
            </a:r>
            <a:r>
              <a:rPr sz="1700" spc="-80" dirty="0">
                <a:solidFill>
                  <a:srgbClr val="3B3B3B"/>
                </a:solidFill>
                <a:latin typeface="Gill Sans MT"/>
                <a:cs typeface="Gill Sans MT"/>
              </a:rPr>
              <a:t> </a:t>
            </a:r>
            <a:r>
              <a:rPr sz="1700" spc="-10" dirty="0">
                <a:solidFill>
                  <a:srgbClr val="3B3B3B"/>
                </a:solidFill>
                <a:latin typeface="Gill Sans MT"/>
                <a:cs typeface="Gill Sans MT"/>
              </a:rPr>
              <a:t>documents</a:t>
            </a:r>
            <a:endParaRPr sz="1700" dirty="0">
              <a:latin typeface="Gill Sans MT"/>
              <a:cs typeface="Gill Sans MT"/>
            </a:endParaRPr>
          </a:p>
        </p:txBody>
      </p:sp>
      <p:sp>
        <p:nvSpPr>
          <p:cNvPr id="4" name="object 4"/>
          <p:cNvSpPr txBox="1"/>
          <p:nvPr/>
        </p:nvSpPr>
        <p:spPr>
          <a:xfrm>
            <a:off x="6267450" y="2305253"/>
            <a:ext cx="5113655" cy="3319145"/>
          </a:xfrm>
          <a:prstGeom prst="rect">
            <a:avLst/>
          </a:prstGeom>
        </p:spPr>
        <p:txBody>
          <a:bodyPr vert="horz" wrap="square" lIns="0" tIns="140335" rIns="0" bIns="0" rtlCol="0">
            <a:spAutoFit/>
          </a:bodyPr>
          <a:lstStyle/>
          <a:p>
            <a:pPr marL="318770" indent="-306070">
              <a:lnSpc>
                <a:spcPct val="100000"/>
              </a:lnSpc>
              <a:spcBef>
                <a:spcPts val="1105"/>
              </a:spcBef>
              <a:buClr>
                <a:srgbClr val="902F61"/>
              </a:buClr>
              <a:buSzPct val="91176"/>
              <a:buFont typeface="Wingdings 2"/>
              <a:buChar char=""/>
              <a:tabLst>
                <a:tab pos="318770" algn="l"/>
              </a:tabLst>
            </a:pPr>
            <a:r>
              <a:rPr sz="1700" b="1" dirty="0">
                <a:solidFill>
                  <a:srgbClr val="3B3B3B"/>
                </a:solidFill>
                <a:latin typeface="Gill Sans MT"/>
                <a:cs typeface="Gill Sans MT"/>
              </a:rPr>
              <a:t>Theft</a:t>
            </a:r>
            <a:r>
              <a:rPr sz="1700" b="1" spc="-45" dirty="0">
                <a:solidFill>
                  <a:srgbClr val="3B3B3B"/>
                </a:solidFill>
                <a:latin typeface="Gill Sans MT"/>
                <a:cs typeface="Gill Sans MT"/>
              </a:rPr>
              <a:t> </a:t>
            </a:r>
            <a:r>
              <a:rPr sz="1700" b="1" dirty="0">
                <a:solidFill>
                  <a:srgbClr val="3B3B3B"/>
                </a:solidFill>
                <a:latin typeface="Gill Sans MT"/>
                <a:cs typeface="Gill Sans MT"/>
              </a:rPr>
              <a:t>of</a:t>
            </a:r>
            <a:r>
              <a:rPr sz="1700" b="1" spc="-55" dirty="0">
                <a:solidFill>
                  <a:srgbClr val="3B3B3B"/>
                </a:solidFill>
                <a:latin typeface="Gill Sans MT"/>
                <a:cs typeface="Gill Sans MT"/>
              </a:rPr>
              <a:t> </a:t>
            </a:r>
            <a:r>
              <a:rPr sz="1700" b="1" dirty="0">
                <a:solidFill>
                  <a:srgbClr val="3B3B3B"/>
                </a:solidFill>
                <a:latin typeface="Gill Sans MT"/>
                <a:cs typeface="Gill Sans MT"/>
              </a:rPr>
              <a:t>Property</a:t>
            </a:r>
            <a:r>
              <a:rPr sz="1700" b="1" spc="-65" dirty="0">
                <a:solidFill>
                  <a:srgbClr val="3B3B3B"/>
                </a:solidFill>
                <a:latin typeface="Gill Sans MT"/>
                <a:cs typeface="Gill Sans MT"/>
              </a:rPr>
              <a:t> </a:t>
            </a:r>
            <a:r>
              <a:rPr sz="1700" b="1" dirty="0">
                <a:solidFill>
                  <a:srgbClr val="3B3B3B"/>
                </a:solidFill>
                <a:latin typeface="Gill Sans MT"/>
                <a:cs typeface="Gill Sans MT"/>
              </a:rPr>
              <a:t>–</a:t>
            </a:r>
            <a:r>
              <a:rPr sz="1700" b="1" spc="-25" dirty="0">
                <a:solidFill>
                  <a:srgbClr val="3B3B3B"/>
                </a:solidFill>
                <a:latin typeface="Gill Sans MT"/>
                <a:cs typeface="Gill Sans MT"/>
              </a:rPr>
              <a:t> </a:t>
            </a:r>
            <a:r>
              <a:rPr sz="1700" dirty="0">
                <a:solidFill>
                  <a:srgbClr val="3B3B3B"/>
                </a:solidFill>
                <a:latin typeface="Gill Sans MT"/>
                <a:cs typeface="Gill Sans MT"/>
              </a:rPr>
              <a:t>include</a:t>
            </a:r>
            <a:r>
              <a:rPr sz="1700" spc="-45" dirty="0">
                <a:solidFill>
                  <a:srgbClr val="3B3B3B"/>
                </a:solidFill>
                <a:latin typeface="Gill Sans MT"/>
                <a:cs typeface="Gill Sans MT"/>
              </a:rPr>
              <a:t> </a:t>
            </a:r>
            <a:r>
              <a:rPr sz="1700" dirty="0">
                <a:solidFill>
                  <a:srgbClr val="3B3B3B"/>
                </a:solidFill>
                <a:latin typeface="Gill Sans MT"/>
                <a:cs typeface="Gill Sans MT"/>
              </a:rPr>
              <a:t>police</a:t>
            </a:r>
            <a:r>
              <a:rPr sz="1700" spc="-45" dirty="0">
                <a:solidFill>
                  <a:srgbClr val="3B3B3B"/>
                </a:solidFill>
                <a:latin typeface="Gill Sans MT"/>
                <a:cs typeface="Gill Sans MT"/>
              </a:rPr>
              <a:t> </a:t>
            </a:r>
            <a:r>
              <a:rPr sz="1700" spc="-10" dirty="0">
                <a:solidFill>
                  <a:srgbClr val="3B3B3B"/>
                </a:solidFill>
                <a:latin typeface="Gill Sans MT"/>
                <a:cs typeface="Gill Sans MT"/>
              </a:rPr>
              <a:t>report</a:t>
            </a:r>
            <a:endParaRPr sz="1700" dirty="0">
              <a:latin typeface="Gill Sans MT"/>
              <a:cs typeface="Gill Sans MT"/>
            </a:endParaRPr>
          </a:p>
          <a:p>
            <a:pPr marL="318770" marR="474980" indent="-306705">
              <a:lnSpc>
                <a:spcPct val="100000"/>
              </a:lnSpc>
              <a:spcBef>
                <a:spcPts val="1010"/>
              </a:spcBef>
              <a:buClr>
                <a:srgbClr val="902F61"/>
              </a:buClr>
              <a:buSzPct val="91176"/>
              <a:buFont typeface="Wingdings 2"/>
              <a:buChar char=""/>
              <a:tabLst>
                <a:tab pos="318770" algn="l"/>
              </a:tabLst>
            </a:pPr>
            <a:r>
              <a:rPr sz="1700" b="1" spc="-10" dirty="0">
                <a:solidFill>
                  <a:srgbClr val="3B3B3B"/>
                </a:solidFill>
                <a:latin typeface="Gill Sans MT"/>
                <a:cs typeface="Gill Sans MT"/>
              </a:rPr>
              <a:t>Un-</a:t>
            </a:r>
            <a:r>
              <a:rPr sz="1700" b="1" dirty="0">
                <a:solidFill>
                  <a:srgbClr val="3B3B3B"/>
                </a:solidFill>
                <a:latin typeface="Gill Sans MT"/>
                <a:cs typeface="Gill Sans MT"/>
              </a:rPr>
              <a:t>located</a:t>
            </a:r>
            <a:r>
              <a:rPr sz="1700" b="1" spc="-70" dirty="0">
                <a:solidFill>
                  <a:srgbClr val="3B3B3B"/>
                </a:solidFill>
                <a:latin typeface="Gill Sans MT"/>
                <a:cs typeface="Gill Sans MT"/>
              </a:rPr>
              <a:t> </a:t>
            </a:r>
            <a:r>
              <a:rPr sz="1700" b="1" dirty="0">
                <a:solidFill>
                  <a:srgbClr val="3B3B3B"/>
                </a:solidFill>
                <a:latin typeface="Gill Sans MT"/>
                <a:cs typeface="Gill Sans MT"/>
              </a:rPr>
              <a:t>after</a:t>
            </a:r>
            <a:r>
              <a:rPr sz="1700" b="1" spc="-20" dirty="0">
                <a:solidFill>
                  <a:srgbClr val="3B3B3B"/>
                </a:solidFill>
                <a:latin typeface="Gill Sans MT"/>
                <a:cs typeface="Gill Sans MT"/>
              </a:rPr>
              <a:t> exhaustive</a:t>
            </a:r>
            <a:r>
              <a:rPr sz="1700" b="1" spc="-55" dirty="0">
                <a:solidFill>
                  <a:srgbClr val="3B3B3B"/>
                </a:solidFill>
                <a:latin typeface="Gill Sans MT"/>
                <a:cs typeface="Gill Sans MT"/>
              </a:rPr>
              <a:t> </a:t>
            </a:r>
            <a:r>
              <a:rPr sz="1700" b="1" spc="-10" dirty="0">
                <a:solidFill>
                  <a:srgbClr val="3B3B3B"/>
                </a:solidFill>
                <a:latin typeface="Gill Sans MT"/>
                <a:cs typeface="Gill Sans MT"/>
              </a:rPr>
              <a:t>search</a:t>
            </a:r>
            <a:r>
              <a:rPr sz="1700" b="1" spc="-40" dirty="0">
                <a:solidFill>
                  <a:srgbClr val="3B3B3B"/>
                </a:solidFill>
                <a:latin typeface="Gill Sans MT"/>
                <a:cs typeface="Gill Sans MT"/>
              </a:rPr>
              <a:t> </a:t>
            </a:r>
            <a:r>
              <a:rPr sz="1700" dirty="0">
                <a:solidFill>
                  <a:srgbClr val="3B3B3B"/>
                </a:solidFill>
                <a:latin typeface="Gill Sans MT"/>
                <a:cs typeface="Gill Sans MT"/>
              </a:rPr>
              <a:t>–</a:t>
            </a:r>
            <a:r>
              <a:rPr sz="1700" spc="-10" dirty="0">
                <a:solidFill>
                  <a:srgbClr val="3B3B3B"/>
                </a:solidFill>
                <a:latin typeface="Gill Sans MT"/>
                <a:cs typeface="Gill Sans MT"/>
              </a:rPr>
              <a:t> include </a:t>
            </a:r>
            <a:r>
              <a:rPr sz="1700" dirty="0">
                <a:solidFill>
                  <a:srgbClr val="3B3B3B"/>
                </a:solidFill>
                <a:latin typeface="Gill Sans MT"/>
                <a:cs typeface="Gill Sans MT"/>
              </a:rPr>
              <a:t>explanatory</a:t>
            </a:r>
            <a:r>
              <a:rPr sz="1700" spc="-15" dirty="0">
                <a:solidFill>
                  <a:srgbClr val="3B3B3B"/>
                </a:solidFill>
                <a:latin typeface="Gill Sans MT"/>
                <a:cs typeface="Gill Sans MT"/>
              </a:rPr>
              <a:t> </a:t>
            </a:r>
            <a:r>
              <a:rPr sz="1700" spc="-20" dirty="0">
                <a:solidFill>
                  <a:srgbClr val="3B3B3B"/>
                </a:solidFill>
                <a:latin typeface="Gill Sans MT"/>
                <a:cs typeface="Gill Sans MT"/>
              </a:rPr>
              <a:t>memo</a:t>
            </a:r>
            <a:endParaRPr sz="1700" dirty="0">
              <a:latin typeface="Gill Sans MT"/>
              <a:cs typeface="Gill Sans MT"/>
            </a:endParaRPr>
          </a:p>
          <a:p>
            <a:pPr marL="641985" marR="5080" lvl="1" indent="-304800">
              <a:lnSpc>
                <a:spcPct val="100000"/>
              </a:lnSpc>
              <a:spcBef>
                <a:spcPts val="1005"/>
              </a:spcBef>
              <a:buClr>
                <a:srgbClr val="902F61"/>
              </a:buClr>
              <a:buSzPct val="90000"/>
              <a:buFont typeface="Wingdings 2"/>
              <a:buChar char=""/>
              <a:tabLst>
                <a:tab pos="641985" algn="l"/>
              </a:tabLst>
            </a:pPr>
            <a:r>
              <a:rPr sz="1500" b="1" dirty="0">
                <a:solidFill>
                  <a:srgbClr val="3B3B3B"/>
                </a:solidFill>
                <a:latin typeface="Gill Sans MT"/>
                <a:cs typeface="Gill Sans MT"/>
              </a:rPr>
              <a:t>Loaned</a:t>
            </a:r>
            <a:r>
              <a:rPr sz="1500" b="1" spc="-60" dirty="0">
                <a:solidFill>
                  <a:srgbClr val="3B3B3B"/>
                </a:solidFill>
                <a:latin typeface="Gill Sans MT"/>
                <a:cs typeface="Gill Sans MT"/>
              </a:rPr>
              <a:t> </a:t>
            </a:r>
            <a:r>
              <a:rPr sz="1500" b="1" dirty="0">
                <a:solidFill>
                  <a:srgbClr val="3B3B3B"/>
                </a:solidFill>
                <a:latin typeface="Gill Sans MT"/>
                <a:cs typeface="Gill Sans MT"/>
              </a:rPr>
              <a:t>Equipment</a:t>
            </a:r>
            <a:r>
              <a:rPr sz="1500" b="1" spc="-60" dirty="0">
                <a:solidFill>
                  <a:srgbClr val="3B3B3B"/>
                </a:solidFill>
                <a:latin typeface="Gill Sans MT"/>
                <a:cs typeface="Gill Sans MT"/>
              </a:rPr>
              <a:t> </a:t>
            </a:r>
            <a:r>
              <a:rPr sz="1500" dirty="0">
                <a:solidFill>
                  <a:srgbClr val="3B3B3B"/>
                </a:solidFill>
                <a:latin typeface="Gill Sans MT"/>
                <a:cs typeface="Gill Sans MT"/>
              </a:rPr>
              <a:t>–</a:t>
            </a:r>
            <a:r>
              <a:rPr sz="1500" spc="-20" dirty="0">
                <a:solidFill>
                  <a:srgbClr val="3B3B3B"/>
                </a:solidFill>
                <a:latin typeface="Gill Sans MT"/>
                <a:cs typeface="Gill Sans MT"/>
              </a:rPr>
              <a:t> </a:t>
            </a:r>
            <a:r>
              <a:rPr sz="1500" dirty="0">
                <a:solidFill>
                  <a:srgbClr val="3B3B3B"/>
                </a:solidFill>
                <a:latin typeface="Gill Sans MT"/>
                <a:cs typeface="Gill Sans MT"/>
              </a:rPr>
              <a:t>must</a:t>
            </a:r>
            <a:r>
              <a:rPr sz="1500" spc="-45" dirty="0">
                <a:solidFill>
                  <a:srgbClr val="3B3B3B"/>
                </a:solidFill>
                <a:latin typeface="Gill Sans MT"/>
                <a:cs typeface="Gill Sans MT"/>
              </a:rPr>
              <a:t> </a:t>
            </a:r>
            <a:r>
              <a:rPr sz="1500" dirty="0">
                <a:solidFill>
                  <a:srgbClr val="3B3B3B"/>
                </a:solidFill>
                <a:latin typeface="Gill Sans MT"/>
                <a:cs typeface="Gill Sans MT"/>
              </a:rPr>
              <a:t>obtain</a:t>
            </a:r>
            <a:r>
              <a:rPr sz="1500" spc="-70" dirty="0">
                <a:solidFill>
                  <a:srgbClr val="3B3B3B"/>
                </a:solidFill>
                <a:latin typeface="Gill Sans MT"/>
                <a:cs typeface="Gill Sans MT"/>
              </a:rPr>
              <a:t> </a:t>
            </a:r>
            <a:r>
              <a:rPr sz="1500" spc="-20" dirty="0">
                <a:solidFill>
                  <a:srgbClr val="3B3B3B"/>
                </a:solidFill>
                <a:latin typeface="Gill Sans MT"/>
                <a:cs typeface="Gill Sans MT"/>
              </a:rPr>
              <a:t>approval</a:t>
            </a:r>
            <a:r>
              <a:rPr sz="1500" spc="-40" dirty="0">
                <a:solidFill>
                  <a:srgbClr val="3B3B3B"/>
                </a:solidFill>
                <a:latin typeface="Gill Sans MT"/>
                <a:cs typeface="Gill Sans MT"/>
              </a:rPr>
              <a:t> </a:t>
            </a:r>
            <a:r>
              <a:rPr sz="1500" spc="-10" dirty="0">
                <a:solidFill>
                  <a:srgbClr val="3B3B3B"/>
                </a:solidFill>
                <a:latin typeface="Gill Sans MT"/>
                <a:cs typeface="Gill Sans MT"/>
              </a:rPr>
              <a:t>from</a:t>
            </a:r>
            <a:r>
              <a:rPr sz="1500" spc="-50" dirty="0">
                <a:solidFill>
                  <a:srgbClr val="3B3B3B"/>
                </a:solidFill>
                <a:latin typeface="Gill Sans MT"/>
                <a:cs typeface="Gill Sans MT"/>
              </a:rPr>
              <a:t> </a:t>
            </a:r>
            <a:r>
              <a:rPr sz="1500" spc="-10" dirty="0">
                <a:solidFill>
                  <a:srgbClr val="3B3B3B"/>
                </a:solidFill>
                <a:latin typeface="Gill Sans MT"/>
                <a:cs typeface="Gill Sans MT"/>
              </a:rPr>
              <a:t>agency </a:t>
            </a:r>
            <a:r>
              <a:rPr sz="1500" dirty="0">
                <a:solidFill>
                  <a:srgbClr val="3B3B3B"/>
                </a:solidFill>
                <a:latin typeface="Gill Sans MT"/>
                <a:cs typeface="Gill Sans MT"/>
              </a:rPr>
              <a:t>for</a:t>
            </a:r>
            <a:r>
              <a:rPr sz="1500" spc="-45" dirty="0">
                <a:solidFill>
                  <a:srgbClr val="3B3B3B"/>
                </a:solidFill>
                <a:latin typeface="Gill Sans MT"/>
                <a:cs typeface="Gill Sans MT"/>
              </a:rPr>
              <a:t> </a:t>
            </a:r>
            <a:r>
              <a:rPr sz="1500" spc="-10" dirty="0">
                <a:solidFill>
                  <a:srgbClr val="3B3B3B"/>
                </a:solidFill>
                <a:latin typeface="Gill Sans MT"/>
                <a:cs typeface="Gill Sans MT"/>
              </a:rPr>
              <a:t>disposition</a:t>
            </a:r>
            <a:endParaRPr sz="1500" dirty="0">
              <a:latin typeface="Gill Sans MT"/>
              <a:cs typeface="Gill Sans MT"/>
            </a:endParaRPr>
          </a:p>
          <a:p>
            <a:pPr marL="318770" marR="950594" indent="-306705">
              <a:lnSpc>
                <a:spcPct val="100000"/>
              </a:lnSpc>
              <a:spcBef>
                <a:spcPts val="985"/>
              </a:spcBef>
              <a:buClr>
                <a:srgbClr val="902F61"/>
              </a:buClr>
              <a:buSzPct val="91176"/>
              <a:buFont typeface="Wingdings 2"/>
              <a:buChar char=""/>
              <a:tabLst>
                <a:tab pos="318770" algn="l"/>
              </a:tabLst>
            </a:pPr>
            <a:r>
              <a:rPr sz="1700" b="1" dirty="0">
                <a:solidFill>
                  <a:srgbClr val="3B3B3B"/>
                </a:solidFill>
                <a:latin typeface="Gill Sans MT"/>
                <a:cs typeface="Gill Sans MT"/>
              </a:rPr>
              <a:t>Returned</a:t>
            </a:r>
            <a:r>
              <a:rPr sz="1700" b="1" spc="-5" dirty="0">
                <a:solidFill>
                  <a:srgbClr val="3B3B3B"/>
                </a:solidFill>
                <a:latin typeface="Gill Sans MT"/>
                <a:cs typeface="Gill Sans MT"/>
              </a:rPr>
              <a:t> </a:t>
            </a:r>
            <a:r>
              <a:rPr sz="1700" b="1" spc="-55" dirty="0">
                <a:solidFill>
                  <a:srgbClr val="3B3B3B"/>
                </a:solidFill>
                <a:latin typeface="Gill Sans MT"/>
                <a:cs typeface="Gill Sans MT"/>
              </a:rPr>
              <a:t>toVendor/Trading-</a:t>
            </a:r>
            <a:r>
              <a:rPr sz="1700" b="1" spc="-20" dirty="0">
                <a:solidFill>
                  <a:srgbClr val="3B3B3B"/>
                </a:solidFill>
                <a:latin typeface="Gill Sans MT"/>
                <a:cs typeface="Gill Sans MT"/>
              </a:rPr>
              <a:t>In</a:t>
            </a:r>
            <a:r>
              <a:rPr sz="1700" b="1" spc="-65" dirty="0">
                <a:solidFill>
                  <a:srgbClr val="3B3B3B"/>
                </a:solidFill>
                <a:latin typeface="Gill Sans MT"/>
                <a:cs typeface="Gill Sans MT"/>
              </a:rPr>
              <a:t> </a:t>
            </a:r>
            <a:r>
              <a:rPr sz="1700" b="1" dirty="0">
                <a:solidFill>
                  <a:srgbClr val="3B3B3B"/>
                </a:solidFill>
                <a:latin typeface="Gill Sans MT"/>
                <a:cs typeface="Gill Sans MT"/>
              </a:rPr>
              <a:t>–</a:t>
            </a:r>
            <a:r>
              <a:rPr sz="1700" b="1" spc="60" dirty="0">
                <a:solidFill>
                  <a:srgbClr val="3B3B3B"/>
                </a:solidFill>
                <a:latin typeface="Gill Sans MT"/>
                <a:cs typeface="Gill Sans MT"/>
              </a:rPr>
              <a:t> </a:t>
            </a:r>
            <a:r>
              <a:rPr sz="1700" spc="-10" dirty="0">
                <a:solidFill>
                  <a:srgbClr val="3B3B3B"/>
                </a:solidFill>
                <a:latin typeface="Gill Sans MT"/>
                <a:cs typeface="Gill Sans MT"/>
              </a:rPr>
              <a:t>include exchange/return</a:t>
            </a:r>
            <a:r>
              <a:rPr sz="1700" spc="-25" dirty="0">
                <a:solidFill>
                  <a:srgbClr val="3B3B3B"/>
                </a:solidFill>
                <a:latin typeface="Gill Sans MT"/>
                <a:cs typeface="Gill Sans MT"/>
              </a:rPr>
              <a:t> </a:t>
            </a:r>
            <a:r>
              <a:rPr sz="1700" dirty="0">
                <a:solidFill>
                  <a:srgbClr val="3B3B3B"/>
                </a:solidFill>
                <a:latin typeface="Gill Sans MT"/>
                <a:cs typeface="Gill Sans MT"/>
              </a:rPr>
              <a:t>or</a:t>
            </a:r>
            <a:r>
              <a:rPr sz="1700" spc="-10" dirty="0">
                <a:solidFill>
                  <a:srgbClr val="3B3B3B"/>
                </a:solidFill>
                <a:latin typeface="Gill Sans MT"/>
                <a:cs typeface="Gill Sans MT"/>
              </a:rPr>
              <a:t> purchasing</a:t>
            </a:r>
            <a:r>
              <a:rPr sz="1700" spc="-30" dirty="0">
                <a:solidFill>
                  <a:srgbClr val="3B3B3B"/>
                </a:solidFill>
                <a:latin typeface="Gill Sans MT"/>
                <a:cs typeface="Gill Sans MT"/>
              </a:rPr>
              <a:t> </a:t>
            </a:r>
            <a:r>
              <a:rPr sz="1700" spc="-10" dirty="0">
                <a:solidFill>
                  <a:srgbClr val="3B3B3B"/>
                </a:solidFill>
                <a:latin typeface="Gill Sans MT"/>
                <a:cs typeface="Gill Sans MT"/>
              </a:rPr>
              <a:t>documents</a:t>
            </a:r>
            <a:endParaRPr sz="1700" dirty="0">
              <a:latin typeface="Gill Sans MT"/>
              <a:cs typeface="Gill Sans MT"/>
            </a:endParaRPr>
          </a:p>
          <a:p>
            <a:pPr marL="318770" marR="961390" indent="-306705">
              <a:lnSpc>
                <a:spcPct val="100000"/>
              </a:lnSpc>
              <a:spcBef>
                <a:spcPts val="1010"/>
              </a:spcBef>
              <a:buClr>
                <a:srgbClr val="902F61"/>
              </a:buClr>
              <a:buSzPct val="91176"/>
              <a:buFont typeface="Wingdings 2"/>
              <a:buChar char=""/>
              <a:tabLst>
                <a:tab pos="318770" algn="l"/>
              </a:tabLst>
            </a:pPr>
            <a:r>
              <a:rPr sz="1700" b="1" spc="-10" dirty="0">
                <a:solidFill>
                  <a:srgbClr val="3B3B3B"/>
                </a:solidFill>
                <a:latin typeface="Gill Sans MT"/>
                <a:cs typeface="Gill Sans MT"/>
              </a:rPr>
              <a:t>Cannibalization</a:t>
            </a:r>
            <a:r>
              <a:rPr sz="1700" b="1" spc="-50" dirty="0">
                <a:solidFill>
                  <a:srgbClr val="3B3B3B"/>
                </a:solidFill>
                <a:latin typeface="Gill Sans MT"/>
                <a:cs typeface="Gill Sans MT"/>
              </a:rPr>
              <a:t> </a:t>
            </a:r>
            <a:r>
              <a:rPr sz="1700" b="1" dirty="0">
                <a:solidFill>
                  <a:srgbClr val="3B3B3B"/>
                </a:solidFill>
                <a:latin typeface="Gill Sans MT"/>
                <a:cs typeface="Gill Sans MT"/>
              </a:rPr>
              <a:t>of</a:t>
            </a:r>
            <a:r>
              <a:rPr sz="1700" b="1" spc="5" dirty="0">
                <a:solidFill>
                  <a:srgbClr val="3B3B3B"/>
                </a:solidFill>
                <a:latin typeface="Gill Sans MT"/>
                <a:cs typeface="Gill Sans MT"/>
              </a:rPr>
              <a:t> </a:t>
            </a:r>
            <a:r>
              <a:rPr sz="1700" b="1" spc="-10" dirty="0">
                <a:solidFill>
                  <a:srgbClr val="3B3B3B"/>
                </a:solidFill>
                <a:latin typeface="Gill Sans MT"/>
                <a:cs typeface="Gill Sans MT"/>
              </a:rPr>
              <a:t>Equipment</a:t>
            </a:r>
            <a:r>
              <a:rPr sz="1700" b="1" spc="-40" dirty="0">
                <a:solidFill>
                  <a:srgbClr val="3B3B3B"/>
                </a:solidFill>
                <a:latin typeface="Gill Sans MT"/>
                <a:cs typeface="Gill Sans MT"/>
              </a:rPr>
              <a:t> </a:t>
            </a:r>
            <a:r>
              <a:rPr sz="1700" b="1" dirty="0">
                <a:solidFill>
                  <a:srgbClr val="3B3B3B"/>
                </a:solidFill>
                <a:latin typeface="Gill Sans MT"/>
                <a:cs typeface="Gill Sans MT"/>
              </a:rPr>
              <a:t>–</a:t>
            </a:r>
            <a:r>
              <a:rPr sz="1700" b="1" spc="-5" dirty="0">
                <a:solidFill>
                  <a:srgbClr val="3B3B3B"/>
                </a:solidFill>
                <a:latin typeface="Gill Sans MT"/>
                <a:cs typeface="Gill Sans MT"/>
              </a:rPr>
              <a:t> </a:t>
            </a:r>
            <a:r>
              <a:rPr sz="1700" spc="-10" dirty="0">
                <a:solidFill>
                  <a:srgbClr val="3B3B3B"/>
                </a:solidFill>
                <a:latin typeface="Gill Sans MT"/>
                <a:cs typeface="Gill Sans MT"/>
              </a:rPr>
              <a:t>include </a:t>
            </a:r>
            <a:r>
              <a:rPr sz="1700" dirty="0">
                <a:solidFill>
                  <a:srgbClr val="3B3B3B"/>
                </a:solidFill>
                <a:latin typeface="Gill Sans MT"/>
                <a:cs typeface="Gill Sans MT"/>
              </a:rPr>
              <a:t>explanatory</a:t>
            </a:r>
            <a:r>
              <a:rPr sz="1700" spc="-15" dirty="0">
                <a:solidFill>
                  <a:srgbClr val="3B3B3B"/>
                </a:solidFill>
                <a:latin typeface="Gill Sans MT"/>
                <a:cs typeface="Gill Sans MT"/>
              </a:rPr>
              <a:t> </a:t>
            </a:r>
            <a:r>
              <a:rPr sz="1700" spc="-20" dirty="0">
                <a:solidFill>
                  <a:srgbClr val="3B3B3B"/>
                </a:solidFill>
                <a:latin typeface="Gill Sans MT"/>
                <a:cs typeface="Gill Sans MT"/>
              </a:rPr>
              <a:t>memo</a:t>
            </a:r>
            <a:endParaRPr sz="1700" dirty="0">
              <a:latin typeface="Gill Sans MT"/>
              <a:cs typeface="Gill Sans MT"/>
            </a:endParaRPr>
          </a:p>
          <a:p>
            <a:pPr marL="318770" indent="-306070">
              <a:lnSpc>
                <a:spcPct val="100000"/>
              </a:lnSpc>
              <a:spcBef>
                <a:spcPts val="994"/>
              </a:spcBef>
              <a:buClr>
                <a:srgbClr val="902F61"/>
              </a:buClr>
              <a:buSzPct val="91176"/>
              <a:buFont typeface="Wingdings 2"/>
              <a:buChar char=""/>
              <a:tabLst>
                <a:tab pos="318770" algn="l"/>
              </a:tabLst>
            </a:pPr>
            <a:r>
              <a:rPr sz="1700" b="1" dirty="0">
                <a:solidFill>
                  <a:srgbClr val="3B3B3B"/>
                </a:solidFill>
                <a:latin typeface="Gill Sans MT"/>
                <a:cs typeface="Gill Sans MT"/>
              </a:rPr>
              <a:t>Other</a:t>
            </a:r>
            <a:r>
              <a:rPr sz="1700" b="1" spc="-20" dirty="0">
                <a:solidFill>
                  <a:srgbClr val="3B3B3B"/>
                </a:solidFill>
                <a:latin typeface="Gill Sans MT"/>
                <a:cs typeface="Gill Sans MT"/>
              </a:rPr>
              <a:t> </a:t>
            </a:r>
            <a:r>
              <a:rPr sz="1700" b="1" dirty="0">
                <a:solidFill>
                  <a:srgbClr val="3B3B3B"/>
                </a:solidFill>
                <a:latin typeface="Gill Sans MT"/>
                <a:cs typeface="Gill Sans MT"/>
              </a:rPr>
              <a:t>–</a:t>
            </a:r>
            <a:r>
              <a:rPr sz="1700" b="1" spc="-10" dirty="0">
                <a:solidFill>
                  <a:srgbClr val="3B3B3B"/>
                </a:solidFill>
                <a:latin typeface="Gill Sans MT"/>
                <a:cs typeface="Gill Sans MT"/>
              </a:rPr>
              <a:t> </a:t>
            </a:r>
            <a:r>
              <a:rPr sz="1700" dirty="0">
                <a:solidFill>
                  <a:srgbClr val="3B3B3B"/>
                </a:solidFill>
                <a:latin typeface="Gill Sans MT"/>
                <a:cs typeface="Gill Sans MT"/>
              </a:rPr>
              <a:t>include</a:t>
            </a:r>
            <a:r>
              <a:rPr sz="1700" spc="-35" dirty="0">
                <a:solidFill>
                  <a:srgbClr val="3B3B3B"/>
                </a:solidFill>
                <a:latin typeface="Gill Sans MT"/>
                <a:cs typeface="Gill Sans MT"/>
              </a:rPr>
              <a:t> </a:t>
            </a:r>
            <a:r>
              <a:rPr sz="1700" dirty="0">
                <a:solidFill>
                  <a:srgbClr val="3B3B3B"/>
                </a:solidFill>
                <a:latin typeface="Gill Sans MT"/>
                <a:cs typeface="Gill Sans MT"/>
              </a:rPr>
              <a:t>explanatory</a:t>
            </a:r>
            <a:r>
              <a:rPr sz="1700" spc="-45" dirty="0">
                <a:solidFill>
                  <a:srgbClr val="3B3B3B"/>
                </a:solidFill>
                <a:latin typeface="Gill Sans MT"/>
                <a:cs typeface="Gill Sans MT"/>
              </a:rPr>
              <a:t> </a:t>
            </a:r>
            <a:r>
              <a:rPr sz="1700" spc="-20" dirty="0">
                <a:solidFill>
                  <a:srgbClr val="3B3B3B"/>
                </a:solidFill>
                <a:latin typeface="Gill Sans MT"/>
                <a:cs typeface="Gill Sans MT"/>
              </a:rPr>
              <a:t>memo</a:t>
            </a:r>
            <a:endParaRPr sz="1700" dirty="0">
              <a:latin typeface="Gill Sans MT"/>
              <a:cs typeface="Gill Sans M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056640"/>
          </a:xfrm>
          <a:prstGeom prst="rect">
            <a:avLst/>
          </a:prstGeom>
          <a:solidFill>
            <a:srgbClr val="4D1334"/>
          </a:solidFill>
        </p:spPr>
        <p:txBody>
          <a:bodyPr vert="horz" wrap="square" lIns="0" tIns="353695" rIns="0" bIns="0" rtlCol="0">
            <a:spAutoFit/>
          </a:bodyPr>
          <a:lstStyle/>
          <a:p>
            <a:pPr marL="225425">
              <a:lnSpc>
                <a:spcPct val="100000"/>
              </a:lnSpc>
              <a:spcBef>
                <a:spcPts val="2785"/>
              </a:spcBef>
            </a:pPr>
            <a:r>
              <a:rPr sz="4400" dirty="0">
                <a:solidFill>
                  <a:srgbClr val="FFFFFF"/>
                </a:solidFill>
              </a:rPr>
              <a:t>TRANSFERS</a:t>
            </a:r>
            <a:r>
              <a:rPr sz="4400" spc="-170" dirty="0">
                <a:solidFill>
                  <a:srgbClr val="FFFFFF"/>
                </a:solidFill>
              </a:rPr>
              <a:t> </a:t>
            </a:r>
            <a:r>
              <a:rPr sz="4400" spc="-80" dirty="0">
                <a:solidFill>
                  <a:srgbClr val="FFFFFF"/>
                </a:solidFill>
              </a:rPr>
              <a:t>TO</a:t>
            </a:r>
            <a:r>
              <a:rPr lang="en-US" sz="4400" spc="-80" dirty="0">
                <a:solidFill>
                  <a:srgbClr val="FFFFFF"/>
                </a:solidFill>
              </a:rPr>
              <a:t>/FROM</a:t>
            </a:r>
            <a:r>
              <a:rPr sz="4400" spc="-370" dirty="0">
                <a:solidFill>
                  <a:srgbClr val="FFFFFF"/>
                </a:solidFill>
              </a:rPr>
              <a:t> </a:t>
            </a:r>
            <a:r>
              <a:rPr sz="4400" spc="-10" dirty="0">
                <a:solidFill>
                  <a:srgbClr val="FFFFFF"/>
                </a:solidFill>
              </a:rPr>
              <a:t>ANOTHER</a:t>
            </a:r>
            <a:r>
              <a:rPr sz="4400" spc="-175" dirty="0">
                <a:solidFill>
                  <a:srgbClr val="FFFFFF"/>
                </a:solidFill>
              </a:rPr>
              <a:t> </a:t>
            </a:r>
            <a:r>
              <a:rPr sz="4400" spc="-10" dirty="0">
                <a:solidFill>
                  <a:srgbClr val="FFFFFF"/>
                </a:solidFill>
              </a:rPr>
              <a:t>ENTITY</a:t>
            </a:r>
            <a:endParaRPr sz="4400" dirty="0"/>
          </a:p>
        </p:txBody>
      </p:sp>
      <p:sp>
        <p:nvSpPr>
          <p:cNvPr id="3" name="object 3"/>
          <p:cNvSpPr txBox="1"/>
          <p:nvPr/>
        </p:nvSpPr>
        <p:spPr>
          <a:xfrm>
            <a:off x="609091" y="2049144"/>
            <a:ext cx="4901565" cy="513080"/>
          </a:xfrm>
          <a:prstGeom prst="rect">
            <a:avLst/>
          </a:prstGeom>
        </p:spPr>
        <p:txBody>
          <a:bodyPr vert="horz" wrap="square" lIns="0" tIns="12065" rIns="0" bIns="0" rtlCol="0">
            <a:spAutoFit/>
          </a:bodyPr>
          <a:lstStyle/>
          <a:p>
            <a:pPr marL="318770" marR="5080" indent="-306705">
              <a:lnSpc>
                <a:spcPct val="100000"/>
              </a:lnSpc>
              <a:spcBef>
                <a:spcPts val="95"/>
              </a:spcBef>
              <a:buClr>
                <a:srgbClr val="902F61"/>
              </a:buClr>
              <a:buSzPct val="90625"/>
              <a:buFont typeface="Wingdings 2"/>
              <a:buChar char=""/>
              <a:tabLst>
                <a:tab pos="318770" algn="l"/>
              </a:tabLst>
            </a:pPr>
            <a:r>
              <a:rPr sz="1600" b="1" spc="-45" dirty="0">
                <a:solidFill>
                  <a:srgbClr val="3B3B3B"/>
                </a:solidFill>
                <a:latin typeface="Gill Sans MT"/>
                <a:cs typeface="Gill Sans MT"/>
              </a:rPr>
              <a:t>Policy</a:t>
            </a:r>
            <a:r>
              <a:rPr sz="1600" b="1" spc="-70" dirty="0">
                <a:solidFill>
                  <a:srgbClr val="3B3B3B"/>
                </a:solidFill>
                <a:latin typeface="Gill Sans MT"/>
                <a:cs typeface="Gill Sans MT"/>
              </a:rPr>
              <a:t> </a:t>
            </a:r>
            <a:r>
              <a:rPr sz="1600" b="1" spc="-30" dirty="0">
                <a:solidFill>
                  <a:srgbClr val="3B3B3B"/>
                </a:solidFill>
                <a:latin typeface="Gill Sans MT"/>
                <a:cs typeface="Gill Sans MT"/>
              </a:rPr>
              <a:t>7710:</a:t>
            </a:r>
            <a:r>
              <a:rPr sz="1600" b="1" spc="-125" dirty="0">
                <a:solidFill>
                  <a:srgbClr val="3B3B3B"/>
                </a:solidFill>
                <a:latin typeface="Gill Sans MT"/>
                <a:cs typeface="Gill Sans MT"/>
              </a:rPr>
              <a:t> </a:t>
            </a:r>
            <a:r>
              <a:rPr sz="1600" b="1" dirty="0">
                <a:solidFill>
                  <a:srgbClr val="3B3B3B"/>
                </a:solidFill>
                <a:latin typeface="Gill Sans MT"/>
                <a:cs typeface="Gill Sans MT"/>
              </a:rPr>
              <a:t>Property</a:t>
            </a:r>
            <a:r>
              <a:rPr sz="1600" b="1" spc="-110" dirty="0">
                <a:solidFill>
                  <a:srgbClr val="3B3B3B"/>
                </a:solidFill>
                <a:latin typeface="Gill Sans MT"/>
                <a:cs typeface="Gill Sans MT"/>
              </a:rPr>
              <a:t> </a:t>
            </a:r>
            <a:r>
              <a:rPr sz="1600" b="1" spc="-20" dirty="0">
                <a:solidFill>
                  <a:srgbClr val="3B3B3B"/>
                </a:solidFill>
                <a:latin typeface="Gill Sans MT"/>
                <a:cs typeface="Gill Sans MT"/>
              </a:rPr>
              <a:t>Management</a:t>
            </a:r>
            <a:r>
              <a:rPr sz="1600" b="1" spc="-25" dirty="0">
                <a:solidFill>
                  <a:srgbClr val="3B3B3B"/>
                </a:solidFill>
                <a:latin typeface="Gill Sans MT"/>
                <a:cs typeface="Gill Sans MT"/>
              </a:rPr>
              <a:t> </a:t>
            </a:r>
            <a:r>
              <a:rPr sz="1600" b="1" dirty="0">
                <a:solidFill>
                  <a:srgbClr val="3B3B3B"/>
                </a:solidFill>
                <a:latin typeface="Gill Sans MT"/>
                <a:cs typeface="Gill Sans MT"/>
              </a:rPr>
              <a:t>and</a:t>
            </a:r>
            <a:r>
              <a:rPr sz="1600" b="1" spc="-50" dirty="0">
                <a:solidFill>
                  <a:srgbClr val="3B3B3B"/>
                </a:solidFill>
                <a:latin typeface="Gill Sans MT"/>
                <a:cs typeface="Gill Sans MT"/>
              </a:rPr>
              <a:t> </a:t>
            </a:r>
            <a:r>
              <a:rPr sz="1600" b="1" spc="-10" dirty="0">
                <a:solidFill>
                  <a:srgbClr val="3B3B3B"/>
                </a:solidFill>
                <a:latin typeface="Gill Sans MT"/>
                <a:cs typeface="Gill Sans MT"/>
              </a:rPr>
              <a:t>Control</a:t>
            </a:r>
            <a:r>
              <a:rPr sz="1600" b="1" spc="-40" dirty="0">
                <a:solidFill>
                  <a:srgbClr val="3B3B3B"/>
                </a:solidFill>
                <a:latin typeface="Gill Sans MT"/>
                <a:cs typeface="Gill Sans MT"/>
              </a:rPr>
              <a:t> </a:t>
            </a:r>
            <a:r>
              <a:rPr sz="1600" b="1" spc="-50" dirty="0">
                <a:solidFill>
                  <a:srgbClr val="3B3B3B"/>
                </a:solidFill>
                <a:latin typeface="Gill Sans MT"/>
                <a:cs typeface="Gill Sans MT"/>
              </a:rPr>
              <a:t>- </a:t>
            </a:r>
            <a:r>
              <a:rPr sz="1600" b="1" spc="-40" dirty="0">
                <a:solidFill>
                  <a:srgbClr val="3B3B3B"/>
                </a:solidFill>
                <a:latin typeface="Gill Sans MT"/>
                <a:cs typeface="Gill Sans MT"/>
              </a:rPr>
              <a:t>5.2.Transfer</a:t>
            </a:r>
            <a:r>
              <a:rPr sz="1600" b="1" spc="-15" dirty="0">
                <a:solidFill>
                  <a:srgbClr val="3B3B3B"/>
                </a:solidFill>
                <a:latin typeface="Gill Sans MT"/>
                <a:cs typeface="Gill Sans MT"/>
              </a:rPr>
              <a:t> </a:t>
            </a:r>
            <a:r>
              <a:rPr sz="1600" b="1" spc="-10" dirty="0">
                <a:solidFill>
                  <a:srgbClr val="3B3B3B"/>
                </a:solidFill>
                <a:latin typeface="Gill Sans MT"/>
                <a:cs typeface="Gill Sans MT"/>
              </a:rPr>
              <a:t>of</a:t>
            </a:r>
            <a:r>
              <a:rPr sz="1600" b="1" spc="-170" dirty="0">
                <a:solidFill>
                  <a:srgbClr val="3B3B3B"/>
                </a:solidFill>
                <a:latin typeface="Gill Sans MT"/>
                <a:cs typeface="Gill Sans MT"/>
              </a:rPr>
              <a:t> </a:t>
            </a:r>
            <a:r>
              <a:rPr sz="1600" b="1" dirty="0">
                <a:solidFill>
                  <a:srgbClr val="3B3B3B"/>
                </a:solidFill>
                <a:latin typeface="Gill Sans MT"/>
                <a:cs typeface="Gill Sans MT"/>
              </a:rPr>
              <a:t>Assets </a:t>
            </a:r>
            <a:r>
              <a:rPr sz="1600" b="1" spc="-20" dirty="0">
                <a:solidFill>
                  <a:srgbClr val="3B3B3B"/>
                </a:solidFill>
                <a:latin typeface="Gill Sans MT"/>
                <a:cs typeface="Gill Sans MT"/>
              </a:rPr>
              <a:t>to</a:t>
            </a:r>
            <a:r>
              <a:rPr sz="1600" b="1" spc="-170" dirty="0">
                <a:solidFill>
                  <a:srgbClr val="3B3B3B"/>
                </a:solidFill>
                <a:latin typeface="Gill Sans MT"/>
                <a:cs typeface="Gill Sans MT"/>
              </a:rPr>
              <a:t> </a:t>
            </a:r>
            <a:r>
              <a:rPr sz="1600" b="1" spc="-10" dirty="0">
                <a:solidFill>
                  <a:srgbClr val="3B3B3B"/>
                </a:solidFill>
                <a:latin typeface="Gill Sans MT"/>
                <a:cs typeface="Gill Sans MT"/>
              </a:rPr>
              <a:t>Another</a:t>
            </a:r>
            <a:r>
              <a:rPr sz="1600" b="1" spc="-215" dirty="0">
                <a:solidFill>
                  <a:srgbClr val="3B3B3B"/>
                </a:solidFill>
                <a:latin typeface="Gill Sans MT"/>
                <a:cs typeface="Gill Sans MT"/>
              </a:rPr>
              <a:t> </a:t>
            </a:r>
            <a:r>
              <a:rPr sz="1600" b="1" spc="-10" dirty="0">
                <a:solidFill>
                  <a:srgbClr val="3B3B3B"/>
                </a:solidFill>
                <a:latin typeface="Gill Sans MT"/>
                <a:cs typeface="Gill Sans MT"/>
              </a:rPr>
              <a:t>Institution</a:t>
            </a:r>
            <a:endParaRPr sz="1600" dirty="0">
              <a:latin typeface="Gill Sans MT"/>
              <a:cs typeface="Gill Sans MT"/>
            </a:endParaRPr>
          </a:p>
        </p:txBody>
      </p:sp>
      <p:sp>
        <p:nvSpPr>
          <p:cNvPr id="4" name="object 4"/>
          <p:cNvSpPr txBox="1"/>
          <p:nvPr/>
        </p:nvSpPr>
        <p:spPr>
          <a:xfrm>
            <a:off x="915416" y="2651125"/>
            <a:ext cx="4841240" cy="3862070"/>
          </a:xfrm>
          <a:prstGeom prst="rect">
            <a:avLst/>
          </a:prstGeom>
        </p:spPr>
        <p:txBody>
          <a:bodyPr vert="horz" wrap="square" lIns="0" tIns="13335" rIns="0" bIns="0" rtlCol="0">
            <a:spAutoFit/>
          </a:bodyPr>
          <a:lstStyle/>
          <a:p>
            <a:pPr marL="299085" marR="81915" indent="-287020">
              <a:lnSpc>
                <a:spcPct val="100000"/>
              </a:lnSpc>
              <a:spcBef>
                <a:spcPts val="105"/>
              </a:spcBef>
              <a:buClr>
                <a:srgbClr val="902F61"/>
              </a:buClr>
              <a:buSzPct val="135714"/>
              <a:buFont typeface="Arial"/>
              <a:buChar char="•"/>
              <a:tabLst>
                <a:tab pos="299085" algn="l"/>
              </a:tabLst>
            </a:pPr>
            <a:r>
              <a:rPr sz="1400" dirty="0">
                <a:solidFill>
                  <a:srgbClr val="3B3B3B"/>
                </a:solidFill>
                <a:latin typeface="Gill Sans MT"/>
                <a:cs typeface="Gill Sans MT"/>
              </a:rPr>
              <a:t>Equipment</a:t>
            </a:r>
            <a:r>
              <a:rPr sz="1400" spc="-65" dirty="0">
                <a:solidFill>
                  <a:srgbClr val="3B3B3B"/>
                </a:solidFill>
                <a:latin typeface="Gill Sans MT"/>
                <a:cs typeface="Gill Sans MT"/>
              </a:rPr>
              <a:t> </a:t>
            </a:r>
            <a:r>
              <a:rPr sz="1400" spc="-10" dirty="0">
                <a:solidFill>
                  <a:srgbClr val="3B3B3B"/>
                </a:solidFill>
                <a:latin typeface="Gill Sans MT"/>
                <a:cs typeface="Gill Sans MT"/>
              </a:rPr>
              <a:t>purchased</a:t>
            </a:r>
            <a:r>
              <a:rPr sz="1400" spc="-55" dirty="0">
                <a:solidFill>
                  <a:srgbClr val="3B3B3B"/>
                </a:solidFill>
                <a:latin typeface="Gill Sans MT"/>
                <a:cs typeface="Gill Sans MT"/>
              </a:rPr>
              <a:t> </a:t>
            </a:r>
            <a:r>
              <a:rPr sz="1400" dirty="0">
                <a:solidFill>
                  <a:srgbClr val="3B3B3B"/>
                </a:solidFill>
                <a:latin typeface="Gill Sans MT"/>
                <a:cs typeface="Gill Sans MT"/>
              </a:rPr>
              <a:t>with</a:t>
            </a:r>
            <a:r>
              <a:rPr sz="1400" spc="-45" dirty="0">
                <a:solidFill>
                  <a:srgbClr val="3B3B3B"/>
                </a:solidFill>
                <a:latin typeface="Gill Sans MT"/>
                <a:cs typeface="Gill Sans MT"/>
              </a:rPr>
              <a:t> </a:t>
            </a:r>
            <a:r>
              <a:rPr sz="1400" dirty="0">
                <a:solidFill>
                  <a:srgbClr val="3B3B3B"/>
                </a:solidFill>
                <a:latin typeface="Gill Sans MT"/>
                <a:cs typeface="Gill Sans MT"/>
              </a:rPr>
              <a:t>funds</a:t>
            </a:r>
            <a:r>
              <a:rPr sz="1400" spc="-25" dirty="0">
                <a:solidFill>
                  <a:srgbClr val="3B3B3B"/>
                </a:solidFill>
                <a:latin typeface="Gill Sans MT"/>
                <a:cs typeface="Gill Sans MT"/>
              </a:rPr>
              <a:t> </a:t>
            </a:r>
            <a:r>
              <a:rPr sz="1400" spc="-10" dirty="0">
                <a:solidFill>
                  <a:srgbClr val="3B3B3B"/>
                </a:solidFill>
                <a:latin typeface="Gill Sans MT"/>
                <a:cs typeface="Gill Sans MT"/>
              </a:rPr>
              <a:t>from</a:t>
            </a:r>
            <a:r>
              <a:rPr sz="1400" spc="-40" dirty="0">
                <a:solidFill>
                  <a:srgbClr val="3B3B3B"/>
                </a:solidFill>
                <a:latin typeface="Gill Sans MT"/>
                <a:cs typeface="Gill Sans MT"/>
              </a:rPr>
              <a:t> </a:t>
            </a:r>
            <a:r>
              <a:rPr sz="1400" dirty="0">
                <a:solidFill>
                  <a:srgbClr val="3B3B3B"/>
                </a:solidFill>
                <a:latin typeface="Gill Sans MT"/>
                <a:cs typeface="Gill Sans MT"/>
              </a:rPr>
              <a:t>contracts</a:t>
            </a:r>
            <a:r>
              <a:rPr sz="1400" spc="-60" dirty="0">
                <a:solidFill>
                  <a:srgbClr val="3B3B3B"/>
                </a:solidFill>
                <a:latin typeface="Gill Sans MT"/>
                <a:cs typeface="Gill Sans MT"/>
              </a:rPr>
              <a:t> </a:t>
            </a:r>
            <a:r>
              <a:rPr sz="1400" dirty="0">
                <a:solidFill>
                  <a:srgbClr val="3B3B3B"/>
                </a:solidFill>
                <a:latin typeface="Gill Sans MT"/>
                <a:cs typeface="Gill Sans MT"/>
              </a:rPr>
              <a:t>and</a:t>
            </a:r>
            <a:r>
              <a:rPr sz="1400" spc="-15" dirty="0">
                <a:solidFill>
                  <a:srgbClr val="3B3B3B"/>
                </a:solidFill>
                <a:latin typeface="Gill Sans MT"/>
                <a:cs typeface="Gill Sans MT"/>
              </a:rPr>
              <a:t> </a:t>
            </a:r>
            <a:r>
              <a:rPr sz="1400" spc="-10" dirty="0">
                <a:solidFill>
                  <a:srgbClr val="3B3B3B"/>
                </a:solidFill>
                <a:latin typeface="Gill Sans MT"/>
                <a:cs typeface="Gill Sans MT"/>
              </a:rPr>
              <a:t>grants administered</a:t>
            </a:r>
            <a:r>
              <a:rPr sz="1400" spc="-55" dirty="0">
                <a:solidFill>
                  <a:srgbClr val="3B3B3B"/>
                </a:solidFill>
                <a:latin typeface="Gill Sans MT"/>
                <a:cs typeface="Gill Sans MT"/>
              </a:rPr>
              <a:t> </a:t>
            </a:r>
            <a:r>
              <a:rPr sz="1400" dirty="0">
                <a:solidFill>
                  <a:srgbClr val="3B3B3B"/>
                </a:solidFill>
                <a:latin typeface="Gill Sans MT"/>
                <a:cs typeface="Gill Sans MT"/>
              </a:rPr>
              <a:t>by</a:t>
            </a:r>
            <a:r>
              <a:rPr sz="1400" spc="-30" dirty="0">
                <a:solidFill>
                  <a:srgbClr val="3B3B3B"/>
                </a:solidFill>
                <a:latin typeface="Gill Sans MT"/>
                <a:cs typeface="Gill Sans MT"/>
              </a:rPr>
              <a:t> </a:t>
            </a:r>
            <a:r>
              <a:rPr sz="1400" dirty="0">
                <a:solidFill>
                  <a:srgbClr val="3B3B3B"/>
                </a:solidFill>
                <a:latin typeface="Gill Sans MT"/>
                <a:cs typeface="Gill Sans MT"/>
              </a:rPr>
              <a:t>the </a:t>
            </a:r>
            <a:r>
              <a:rPr sz="1400" spc="-10" dirty="0">
                <a:solidFill>
                  <a:srgbClr val="3B3B3B"/>
                </a:solidFill>
                <a:latin typeface="Gill Sans MT"/>
                <a:cs typeface="Gill Sans MT"/>
              </a:rPr>
              <a:t>University</a:t>
            </a:r>
            <a:r>
              <a:rPr sz="1400" spc="-55" dirty="0">
                <a:solidFill>
                  <a:srgbClr val="3B3B3B"/>
                </a:solidFill>
                <a:latin typeface="Gill Sans MT"/>
                <a:cs typeface="Gill Sans MT"/>
              </a:rPr>
              <a:t> </a:t>
            </a:r>
            <a:r>
              <a:rPr sz="1400" dirty="0">
                <a:solidFill>
                  <a:srgbClr val="3B3B3B"/>
                </a:solidFill>
                <a:latin typeface="Gill Sans MT"/>
                <a:cs typeface="Gill Sans MT"/>
              </a:rPr>
              <a:t>legally</a:t>
            </a:r>
            <a:r>
              <a:rPr sz="1400" spc="-30" dirty="0">
                <a:solidFill>
                  <a:srgbClr val="3B3B3B"/>
                </a:solidFill>
                <a:latin typeface="Gill Sans MT"/>
                <a:cs typeface="Gill Sans MT"/>
              </a:rPr>
              <a:t> </a:t>
            </a:r>
            <a:r>
              <a:rPr sz="1400" dirty="0">
                <a:solidFill>
                  <a:srgbClr val="3B3B3B"/>
                </a:solidFill>
                <a:latin typeface="Gill Sans MT"/>
                <a:cs typeface="Gill Sans MT"/>
              </a:rPr>
              <a:t>belong</a:t>
            </a:r>
            <a:r>
              <a:rPr sz="1400" spc="-25" dirty="0">
                <a:solidFill>
                  <a:srgbClr val="3B3B3B"/>
                </a:solidFill>
                <a:latin typeface="Gill Sans MT"/>
                <a:cs typeface="Gill Sans MT"/>
              </a:rPr>
              <a:t> </a:t>
            </a:r>
            <a:r>
              <a:rPr sz="1400" dirty="0">
                <a:solidFill>
                  <a:srgbClr val="3B3B3B"/>
                </a:solidFill>
                <a:latin typeface="Gill Sans MT"/>
                <a:cs typeface="Gill Sans MT"/>
              </a:rPr>
              <a:t>to</a:t>
            </a:r>
            <a:r>
              <a:rPr sz="1400" spc="-10" dirty="0">
                <a:solidFill>
                  <a:srgbClr val="3B3B3B"/>
                </a:solidFill>
                <a:latin typeface="Gill Sans MT"/>
                <a:cs typeface="Gill Sans MT"/>
              </a:rPr>
              <a:t> </a:t>
            </a:r>
            <a:r>
              <a:rPr sz="1400" dirty="0">
                <a:solidFill>
                  <a:srgbClr val="3B3B3B"/>
                </a:solidFill>
                <a:latin typeface="Gill Sans MT"/>
                <a:cs typeface="Gill Sans MT"/>
              </a:rPr>
              <a:t>the</a:t>
            </a:r>
            <a:r>
              <a:rPr sz="1400" spc="-10" dirty="0">
                <a:solidFill>
                  <a:srgbClr val="3B3B3B"/>
                </a:solidFill>
                <a:latin typeface="Gill Sans MT"/>
                <a:cs typeface="Gill Sans MT"/>
              </a:rPr>
              <a:t> University </a:t>
            </a:r>
            <a:r>
              <a:rPr sz="1400" dirty="0">
                <a:solidFill>
                  <a:srgbClr val="3B3B3B"/>
                </a:solidFill>
                <a:latin typeface="Gill Sans MT"/>
                <a:cs typeface="Gill Sans MT"/>
              </a:rPr>
              <a:t>of</a:t>
            </a:r>
            <a:r>
              <a:rPr sz="1400" spc="-40" dirty="0">
                <a:solidFill>
                  <a:srgbClr val="3B3B3B"/>
                </a:solidFill>
                <a:latin typeface="Gill Sans MT"/>
                <a:cs typeface="Gill Sans MT"/>
              </a:rPr>
              <a:t> </a:t>
            </a:r>
            <a:r>
              <a:rPr sz="1400" dirty="0">
                <a:solidFill>
                  <a:srgbClr val="3B3B3B"/>
                </a:solidFill>
                <a:latin typeface="Gill Sans MT"/>
                <a:cs typeface="Gill Sans MT"/>
              </a:rPr>
              <a:t>New</a:t>
            </a:r>
            <a:r>
              <a:rPr sz="1400" spc="-45" dirty="0">
                <a:solidFill>
                  <a:srgbClr val="3B3B3B"/>
                </a:solidFill>
                <a:latin typeface="Gill Sans MT"/>
                <a:cs typeface="Gill Sans MT"/>
              </a:rPr>
              <a:t> </a:t>
            </a:r>
            <a:r>
              <a:rPr sz="1400" spc="-10" dirty="0">
                <a:solidFill>
                  <a:srgbClr val="3B3B3B"/>
                </a:solidFill>
                <a:latin typeface="Gill Sans MT"/>
                <a:cs typeface="Gill Sans MT"/>
              </a:rPr>
              <a:t>Mexico.</a:t>
            </a:r>
            <a:endParaRPr sz="1400" dirty="0">
              <a:latin typeface="Gill Sans MT"/>
              <a:cs typeface="Gill Sans MT"/>
            </a:endParaRPr>
          </a:p>
          <a:p>
            <a:pPr marL="317500" marR="295275" indent="-287020">
              <a:lnSpc>
                <a:spcPct val="100000"/>
              </a:lnSpc>
              <a:spcBef>
                <a:spcPts val="1005"/>
              </a:spcBef>
              <a:buClr>
                <a:srgbClr val="902F61"/>
              </a:buClr>
              <a:buSzPct val="135714"/>
              <a:buFont typeface="Arial"/>
              <a:buChar char="•"/>
              <a:tabLst>
                <a:tab pos="317500" algn="l"/>
              </a:tabLst>
            </a:pPr>
            <a:r>
              <a:rPr sz="1400" dirty="0">
                <a:solidFill>
                  <a:srgbClr val="3B3B3B"/>
                </a:solidFill>
                <a:latin typeface="Gill Sans MT"/>
                <a:cs typeface="Gill Sans MT"/>
              </a:rPr>
              <a:t>If</a:t>
            </a:r>
            <a:r>
              <a:rPr sz="1400" spc="-30" dirty="0">
                <a:solidFill>
                  <a:srgbClr val="3B3B3B"/>
                </a:solidFill>
                <a:latin typeface="Gill Sans MT"/>
                <a:cs typeface="Gill Sans MT"/>
              </a:rPr>
              <a:t> </a:t>
            </a:r>
            <a:r>
              <a:rPr sz="1400" dirty="0">
                <a:solidFill>
                  <a:srgbClr val="3B3B3B"/>
                </a:solidFill>
                <a:latin typeface="Gill Sans MT"/>
                <a:cs typeface="Gill Sans MT"/>
              </a:rPr>
              <a:t>a</a:t>
            </a:r>
            <a:r>
              <a:rPr sz="1400" spc="-5" dirty="0">
                <a:solidFill>
                  <a:srgbClr val="3B3B3B"/>
                </a:solidFill>
                <a:latin typeface="Gill Sans MT"/>
                <a:cs typeface="Gill Sans MT"/>
              </a:rPr>
              <a:t> </a:t>
            </a:r>
            <a:r>
              <a:rPr sz="1400" dirty="0">
                <a:solidFill>
                  <a:srgbClr val="3B3B3B"/>
                </a:solidFill>
                <a:latin typeface="Gill Sans MT"/>
                <a:cs typeface="Gill Sans MT"/>
              </a:rPr>
              <a:t>principal</a:t>
            </a:r>
            <a:r>
              <a:rPr sz="1400" spc="-40" dirty="0">
                <a:solidFill>
                  <a:srgbClr val="3B3B3B"/>
                </a:solidFill>
                <a:latin typeface="Gill Sans MT"/>
                <a:cs typeface="Gill Sans MT"/>
              </a:rPr>
              <a:t> </a:t>
            </a:r>
            <a:r>
              <a:rPr sz="1400" spc="-20" dirty="0">
                <a:solidFill>
                  <a:srgbClr val="3B3B3B"/>
                </a:solidFill>
                <a:latin typeface="Gill Sans MT"/>
                <a:cs typeface="Gill Sans MT"/>
              </a:rPr>
              <a:t>investigator</a:t>
            </a:r>
            <a:r>
              <a:rPr sz="1400" spc="-35" dirty="0">
                <a:solidFill>
                  <a:srgbClr val="3B3B3B"/>
                </a:solidFill>
                <a:latin typeface="Gill Sans MT"/>
                <a:cs typeface="Gill Sans MT"/>
              </a:rPr>
              <a:t> </a:t>
            </a:r>
            <a:r>
              <a:rPr sz="1400" dirty="0">
                <a:solidFill>
                  <a:srgbClr val="3B3B3B"/>
                </a:solidFill>
                <a:latin typeface="Gill Sans MT"/>
                <a:cs typeface="Gill Sans MT"/>
              </a:rPr>
              <a:t>transfers</a:t>
            </a:r>
            <a:r>
              <a:rPr sz="1400" spc="-50" dirty="0">
                <a:solidFill>
                  <a:srgbClr val="3B3B3B"/>
                </a:solidFill>
                <a:latin typeface="Gill Sans MT"/>
                <a:cs typeface="Gill Sans MT"/>
              </a:rPr>
              <a:t> </a:t>
            </a:r>
            <a:r>
              <a:rPr sz="1400" dirty="0">
                <a:solidFill>
                  <a:srgbClr val="3B3B3B"/>
                </a:solidFill>
                <a:latin typeface="Gill Sans MT"/>
                <a:cs typeface="Gill Sans MT"/>
              </a:rPr>
              <a:t>to</a:t>
            </a:r>
            <a:r>
              <a:rPr sz="1400" spc="-25" dirty="0">
                <a:solidFill>
                  <a:srgbClr val="3B3B3B"/>
                </a:solidFill>
                <a:latin typeface="Gill Sans MT"/>
                <a:cs typeface="Gill Sans MT"/>
              </a:rPr>
              <a:t> </a:t>
            </a:r>
            <a:r>
              <a:rPr sz="1400" dirty="0">
                <a:solidFill>
                  <a:srgbClr val="3B3B3B"/>
                </a:solidFill>
                <a:latin typeface="Gill Sans MT"/>
                <a:cs typeface="Gill Sans MT"/>
              </a:rPr>
              <a:t>another</a:t>
            </a:r>
            <a:r>
              <a:rPr sz="1400" spc="345" dirty="0">
                <a:solidFill>
                  <a:srgbClr val="3B3B3B"/>
                </a:solidFill>
                <a:latin typeface="Gill Sans MT"/>
                <a:cs typeface="Gill Sans MT"/>
              </a:rPr>
              <a:t> </a:t>
            </a:r>
            <a:r>
              <a:rPr sz="1400" spc="-20" dirty="0">
                <a:solidFill>
                  <a:srgbClr val="3B3B3B"/>
                </a:solidFill>
                <a:latin typeface="Gill Sans MT"/>
                <a:cs typeface="Gill Sans MT"/>
              </a:rPr>
              <a:t>institution,</a:t>
            </a:r>
            <a:r>
              <a:rPr sz="1400" spc="-190" dirty="0">
                <a:solidFill>
                  <a:srgbClr val="3B3B3B"/>
                </a:solidFill>
                <a:latin typeface="Gill Sans MT"/>
                <a:cs typeface="Gill Sans MT"/>
              </a:rPr>
              <a:t> </a:t>
            </a:r>
            <a:r>
              <a:rPr sz="1400" spc="-25" dirty="0">
                <a:solidFill>
                  <a:srgbClr val="3B3B3B"/>
                </a:solidFill>
                <a:latin typeface="Gill Sans MT"/>
                <a:cs typeface="Gill Sans MT"/>
              </a:rPr>
              <a:t>in </a:t>
            </a:r>
            <a:r>
              <a:rPr sz="1400" spc="-10" dirty="0">
                <a:solidFill>
                  <a:srgbClr val="3B3B3B"/>
                </a:solidFill>
                <a:latin typeface="Gill Sans MT"/>
                <a:cs typeface="Gill Sans MT"/>
              </a:rPr>
              <a:t>general,</a:t>
            </a:r>
            <a:r>
              <a:rPr sz="1400" spc="-190" dirty="0">
                <a:solidFill>
                  <a:srgbClr val="3B3B3B"/>
                </a:solidFill>
                <a:latin typeface="Gill Sans MT"/>
                <a:cs typeface="Gill Sans MT"/>
              </a:rPr>
              <a:t> </a:t>
            </a:r>
            <a:r>
              <a:rPr sz="1400" spc="-25" dirty="0">
                <a:solidFill>
                  <a:srgbClr val="3B3B3B"/>
                </a:solidFill>
                <a:latin typeface="Gill Sans MT"/>
                <a:cs typeface="Gill Sans MT"/>
              </a:rPr>
              <a:t>research</a:t>
            </a:r>
            <a:r>
              <a:rPr sz="1400" spc="-70" dirty="0">
                <a:solidFill>
                  <a:srgbClr val="3B3B3B"/>
                </a:solidFill>
                <a:latin typeface="Gill Sans MT"/>
                <a:cs typeface="Gill Sans MT"/>
              </a:rPr>
              <a:t> </a:t>
            </a:r>
            <a:r>
              <a:rPr sz="1400" dirty="0">
                <a:solidFill>
                  <a:srgbClr val="3B3B3B"/>
                </a:solidFill>
                <a:latin typeface="Gill Sans MT"/>
                <a:cs typeface="Gill Sans MT"/>
              </a:rPr>
              <a:t>grants</a:t>
            </a:r>
            <a:r>
              <a:rPr sz="1400" spc="-55" dirty="0">
                <a:solidFill>
                  <a:srgbClr val="3B3B3B"/>
                </a:solidFill>
                <a:latin typeface="Gill Sans MT"/>
                <a:cs typeface="Gill Sans MT"/>
              </a:rPr>
              <a:t> </a:t>
            </a:r>
            <a:r>
              <a:rPr sz="1400" dirty="0">
                <a:solidFill>
                  <a:srgbClr val="3B3B3B"/>
                </a:solidFill>
                <a:latin typeface="Gill Sans MT"/>
                <a:cs typeface="Gill Sans MT"/>
              </a:rPr>
              <a:t>will</a:t>
            </a:r>
            <a:r>
              <a:rPr sz="1400" spc="-20" dirty="0">
                <a:solidFill>
                  <a:srgbClr val="3B3B3B"/>
                </a:solidFill>
                <a:latin typeface="Gill Sans MT"/>
                <a:cs typeface="Gill Sans MT"/>
              </a:rPr>
              <a:t> </a:t>
            </a:r>
            <a:r>
              <a:rPr sz="1400" spc="-10" dirty="0">
                <a:solidFill>
                  <a:srgbClr val="3B3B3B"/>
                </a:solidFill>
                <a:latin typeface="Gill Sans MT"/>
                <a:cs typeface="Gill Sans MT"/>
              </a:rPr>
              <a:t>transfer</a:t>
            </a:r>
            <a:r>
              <a:rPr sz="1400" spc="-30" dirty="0">
                <a:solidFill>
                  <a:srgbClr val="3B3B3B"/>
                </a:solidFill>
                <a:latin typeface="Gill Sans MT"/>
                <a:cs typeface="Gill Sans MT"/>
              </a:rPr>
              <a:t> </a:t>
            </a:r>
            <a:r>
              <a:rPr sz="1400" dirty="0">
                <a:solidFill>
                  <a:srgbClr val="3B3B3B"/>
                </a:solidFill>
                <a:latin typeface="Gill Sans MT"/>
                <a:cs typeface="Gill Sans MT"/>
              </a:rPr>
              <a:t>with</a:t>
            </a:r>
            <a:r>
              <a:rPr sz="1400" spc="340" dirty="0">
                <a:solidFill>
                  <a:srgbClr val="3B3B3B"/>
                </a:solidFill>
                <a:latin typeface="Gill Sans MT"/>
                <a:cs typeface="Gill Sans MT"/>
              </a:rPr>
              <a:t> </a:t>
            </a:r>
            <a:r>
              <a:rPr sz="1400" dirty="0">
                <a:solidFill>
                  <a:srgbClr val="3B3B3B"/>
                </a:solidFill>
                <a:latin typeface="Gill Sans MT"/>
                <a:cs typeface="Gill Sans MT"/>
              </a:rPr>
              <a:t>the</a:t>
            </a:r>
            <a:r>
              <a:rPr sz="1400" spc="-40" dirty="0">
                <a:solidFill>
                  <a:srgbClr val="3B3B3B"/>
                </a:solidFill>
                <a:latin typeface="Gill Sans MT"/>
                <a:cs typeface="Gill Sans MT"/>
              </a:rPr>
              <a:t> </a:t>
            </a:r>
            <a:r>
              <a:rPr sz="1400" spc="-10" dirty="0">
                <a:solidFill>
                  <a:srgbClr val="3B3B3B"/>
                </a:solidFill>
                <a:latin typeface="Gill Sans MT"/>
                <a:cs typeface="Gill Sans MT"/>
              </a:rPr>
              <a:t>principal investigator.</a:t>
            </a:r>
            <a:endParaRPr sz="1400" dirty="0">
              <a:latin typeface="Gill Sans MT"/>
              <a:cs typeface="Gill Sans MT"/>
            </a:endParaRPr>
          </a:p>
          <a:p>
            <a:pPr marL="316865" marR="26034" indent="-287020">
              <a:lnSpc>
                <a:spcPct val="100000"/>
              </a:lnSpc>
              <a:spcBef>
                <a:spcPts val="994"/>
              </a:spcBef>
              <a:buClr>
                <a:srgbClr val="902F61"/>
              </a:buClr>
              <a:buSzPct val="135714"/>
              <a:buFont typeface="Arial"/>
              <a:buChar char="•"/>
              <a:tabLst>
                <a:tab pos="316865" algn="l"/>
              </a:tabLst>
            </a:pPr>
            <a:r>
              <a:rPr sz="1400" spc="-20" dirty="0">
                <a:solidFill>
                  <a:srgbClr val="3B3B3B"/>
                </a:solidFill>
                <a:latin typeface="Gill Sans MT"/>
                <a:cs typeface="Gill Sans MT"/>
              </a:rPr>
              <a:t>Contracts</a:t>
            </a:r>
            <a:r>
              <a:rPr sz="1400" spc="-65" dirty="0">
                <a:solidFill>
                  <a:srgbClr val="3B3B3B"/>
                </a:solidFill>
                <a:latin typeface="Gill Sans MT"/>
                <a:cs typeface="Gill Sans MT"/>
              </a:rPr>
              <a:t> </a:t>
            </a:r>
            <a:r>
              <a:rPr sz="1400" dirty="0">
                <a:solidFill>
                  <a:srgbClr val="3B3B3B"/>
                </a:solidFill>
                <a:latin typeface="Gill Sans MT"/>
                <a:cs typeface="Gill Sans MT"/>
              </a:rPr>
              <a:t>and</a:t>
            </a:r>
            <a:r>
              <a:rPr sz="1400" spc="-30" dirty="0">
                <a:solidFill>
                  <a:srgbClr val="3B3B3B"/>
                </a:solidFill>
                <a:latin typeface="Gill Sans MT"/>
                <a:cs typeface="Gill Sans MT"/>
              </a:rPr>
              <a:t> </a:t>
            </a:r>
            <a:r>
              <a:rPr sz="1400" dirty="0">
                <a:solidFill>
                  <a:srgbClr val="3B3B3B"/>
                </a:solidFill>
                <a:latin typeface="Gill Sans MT"/>
                <a:cs typeface="Gill Sans MT"/>
              </a:rPr>
              <a:t>grants</a:t>
            </a:r>
            <a:r>
              <a:rPr sz="1400" spc="-50" dirty="0">
                <a:solidFill>
                  <a:srgbClr val="3B3B3B"/>
                </a:solidFill>
                <a:latin typeface="Gill Sans MT"/>
                <a:cs typeface="Gill Sans MT"/>
              </a:rPr>
              <a:t> </a:t>
            </a:r>
            <a:r>
              <a:rPr sz="1400" dirty="0">
                <a:solidFill>
                  <a:srgbClr val="3B3B3B"/>
                </a:solidFill>
                <a:latin typeface="Gill Sans MT"/>
                <a:cs typeface="Gill Sans MT"/>
              </a:rPr>
              <a:t>for</a:t>
            </a:r>
            <a:r>
              <a:rPr sz="1400" spc="-40" dirty="0">
                <a:solidFill>
                  <a:srgbClr val="3B3B3B"/>
                </a:solidFill>
                <a:latin typeface="Gill Sans MT"/>
                <a:cs typeface="Gill Sans MT"/>
              </a:rPr>
              <a:t> </a:t>
            </a:r>
            <a:r>
              <a:rPr sz="1400" dirty="0">
                <a:solidFill>
                  <a:srgbClr val="3B3B3B"/>
                </a:solidFill>
                <a:latin typeface="Gill Sans MT"/>
                <a:cs typeface="Gill Sans MT"/>
              </a:rPr>
              <a:t>public</a:t>
            </a:r>
            <a:r>
              <a:rPr sz="1400" spc="-50" dirty="0">
                <a:solidFill>
                  <a:srgbClr val="3B3B3B"/>
                </a:solidFill>
                <a:latin typeface="Gill Sans MT"/>
                <a:cs typeface="Gill Sans MT"/>
              </a:rPr>
              <a:t> </a:t>
            </a:r>
            <a:r>
              <a:rPr sz="1400" dirty="0">
                <a:solidFill>
                  <a:srgbClr val="3B3B3B"/>
                </a:solidFill>
                <a:latin typeface="Gill Sans MT"/>
                <a:cs typeface="Gill Sans MT"/>
              </a:rPr>
              <a:t>service</a:t>
            </a:r>
            <a:r>
              <a:rPr sz="1400" spc="-5" dirty="0">
                <a:solidFill>
                  <a:srgbClr val="3B3B3B"/>
                </a:solidFill>
                <a:latin typeface="Gill Sans MT"/>
                <a:cs typeface="Gill Sans MT"/>
              </a:rPr>
              <a:t> </a:t>
            </a:r>
            <a:r>
              <a:rPr sz="1400" dirty="0">
                <a:solidFill>
                  <a:srgbClr val="3B3B3B"/>
                </a:solidFill>
                <a:latin typeface="Gill Sans MT"/>
                <a:cs typeface="Gill Sans MT"/>
              </a:rPr>
              <a:t>or</a:t>
            </a:r>
            <a:r>
              <a:rPr sz="1400" spc="-30" dirty="0">
                <a:solidFill>
                  <a:srgbClr val="3B3B3B"/>
                </a:solidFill>
                <a:latin typeface="Gill Sans MT"/>
                <a:cs typeface="Gill Sans MT"/>
              </a:rPr>
              <a:t> </a:t>
            </a:r>
            <a:r>
              <a:rPr sz="1400" dirty="0">
                <a:solidFill>
                  <a:srgbClr val="3B3B3B"/>
                </a:solidFill>
                <a:latin typeface="Gill Sans MT"/>
                <a:cs typeface="Gill Sans MT"/>
              </a:rPr>
              <a:t>training</a:t>
            </a:r>
            <a:r>
              <a:rPr sz="1400" spc="-45" dirty="0">
                <a:solidFill>
                  <a:srgbClr val="3B3B3B"/>
                </a:solidFill>
                <a:latin typeface="Gill Sans MT"/>
                <a:cs typeface="Gill Sans MT"/>
              </a:rPr>
              <a:t> </a:t>
            </a:r>
            <a:r>
              <a:rPr sz="1400" spc="-10" dirty="0">
                <a:solidFill>
                  <a:srgbClr val="3B3B3B"/>
                </a:solidFill>
                <a:latin typeface="Gill Sans MT"/>
                <a:cs typeface="Gill Sans MT"/>
              </a:rPr>
              <a:t>projects</a:t>
            </a:r>
            <a:r>
              <a:rPr sz="1400" spc="-35" dirty="0">
                <a:solidFill>
                  <a:srgbClr val="3B3B3B"/>
                </a:solidFill>
                <a:latin typeface="Gill Sans MT"/>
                <a:cs typeface="Gill Sans MT"/>
              </a:rPr>
              <a:t> </a:t>
            </a:r>
            <a:r>
              <a:rPr sz="1400" spc="-20" dirty="0">
                <a:solidFill>
                  <a:srgbClr val="3B3B3B"/>
                </a:solidFill>
                <a:latin typeface="Gill Sans MT"/>
                <a:cs typeface="Gill Sans MT"/>
              </a:rPr>
              <a:t>will </a:t>
            </a:r>
            <a:r>
              <a:rPr sz="1400" dirty="0">
                <a:solidFill>
                  <a:srgbClr val="3B3B3B"/>
                </a:solidFill>
                <a:latin typeface="Gill Sans MT"/>
                <a:cs typeface="Gill Sans MT"/>
              </a:rPr>
              <a:t>usually</a:t>
            </a:r>
            <a:r>
              <a:rPr sz="1400" spc="-70" dirty="0">
                <a:solidFill>
                  <a:srgbClr val="3B3B3B"/>
                </a:solidFill>
                <a:latin typeface="Gill Sans MT"/>
                <a:cs typeface="Gill Sans MT"/>
              </a:rPr>
              <a:t> </a:t>
            </a:r>
            <a:r>
              <a:rPr sz="1400" spc="-10" dirty="0">
                <a:solidFill>
                  <a:srgbClr val="3B3B3B"/>
                </a:solidFill>
                <a:latin typeface="Gill Sans MT"/>
                <a:cs typeface="Gill Sans MT"/>
              </a:rPr>
              <a:t>remain</a:t>
            </a:r>
            <a:r>
              <a:rPr sz="1400" spc="-30" dirty="0">
                <a:solidFill>
                  <a:srgbClr val="3B3B3B"/>
                </a:solidFill>
                <a:latin typeface="Gill Sans MT"/>
                <a:cs typeface="Gill Sans MT"/>
              </a:rPr>
              <a:t> </a:t>
            </a:r>
            <a:r>
              <a:rPr sz="1400" dirty="0">
                <a:solidFill>
                  <a:srgbClr val="3B3B3B"/>
                </a:solidFill>
                <a:latin typeface="Gill Sans MT"/>
                <a:cs typeface="Gill Sans MT"/>
              </a:rPr>
              <a:t>at</a:t>
            </a:r>
            <a:r>
              <a:rPr sz="1400" spc="-40" dirty="0">
                <a:solidFill>
                  <a:srgbClr val="3B3B3B"/>
                </a:solidFill>
                <a:latin typeface="Gill Sans MT"/>
                <a:cs typeface="Gill Sans MT"/>
              </a:rPr>
              <a:t> </a:t>
            </a:r>
            <a:r>
              <a:rPr sz="1400" dirty="0">
                <a:solidFill>
                  <a:srgbClr val="3B3B3B"/>
                </a:solidFill>
                <a:latin typeface="Gill Sans MT"/>
                <a:cs typeface="Gill Sans MT"/>
              </a:rPr>
              <a:t>the</a:t>
            </a:r>
            <a:r>
              <a:rPr sz="1400" spc="70" dirty="0">
                <a:solidFill>
                  <a:srgbClr val="3B3B3B"/>
                </a:solidFill>
                <a:latin typeface="Gill Sans MT"/>
                <a:cs typeface="Gill Sans MT"/>
              </a:rPr>
              <a:t> </a:t>
            </a:r>
            <a:r>
              <a:rPr sz="1400" spc="-10" dirty="0">
                <a:solidFill>
                  <a:srgbClr val="3B3B3B"/>
                </a:solidFill>
                <a:latin typeface="Gill Sans MT"/>
                <a:cs typeface="Gill Sans MT"/>
              </a:rPr>
              <a:t>University.</a:t>
            </a:r>
            <a:endParaRPr sz="1400" dirty="0">
              <a:latin typeface="Gill Sans MT"/>
              <a:cs typeface="Gill Sans MT"/>
            </a:endParaRPr>
          </a:p>
          <a:p>
            <a:pPr marL="316865" marR="5080" indent="-287020">
              <a:lnSpc>
                <a:spcPct val="100000"/>
              </a:lnSpc>
              <a:spcBef>
                <a:spcPts val="994"/>
              </a:spcBef>
              <a:buClr>
                <a:srgbClr val="902F61"/>
              </a:buClr>
              <a:buSzPct val="135714"/>
              <a:buFont typeface="Arial"/>
              <a:buChar char="•"/>
              <a:tabLst>
                <a:tab pos="316865" algn="l"/>
              </a:tabLst>
            </a:pPr>
            <a:r>
              <a:rPr sz="1400" spc="-10" dirty="0">
                <a:solidFill>
                  <a:srgbClr val="3B3B3B"/>
                </a:solidFill>
                <a:latin typeface="Gill Sans MT"/>
                <a:cs typeface="Gill Sans MT"/>
              </a:rPr>
              <a:t>Guidelines</a:t>
            </a:r>
            <a:r>
              <a:rPr sz="1400" spc="-45" dirty="0">
                <a:solidFill>
                  <a:srgbClr val="3B3B3B"/>
                </a:solidFill>
                <a:latin typeface="Gill Sans MT"/>
                <a:cs typeface="Gill Sans MT"/>
              </a:rPr>
              <a:t> </a:t>
            </a:r>
            <a:r>
              <a:rPr sz="1400" dirty="0">
                <a:solidFill>
                  <a:srgbClr val="3B3B3B"/>
                </a:solidFill>
                <a:latin typeface="Gill Sans MT"/>
                <a:cs typeface="Gill Sans MT"/>
              </a:rPr>
              <a:t>within</a:t>
            </a:r>
            <a:r>
              <a:rPr sz="1400" spc="-60" dirty="0">
                <a:solidFill>
                  <a:srgbClr val="3B3B3B"/>
                </a:solidFill>
                <a:latin typeface="Gill Sans MT"/>
                <a:cs typeface="Gill Sans MT"/>
              </a:rPr>
              <a:t> </a:t>
            </a:r>
            <a:r>
              <a:rPr sz="1400" dirty="0">
                <a:solidFill>
                  <a:srgbClr val="3B3B3B"/>
                </a:solidFill>
                <a:latin typeface="Gill Sans MT"/>
                <a:cs typeface="Gill Sans MT"/>
              </a:rPr>
              <a:t>the</a:t>
            </a:r>
            <a:r>
              <a:rPr sz="1400" spc="-40" dirty="0">
                <a:solidFill>
                  <a:srgbClr val="3B3B3B"/>
                </a:solidFill>
                <a:latin typeface="Gill Sans MT"/>
                <a:cs typeface="Gill Sans MT"/>
              </a:rPr>
              <a:t> </a:t>
            </a:r>
            <a:r>
              <a:rPr sz="1400" spc="-10" dirty="0">
                <a:solidFill>
                  <a:srgbClr val="3B3B3B"/>
                </a:solidFill>
                <a:latin typeface="Gill Sans MT"/>
                <a:cs typeface="Gill Sans MT"/>
              </a:rPr>
              <a:t>contract</a:t>
            </a:r>
            <a:r>
              <a:rPr sz="1400" spc="-40" dirty="0">
                <a:solidFill>
                  <a:srgbClr val="3B3B3B"/>
                </a:solidFill>
                <a:latin typeface="Gill Sans MT"/>
                <a:cs typeface="Gill Sans MT"/>
              </a:rPr>
              <a:t> </a:t>
            </a:r>
            <a:r>
              <a:rPr sz="1400" dirty="0">
                <a:solidFill>
                  <a:srgbClr val="3B3B3B"/>
                </a:solidFill>
                <a:latin typeface="Gill Sans MT"/>
                <a:cs typeface="Gill Sans MT"/>
              </a:rPr>
              <a:t>or</a:t>
            </a:r>
            <a:r>
              <a:rPr sz="1400" spc="-50" dirty="0">
                <a:solidFill>
                  <a:srgbClr val="3B3B3B"/>
                </a:solidFill>
                <a:latin typeface="Gill Sans MT"/>
                <a:cs typeface="Gill Sans MT"/>
              </a:rPr>
              <a:t> </a:t>
            </a:r>
            <a:r>
              <a:rPr sz="1400" dirty="0">
                <a:solidFill>
                  <a:srgbClr val="3B3B3B"/>
                </a:solidFill>
                <a:latin typeface="Gill Sans MT"/>
                <a:cs typeface="Gill Sans MT"/>
              </a:rPr>
              <a:t>grant</a:t>
            </a:r>
            <a:r>
              <a:rPr sz="1400" spc="-55" dirty="0">
                <a:solidFill>
                  <a:srgbClr val="3B3B3B"/>
                </a:solidFill>
                <a:latin typeface="Gill Sans MT"/>
                <a:cs typeface="Gill Sans MT"/>
              </a:rPr>
              <a:t> </a:t>
            </a:r>
            <a:r>
              <a:rPr sz="1400" dirty="0">
                <a:solidFill>
                  <a:srgbClr val="3B3B3B"/>
                </a:solidFill>
                <a:latin typeface="Gill Sans MT"/>
                <a:cs typeface="Gill Sans MT"/>
              </a:rPr>
              <a:t>will</a:t>
            </a:r>
            <a:r>
              <a:rPr sz="1400" spc="-25" dirty="0">
                <a:solidFill>
                  <a:srgbClr val="3B3B3B"/>
                </a:solidFill>
                <a:latin typeface="Gill Sans MT"/>
                <a:cs typeface="Gill Sans MT"/>
              </a:rPr>
              <a:t> </a:t>
            </a:r>
            <a:r>
              <a:rPr sz="1400" dirty="0">
                <a:solidFill>
                  <a:srgbClr val="3B3B3B"/>
                </a:solidFill>
                <a:latin typeface="Gill Sans MT"/>
                <a:cs typeface="Gill Sans MT"/>
              </a:rPr>
              <a:t>specify</a:t>
            </a:r>
            <a:r>
              <a:rPr sz="1400" spc="-55" dirty="0">
                <a:solidFill>
                  <a:srgbClr val="3B3B3B"/>
                </a:solidFill>
                <a:latin typeface="Gill Sans MT"/>
                <a:cs typeface="Gill Sans MT"/>
              </a:rPr>
              <a:t> </a:t>
            </a:r>
            <a:r>
              <a:rPr sz="1400" spc="-25" dirty="0">
                <a:solidFill>
                  <a:srgbClr val="3B3B3B"/>
                </a:solidFill>
                <a:latin typeface="Gill Sans MT"/>
                <a:cs typeface="Gill Sans MT"/>
              </a:rPr>
              <a:t>the procedure</a:t>
            </a:r>
            <a:r>
              <a:rPr sz="1400" spc="-85" dirty="0">
                <a:solidFill>
                  <a:srgbClr val="3B3B3B"/>
                </a:solidFill>
                <a:latin typeface="Gill Sans MT"/>
                <a:cs typeface="Gill Sans MT"/>
              </a:rPr>
              <a:t> </a:t>
            </a:r>
            <a:r>
              <a:rPr sz="1400" dirty="0">
                <a:solidFill>
                  <a:srgbClr val="3B3B3B"/>
                </a:solidFill>
                <a:latin typeface="Gill Sans MT"/>
                <a:cs typeface="Gill Sans MT"/>
              </a:rPr>
              <a:t>to</a:t>
            </a:r>
            <a:r>
              <a:rPr sz="1400" spc="-35" dirty="0">
                <a:solidFill>
                  <a:srgbClr val="3B3B3B"/>
                </a:solidFill>
                <a:latin typeface="Gill Sans MT"/>
                <a:cs typeface="Gill Sans MT"/>
              </a:rPr>
              <a:t> </a:t>
            </a:r>
            <a:r>
              <a:rPr sz="1400" spc="-10" dirty="0">
                <a:solidFill>
                  <a:srgbClr val="3B3B3B"/>
                </a:solidFill>
                <a:latin typeface="Gill Sans MT"/>
                <a:cs typeface="Gill Sans MT"/>
              </a:rPr>
              <a:t>follow</a:t>
            </a:r>
            <a:r>
              <a:rPr sz="1400" spc="-65" dirty="0">
                <a:solidFill>
                  <a:srgbClr val="3B3B3B"/>
                </a:solidFill>
                <a:latin typeface="Gill Sans MT"/>
                <a:cs typeface="Gill Sans MT"/>
              </a:rPr>
              <a:t> </a:t>
            </a:r>
            <a:r>
              <a:rPr sz="1400" dirty="0">
                <a:solidFill>
                  <a:srgbClr val="3B3B3B"/>
                </a:solidFill>
                <a:latin typeface="Gill Sans MT"/>
                <a:cs typeface="Gill Sans MT"/>
              </a:rPr>
              <a:t>if</a:t>
            </a:r>
            <a:r>
              <a:rPr sz="1400" spc="-35" dirty="0">
                <a:solidFill>
                  <a:srgbClr val="3B3B3B"/>
                </a:solidFill>
                <a:latin typeface="Gill Sans MT"/>
                <a:cs typeface="Gill Sans MT"/>
              </a:rPr>
              <a:t> </a:t>
            </a:r>
            <a:r>
              <a:rPr sz="1400" dirty="0">
                <a:solidFill>
                  <a:srgbClr val="3B3B3B"/>
                </a:solidFill>
                <a:latin typeface="Gill Sans MT"/>
                <a:cs typeface="Gill Sans MT"/>
              </a:rPr>
              <a:t>the</a:t>
            </a:r>
            <a:r>
              <a:rPr sz="1400" spc="-40" dirty="0">
                <a:solidFill>
                  <a:srgbClr val="3B3B3B"/>
                </a:solidFill>
                <a:latin typeface="Gill Sans MT"/>
                <a:cs typeface="Gill Sans MT"/>
              </a:rPr>
              <a:t> </a:t>
            </a:r>
            <a:r>
              <a:rPr sz="1400" dirty="0">
                <a:solidFill>
                  <a:srgbClr val="3B3B3B"/>
                </a:solidFill>
                <a:latin typeface="Gill Sans MT"/>
                <a:cs typeface="Gill Sans MT"/>
              </a:rPr>
              <a:t>assets</a:t>
            </a:r>
            <a:r>
              <a:rPr sz="1400" spc="-55" dirty="0">
                <a:solidFill>
                  <a:srgbClr val="3B3B3B"/>
                </a:solidFill>
                <a:latin typeface="Gill Sans MT"/>
                <a:cs typeface="Gill Sans MT"/>
              </a:rPr>
              <a:t> </a:t>
            </a:r>
            <a:r>
              <a:rPr sz="1400" spc="-10" dirty="0">
                <a:solidFill>
                  <a:srgbClr val="3B3B3B"/>
                </a:solidFill>
                <a:latin typeface="Gill Sans MT"/>
                <a:cs typeface="Gill Sans MT"/>
              </a:rPr>
              <a:t>are</a:t>
            </a:r>
            <a:r>
              <a:rPr sz="1400" spc="-55" dirty="0">
                <a:solidFill>
                  <a:srgbClr val="3B3B3B"/>
                </a:solidFill>
                <a:latin typeface="Gill Sans MT"/>
                <a:cs typeface="Gill Sans MT"/>
              </a:rPr>
              <a:t> </a:t>
            </a:r>
            <a:r>
              <a:rPr sz="1400" dirty="0">
                <a:solidFill>
                  <a:srgbClr val="3B3B3B"/>
                </a:solidFill>
                <a:latin typeface="Gill Sans MT"/>
                <a:cs typeface="Gill Sans MT"/>
              </a:rPr>
              <a:t>to</a:t>
            </a:r>
            <a:r>
              <a:rPr sz="1400" spc="-40" dirty="0">
                <a:solidFill>
                  <a:srgbClr val="3B3B3B"/>
                </a:solidFill>
                <a:latin typeface="Gill Sans MT"/>
                <a:cs typeface="Gill Sans MT"/>
              </a:rPr>
              <a:t> </a:t>
            </a:r>
            <a:r>
              <a:rPr sz="1400" spc="-10" dirty="0">
                <a:solidFill>
                  <a:srgbClr val="3B3B3B"/>
                </a:solidFill>
                <a:latin typeface="Gill Sans MT"/>
                <a:cs typeface="Gill Sans MT"/>
              </a:rPr>
              <a:t>transfer</a:t>
            </a:r>
            <a:r>
              <a:rPr sz="1400" spc="-45" dirty="0">
                <a:solidFill>
                  <a:srgbClr val="3B3B3B"/>
                </a:solidFill>
                <a:latin typeface="Gill Sans MT"/>
                <a:cs typeface="Gill Sans MT"/>
              </a:rPr>
              <a:t> </a:t>
            </a:r>
            <a:r>
              <a:rPr sz="1400" dirty="0">
                <a:solidFill>
                  <a:srgbClr val="3B3B3B"/>
                </a:solidFill>
                <a:latin typeface="Gill Sans MT"/>
                <a:cs typeface="Gill Sans MT"/>
              </a:rPr>
              <a:t>with</a:t>
            </a:r>
            <a:r>
              <a:rPr sz="1400" spc="330" dirty="0">
                <a:solidFill>
                  <a:srgbClr val="3B3B3B"/>
                </a:solidFill>
                <a:latin typeface="Gill Sans MT"/>
                <a:cs typeface="Gill Sans MT"/>
              </a:rPr>
              <a:t> </a:t>
            </a:r>
            <a:r>
              <a:rPr sz="1400" dirty="0">
                <a:solidFill>
                  <a:srgbClr val="3B3B3B"/>
                </a:solidFill>
                <a:latin typeface="Gill Sans MT"/>
                <a:cs typeface="Gill Sans MT"/>
              </a:rPr>
              <a:t>the</a:t>
            </a:r>
            <a:r>
              <a:rPr sz="1400" spc="-30" dirty="0">
                <a:solidFill>
                  <a:srgbClr val="3B3B3B"/>
                </a:solidFill>
                <a:latin typeface="Gill Sans MT"/>
                <a:cs typeface="Gill Sans MT"/>
              </a:rPr>
              <a:t> </a:t>
            </a:r>
            <a:r>
              <a:rPr sz="1400" spc="-10" dirty="0">
                <a:solidFill>
                  <a:srgbClr val="3B3B3B"/>
                </a:solidFill>
                <a:latin typeface="Gill Sans MT"/>
                <a:cs typeface="Gill Sans MT"/>
              </a:rPr>
              <a:t>grant.</a:t>
            </a:r>
            <a:endParaRPr sz="1400" dirty="0">
              <a:latin typeface="Gill Sans MT"/>
              <a:cs typeface="Gill Sans MT"/>
            </a:endParaRPr>
          </a:p>
          <a:p>
            <a:pPr marL="316865" marR="640715" indent="-287020">
              <a:lnSpc>
                <a:spcPct val="100000"/>
              </a:lnSpc>
              <a:spcBef>
                <a:spcPts val="1010"/>
              </a:spcBef>
              <a:buClr>
                <a:srgbClr val="902F61"/>
              </a:buClr>
              <a:buSzPct val="135714"/>
              <a:buFont typeface="Arial"/>
              <a:buChar char="•"/>
              <a:tabLst>
                <a:tab pos="316865" algn="l"/>
              </a:tabLst>
            </a:pPr>
            <a:r>
              <a:rPr sz="1400" spc="-10" dirty="0">
                <a:solidFill>
                  <a:srgbClr val="3B3B3B"/>
                </a:solidFill>
                <a:latin typeface="Gill Sans MT"/>
                <a:cs typeface="Gill Sans MT"/>
              </a:rPr>
              <a:t>Any</a:t>
            </a:r>
            <a:r>
              <a:rPr sz="1400" spc="-85" dirty="0">
                <a:solidFill>
                  <a:srgbClr val="3B3B3B"/>
                </a:solidFill>
                <a:latin typeface="Gill Sans MT"/>
                <a:cs typeface="Gill Sans MT"/>
              </a:rPr>
              <a:t> </a:t>
            </a:r>
            <a:r>
              <a:rPr sz="1400" dirty="0">
                <a:solidFill>
                  <a:srgbClr val="3B3B3B"/>
                </a:solidFill>
                <a:latin typeface="Gill Sans MT"/>
                <a:cs typeface="Gill Sans MT"/>
              </a:rPr>
              <a:t>equipment</a:t>
            </a:r>
            <a:r>
              <a:rPr sz="1400" spc="-70" dirty="0">
                <a:solidFill>
                  <a:srgbClr val="3B3B3B"/>
                </a:solidFill>
                <a:latin typeface="Gill Sans MT"/>
                <a:cs typeface="Gill Sans MT"/>
              </a:rPr>
              <a:t> </a:t>
            </a:r>
            <a:r>
              <a:rPr sz="1400" dirty="0">
                <a:solidFill>
                  <a:srgbClr val="3B3B3B"/>
                </a:solidFill>
                <a:latin typeface="Gill Sans MT"/>
                <a:cs typeface="Gill Sans MT"/>
              </a:rPr>
              <a:t>not</a:t>
            </a:r>
            <a:r>
              <a:rPr sz="1400" spc="-60" dirty="0">
                <a:solidFill>
                  <a:srgbClr val="3B3B3B"/>
                </a:solidFill>
                <a:latin typeface="Gill Sans MT"/>
                <a:cs typeface="Gill Sans MT"/>
              </a:rPr>
              <a:t> </a:t>
            </a:r>
            <a:r>
              <a:rPr sz="1400" spc="-10" dirty="0">
                <a:solidFill>
                  <a:srgbClr val="3B3B3B"/>
                </a:solidFill>
                <a:latin typeface="Gill Sans MT"/>
                <a:cs typeface="Gill Sans MT"/>
              </a:rPr>
              <a:t>officially</a:t>
            </a:r>
            <a:r>
              <a:rPr sz="1400" spc="-30" dirty="0">
                <a:solidFill>
                  <a:srgbClr val="3B3B3B"/>
                </a:solidFill>
                <a:latin typeface="Gill Sans MT"/>
                <a:cs typeface="Gill Sans MT"/>
              </a:rPr>
              <a:t> </a:t>
            </a:r>
            <a:r>
              <a:rPr sz="1400" spc="-20" dirty="0">
                <a:solidFill>
                  <a:srgbClr val="3B3B3B"/>
                </a:solidFill>
                <a:latin typeface="Gill Sans MT"/>
                <a:cs typeface="Gill Sans MT"/>
              </a:rPr>
              <a:t>transferred</a:t>
            </a:r>
            <a:r>
              <a:rPr sz="1400" spc="-40" dirty="0">
                <a:solidFill>
                  <a:srgbClr val="3B3B3B"/>
                </a:solidFill>
                <a:latin typeface="Gill Sans MT"/>
                <a:cs typeface="Gill Sans MT"/>
              </a:rPr>
              <a:t> </a:t>
            </a:r>
            <a:r>
              <a:rPr sz="1400" dirty="0">
                <a:solidFill>
                  <a:srgbClr val="3B3B3B"/>
                </a:solidFill>
                <a:latin typeface="Gill Sans MT"/>
                <a:cs typeface="Gill Sans MT"/>
              </a:rPr>
              <a:t>with</a:t>
            </a:r>
            <a:r>
              <a:rPr sz="1400" spc="-40" dirty="0">
                <a:solidFill>
                  <a:srgbClr val="3B3B3B"/>
                </a:solidFill>
                <a:latin typeface="Gill Sans MT"/>
                <a:cs typeface="Gill Sans MT"/>
              </a:rPr>
              <a:t> </a:t>
            </a:r>
            <a:r>
              <a:rPr sz="1400" dirty="0">
                <a:solidFill>
                  <a:srgbClr val="3B3B3B"/>
                </a:solidFill>
                <a:latin typeface="Gill Sans MT"/>
                <a:cs typeface="Gill Sans MT"/>
              </a:rPr>
              <a:t>the</a:t>
            </a:r>
            <a:r>
              <a:rPr sz="1400" spc="-45" dirty="0">
                <a:solidFill>
                  <a:srgbClr val="3B3B3B"/>
                </a:solidFill>
                <a:latin typeface="Gill Sans MT"/>
                <a:cs typeface="Gill Sans MT"/>
              </a:rPr>
              <a:t> </a:t>
            </a:r>
            <a:r>
              <a:rPr sz="1400" spc="-10" dirty="0">
                <a:solidFill>
                  <a:srgbClr val="3B3B3B"/>
                </a:solidFill>
                <a:latin typeface="Gill Sans MT"/>
                <a:cs typeface="Gill Sans MT"/>
              </a:rPr>
              <a:t>grant remains</a:t>
            </a:r>
            <a:r>
              <a:rPr sz="1400" spc="-65" dirty="0">
                <a:solidFill>
                  <a:srgbClr val="3B3B3B"/>
                </a:solidFill>
                <a:latin typeface="Gill Sans MT"/>
                <a:cs typeface="Gill Sans MT"/>
              </a:rPr>
              <a:t> </a:t>
            </a:r>
            <a:r>
              <a:rPr sz="1400" dirty="0">
                <a:solidFill>
                  <a:srgbClr val="3B3B3B"/>
                </a:solidFill>
                <a:latin typeface="Gill Sans MT"/>
                <a:cs typeface="Gill Sans MT"/>
              </a:rPr>
              <a:t>with</a:t>
            </a:r>
            <a:r>
              <a:rPr sz="1400" spc="-45" dirty="0">
                <a:solidFill>
                  <a:srgbClr val="3B3B3B"/>
                </a:solidFill>
                <a:latin typeface="Gill Sans MT"/>
                <a:cs typeface="Gill Sans MT"/>
              </a:rPr>
              <a:t> </a:t>
            </a:r>
            <a:r>
              <a:rPr sz="1400" dirty="0">
                <a:solidFill>
                  <a:srgbClr val="3B3B3B"/>
                </a:solidFill>
                <a:latin typeface="Gill Sans MT"/>
                <a:cs typeface="Gill Sans MT"/>
              </a:rPr>
              <a:t>the</a:t>
            </a:r>
            <a:r>
              <a:rPr sz="1400" spc="-30" dirty="0">
                <a:solidFill>
                  <a:srgbClr val="3B3B3B"/>
                </a:solidFill>
                <a:latin typeface="Gill Sans MT"/>
                <a:cs typeface="Gill Sans MT"/>
              </a:rPr>
              <a:t> </a:t>
            </a:r>
            <a:r>
              <a:rPr sz="1400" spc="-10" dirty="0">
                <a:solidFill>
                  <a:srgbClr val="3B3B3B"/>
                </a:solidFill>
                <a:latin typeface="Gill Sans MT"/>
                <a:cs typeface="Gill Sans MT"/>
              </a:rPr>
              <a:t>University.</a:t>
            </a:r>
            <a:endParaRPr sz="1400" dirty="0">
              <a:latin typeface="Gill Sans MT"/>
              <a:cs typeface="Gill Sans MT"/>
            </a:endParaRPr>
          </a:p>
          <a:p>
            <a:pPr marL="317500" marR="158115" indent="-287020">
              <a:lnSpc>
                <a:spcPct val="100000"/>
              </a:lnSpc>
              <a:spcBef>
                <a:spcPts val="994"/>
              </a:spcBef>
              <a:buClr>
                <a:srgbClr val="902F61"/>
              </a:buClr>
              <a:buSzPct val="135714"/>
              <a:buFont typeface="Arial"/>
              <a:buChar char="•"/>
              <a:tabLst>
                <a:tab pos="317500" algn="l"/>
              </a:tabLst>
            </a:pPr>
            <a:r>
              <a:rPr sz="1400" spc="-30" dirty="0">
                <a:solidFill>
                  <a:srgbClr val="3B3B3B"/>
                </a:solidFill>
                <a:latin typeface="Gill Sans MT"/>
                <a:cs typeface="Gill Sans MT"/>
              </a:rPr>
              <a:t>Signatures</a:t>
            </a:r>
            <a:r>
              <a:rPr sz="1400" spc="-90" dirty="0">
                <a:solidFill>
                  <a:srgbClr val="3B3B3B"/>
                </a:solidFill>
                <a:latin typeface="Gill Sans MT"/>
                <a:cs typeface="Gill Sans MT"/>
              </a:rPr>
              <a:t> </a:t>
            </a:r>
            <a:r>
              <a:rPr sz="1400" dirty="0">
                <a:solidFill>
                  <a:srgbClr val="3B3B3B"/>
                </a:solidFill>
                <a:latin typeface="Gill Sans MT"/>
                <a:cs typeface="Gill Sans MT"/>
              </a:rPr>
              <a:t>of</a:t>
            </a:r>
            <a:r>
              <a:rPr sz="1400" spc="110" dirty="0">
                <a:solidFill>
                  <a:srgbClr val="3B3B3B"/>
                </a:solidFill>
                <a:latin typeface="Gill Sans MT"/>
                <a:cs typeface="Gill Sans MT"/>
              </a:rPr>
              <a:t> </a:t>
            </a:r>
            <a:r>
              <a:rPr sz="1400" spc="-10" dirty="0">
                <a:solidFill>
                  <a:srgbClr val="3B3B3B"/>
                </a:solidFill>
                <a:latin typeface="Gill Sans MT"/>
                <a:cs typeface="Gill Sans MT"/>
              </a:rPr>
              <a:t>VP</a:t>
            </a:r>
            <a:r>
              <a:rPr sz="1400" spc="-70" dirty="0">
                <a:solidFill>
                  <a:srgbClr val="3B3B3B"/>
                </a:solidFill>
                <a:latin typeface="Gill Sans MT"/>
                <a:cs typeface="Gill Sans MT"/>
              </a:rPr>
              <a:t> </a:t>
            </a:r>
            <a:r>
              <a:rPr sz="1400" spc="-20" dirty="0">
                <a:solidFill>
                  <a:srgbClr val="3B3B3B"/>
                </a:solidFill>
                <a:latin typeface="Gill Sans MT"/>
                <a:cs typeface="Gill Sans MT"/>
              </a:rPr>
              <a:t>for</a:t>
            </a:r>
            <a:r>
              <a:rPr sz="1400" spc="-70" dirty="0">
                <a:solidFill>
                  <a:srgbClr val="3B3B3B"/>
                </a:solidFill>
                <a:latin typeface="Gill Sans MT"/>
                <a:cs typeface="Gill Sans MT"/>
              </a:rPr>
              <a:t> </a:t>
            </a:r>
            <a:r>
              <a:rPr sz="1400" spc="-35" dirty="0">
                <a:solidFill>
                  <a:srgbClr val="3B3B3B"/>
                </a:solidFill>
                <a:latin typeface="Gill Sans MT"/>
                <a:cs typeface="Gill Sans MT"/>
              </a:rPr>
              <a:t>Research,</a:t>
            </a:r>
            <a:r>
              <a:rPr sz="1400" spc="-195" dirty="0">
                <a:solidFill>
                  <a:srgbClr val="3B3B3B"/>
                </a:solidFill>
                <a:latin typeface="Gill Sans MT"/>
                <a:cs typeface="Gill Sans MT"/>
              </a:rPr>
              <a:t> </a:t>
            </a:r>
            <a:r>
              <a:rPr sz="1400" dirty="0">
                <a:solidFill>
                  <a:srgbClr val="3B3B3B"/>
                </a:solidFill>
                <a:latin typeface="Gill Sans MT"/>
                <a:cs typeface="Gill Sans MT"/>
              </a:rPr>
              <a:t>CPO,</a:t>
            </a:r>
            <a:r>
              <a:rPr sz="1400" spc="160" dirty="0">
                <a:solidFill>
                  <a:srgbClr val="3B3B3B"/>
                </a:solidFill>
                <a:latin typeface="Gill Sans MT"/>
                <a:cs typeface="Gill Sans MT"/>
              </a:rPr>
              <a:t> </a:t>
            </a:r>
            <a:r>
              <a:rPr sz="1400" spc="-20" dirty="0">
                <a:solidFill>
                  <a:srgbClr val="3B3B3B"/>
                </a:solidFill>
                <a:latin typeface="Gill Sans MT"/>
                <a:cs typeface="Gill Sans MT"/>
              </a:rPr>
              <a:t>and</a:t>
            </a:r>
            <a:r>
              <a:rPr sz="1400" spc="-75" dirty="0">
                <a:solidFill>
                  <a:srgbClr val="3B3B3B"/>
                </a:solidFill>
                <a:latin typeface="Gill Sans MT"/>
                <a:cs typeface="Gill Sans MT"/>
              </a:rPr>
              <a:t> </a:t>
            </a:r>
            <a:r>
              <a:rPr sz="1400" spc="-30" dirty="0">
                <a:solidFill>
                  <a:srgbClr val="3B3B3B"/>
                </a:solidFill>
                <a:latin typeface="Gill Sans MT"/>
                <a:cs typeface="Gill Sans MT"/>
              </a:rPr>
              <a:t>University</a:t>
            </a:r>
            <a:r>
              <a:rPr sz="1400" spc="-75" dirty="0">
                <a:solidFill>
                  <a:srgbClr val="3B3B3B"/>
                </a:solidFill>
                <a:latin typeface="Gill Sans MT"/>
                <a:cs typeface="Gill Sans MT"/>
              </a:rPr>
              <a:t> </a:t>
            </a:r>
            <a:r>
              <a:rPr sz="1400" spc="-20" dirty="0">
                <a:solidFill>
                  <a:srgbClr val="3B3B3B"/>
                </a:solidFill>
                <a:latin typeface="Gill Sans MT"/>
                <a:cs typeface="Gill Sans MT"/>
              </a:rPr>
              <a:t>Controller </a:t>
            </a:r>
            <a:r>
              <a:rPr sz="1400" spc="-10" dirty="0">
                <a:solidFill>
                  <a:srgbClr val="3B3B3B"/>
                </a:solidFill>
                <a:latin typeface="Gill Sans MT"/>
                <a:cs typeface="Gill Sans MT"/>
              </a:rPr>
              <a:t>will</a:t>
            </a:r>
            <a:r>
              <a:rPr sz="1400" spc="-45" dirty="0">
                <a:solidFill>
                  <a:srgbClr val="3B3B3B"/>
                </a:solidFill>
                <a:latin typeface="Gill Sans MT"/>
                <a:cs typeface="Gill Sans MT"/>
              </a:rPr>
              <a:t> </a:t>
            </a:r>
            <a:r>
              <a:rPr sz="1400" dirty="0">
                <a:solidFill>
                  <a:srgbClr val="3B3B3B"/>
                </a:solidFill>
                <a:latin typeface="Gill Sans MT"/>
                <a:cs typeface="Gill Sans MT"/>
              </a:rPr>
              <a:t>be</a:t>
            </a:r>
            <a:r>
              <a:rPr sz="1400" spc="-45" dirty="0">
                <a:solidFill>
                  <a:srgbClr val="3B3B3B"/>
                </a:solidFill>
                <a:latin typeface="Gill Sans MT"/>
                <a:cs typeface="Gill Sans MT"/>
              </a:rPr>
              <a:t> </a:t>
            </a:r>
            <a:r>
              <a:rPr sz="1400" spc="-25" dirty="0">
                <a:solidFill>
                  <a:srgbClr val="3B3B3B"/>
                </a:solidFill>
                <a:latin typeface="Gill Sans MT"/>
                <a:cs typeface="Gill Sans MT"/>
              </a:rPr>
              <a:t>obtained</a:t>
            </a:r>
            <a:r>
              <a:rPr sz="1400" spc="-80" dirty="0">
                <a:solidFill>
                  <a:srgbClr val="3B3B3B"/>
                </a:solidFill>
                <a:latin typeface="Gill Sans MT"/>
                <a:cs typeface="Gill Sans MT"/>
              </a:rPr>
              <a:t> </a:t>
            </a:r>
            <a:r>
              <a:rPr sz="1400" spc="-10" dirty="0">
                <a:solidFill>
                  <a:srgbClr val="3B3B3B"/>
                </a:solidFill>
                <a:latin typeface="Gill Sans MT"/>
                <a:cs typeface="Gill Sans MT"/>
              </a:rPr>
              <a:t>by</a:t>
            </a:r>
            <a:r>
              <a:rPr sz="1400" spc="-65" dirty="0">
                <a:solidFill>
                  <a:srgbClr val="3B3B3B"/>
                </a:solidFill>
                <a:latin typeface="Gill Sans MT"/>
                <a:cs typeface="Gill Sans MT"/>
              </a:rPr>
              <a:t> </a:t>
            </a:r>
            <a:r>
              <a:rPr sz="1400" spc="-30" dirty="0">
                <a:solidFill>
                  <a:srgbClr val="3B3B3B"/>
                </a:solidFill>
                <a:latin typeface="Gill Sans MT"/>
                <a:cs typeface="Gill Sans MT"/>
              </a:rPr>
              <a:t>Inventory</a:t>
            </a:r>
            <a:r>
              <a:rPr sz="1400" spc="-70" dirty="0">
                <a:solidFill>
                  <a:srgbClr val="3B3B3B"/>
                </a:solidFill>
                <a:latin typeface="Gill Sans MT"/>
                <a:cs typeface="Gill Sans MT"/>
              </a:rPr>
              <a:t> </a:t>
            </a:r>
            <a:r>
              <a:rPr sz="1400" spc="-30" dirty="0">
                <a:solidFill>
                  <a:srgbClr val="3B3B3B"/>
                </a:solidFill>
                <a:latin typeface="Gill Sans MT"/>
                <a:cs typeface="Gill Sans MT"/>
              </a:rPr>
              <a:t>Control</a:t>
            </a:r>
            <a:r>
              <a:rPr sz="1400" spc="-80" dirty="0">
                <a:solidFill>
                  <a:srgbClr val="3B3B3B"/>
                </a:solidFill>
                <a:latin typeface="Gill Sans MT"/>
                <a:cs typeface="Gill Sans MT"/>
              </a:rPr>
              <a:t> </a:t>
            </a:r>
            <a:r>
              <a:rPr sz="1400" spc="-20" dirty="0">
                <a:solidFill>
                  <a:srgbClr val="3B3B3B"/>
                </a:solidFill>
                <a:latin typeface="Gill Sans MT"/>
                <a:cs typeface="Gill Sans MT"/>
              </a:rPr>
              <a:t>after</a:t>
            </a:r>
            <a:r>
              <a:rPr sz="1400" spc="-50" dirty="0">
                <a:solidFill>
                  <a:srgbClr val="3B3B3B"/>
                </a:solidFill>
                <a:latin typeface="Gill Sans MT"/>
                <a:cs typeface="Gill Sans MT"/>
              </a:rPr>
              <a:t> </a:t>
            </a:r>
            <a:r>
              <a:rPr sz="1400" spc="-10" dirty="0">
                <a:solidFill>
                  <a:srgbClr val="3B3B3B"/>
                </a:solidFill>
                <a:latin typeface="Gill Sans MT"/>
                <a:cs typeface="Gill Sans MT"/>
              </a:rPr>
              <a:t>the</a:t>
            </a:r>
            <a:r>
              <a:rPr sz="1400" spc="-65" dirty="0">
                <a:solidFill>
                  <a:srgbClr val="3B3B3B"/>
                </a:solidFill>
                <a:latin typeface="Gill Sans MT"/>
                <a:cs typeface="Gill Sans MT"/>
              </a:rPr>
              <a:t> </a:t>
            </a:r>
            <a:r>
              <a:rPr sz="1400" spc="-25" dirty="0">
                <a:solidFill>
                  <a:srgbClr val="3B3B3B"/>
                </a:solidFill>
                <a:latin typeface="Gill Sans MT"/>
                <a:cs typeface="Gill Sans MT"/>
              </a:rPr>
              <a:t>form</a:t>
            </a:r>
            <a:r>
              <a:rPr sz="1400" spc="-60" dirty="0">
                <a:solidFill>
                  <a:srgbClr val="3B3B3B"/>
                </a:solidFill>
                <a:latin typeface="Gill Sans MT"/>
                <a:cs typeface="Gill Sans MT"/>
              </a:rPr>
              <a:t> </a:t>
            </a:r>
            <a:r>
              <a:rPr sz="1400" spc="-25" dirty="0">
                <a:solidFill>
                  <a:srgbClr val="3B3B3B"/>
                </a:solidFill>
                <a:latin typeface="Gill Sans MT"/>
                <a:cs typeface="Gill Sans MT"/>
              </a:rPr>
              <a:t>is </a:t>
            </a:r>
            <a:r>
              <a:rPr sz="1400" spc="-10" dirty="0">
                <a:solidFill>
                  <a:srgbClr val="3B3B3B"/>
                </a:solidFill>
                <a:latin typeface="Gill Sans MT"/>
                <a:cs typeface="Gill Sans MT"/>
              </a:rPr>
              <a:t>submitted.</a:t>
            </a:r>
            <a:endParaRPr sz="1400" dirty="0">
              <a:latin typeface="Gill Sans MT"/>
              <a:cs typeface="Gill Sans MT"/>
            </a:endParaRPr>
          </a:p>
        </p:txBody>
      </p:sp>
      <p:pic>
        <p:nvPicPr>
          <p:cNvPr id="5" name="object 5"/>
          <p:cNvPicPr/>
          <p:nvPr/>
        </p:nvPicPr>
        <p:blipFill>
          <a:blip r:embed="rId2" cstate="print"/>
          <a:stretch>
            <a:fillRect/>
          </a:stretch>
        </p:blipFill>
        <p:spPr>
          <a:xfrm>
            <a:off x="6619875" y="1988428"/>
            <a:ext cx="4105274" cy="4409348"/>
          </a:xfrm>
          <a:prstGeom prst="rect">
            <a:avLst/>
          </a:prstGeom>
        </p:spPr>
      </p:pic>
      <p:sp>
        <p:nvSpPr>
          <p:cNvPr id="6" name="object 6"/>
          <p:cNvSpPr txBox="1"/>
          <p:nvPr/>
        </p:nvSpPr>
        <p:spPr>
          <a:xfrm>
            <a:off x="6936740" y="3079496"/>
            <a:ext cx="937894" cy="116839"/>
          </a:xfrm>
          <a:prstGeom prst="rect">
            <a:avLst/>
          </a:prstGeom>
        </p:spPr>
        <p:txBody>
          <a:bodyPr vert="horz" wrap="square" lIns="0" tIns="12700" rIns="0" bIns="0" rtlCol="0">
            <a:spAutoFit/>
          </a:bodyPr>
          <a:lstStyle/>
          <a:p>
            <a:pPr marL="12700">
              <a:lnSpc>
                <a:spcPct val="100000"/>
              </a:lnSpc>
              <a:spcBef>
                <a:spcPts val="100"/>
              </a:spcBef>
            </a:pPr>
            <a:r>
              <a:rPr sz="600" b="1" dirty="0">
                <a:latin typeface="Arial"/>
                <a:cs typeface="Arial"/>
              </a:rPr>
              <a:t>(Richard</a:t>
            </a:r>
            <a:r>
              <a:rPr sz="600" b="1" spc="-15" dirty="0">
                <a:latin typeface="Arial"/>
                <a:cs typeface="Arial"/>
              </a:rPr>
              <a:t> </a:t>
            </a:r>
            <a:r>
              <a:rPr sz="600" b="1" dirty="0">
                <a:latin typeface="Arial"/>
                <a:cs typeface="Arial"/>
              </a:rPr>
              <a:t>Larson</a:t>
            </a:r>
            <a:r>
              <a:rPr sz="600" b="1" spc="-25" dirty="0">
                <a:latin typeface="Arial"/>
                <a:cs typeface="Arial"/>
              </a:rPr>
              <a:t> </a:t>
            </a:r>
            <a:r>
              <a:rPr sz="600" b="1" dirty="0">
                <a:latin typeface="Arial"/>
                <a:cs typeface="Arial"/>
              </a:rPr>
              <a:t>for</a:t>
            </a:r>
            <a:r>
              <a:rPr sz="600" b="1" spc="-25" dirty="0">
                <a:latin typeface="Arial"/>
                <a:cs typeface="Arial"/>
              </a:rPr>
              <a:t> </a:t>
            </a:r>
            <a:r>
              <a:rPr sz="600" b="1" spc="-20" dirty="0">
                <a:latin typeface="Arial"/>
                <a:cs typeface="Arial"/>
              </a:rPr>
              <a:t>HSC)</a:t>
            </a:r>
            <a:endParaRPr sz="6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259205"/>
          </a:xfrm>
          <a:prstGeom prst="rect">
            <a:avLst/>
          </a:prstGeom>
          <a:solidFill>
            <a:srgbClr val="4D1334"/>
          </a:solidFill>
        </p:spPr>
        <p:txBody>
          <a:bodyPr vert="horz" wrap="square" lIns="0" tIns="288925" rIns="0" bIns="0" rtlCol="0">
            <a:spAutoFit/>
          </a:bodyPr>
          <a:lstStyle/>
          <a:p>
            <a:pPr marL="225425">
              <a:lnSpc>
                <a:spcPct val="100000"/>
              </a:lnSpc>
              <a:spcBef>
                <a:spcPts val="2275"/>
              </a:spcBef>
            </a:pPr>
            <a:r>
              <a:rPr dirty="0">
                <a:solidFill>
                  <a:srgbClr val="FFFFFF"/>
                </a:solidFill>
              </a:rPr>
              <a:t>WHY</a:t>
            </a:r>
            <a:r>
              <a:rPr spc="5" dirty="0">
                <a:solidFill>
                  <a:srgbClr val="FFFFFF"/>
                </a:solidFill>
              </a:rPr>
              <a:t> </a:t>
            </a:r>
            <a:r>
              <a:rPr dirty="0">
                <a:solidFill>
                  <a:srgbClr val="FFFFFF"/>
                </a:solidFill>
              </a:rPr>
              <a:t>A</a:t>
            </a:r>
            <a:r>
              <a:rPr spc="35" dirty="0">
                <a:solidFill>
                  <a:srgbClr val="FFFFFF"/>
                </a:solidFill>
              </a:rPr>
              <a:t> </a:t>
            </a:r>
            <a:r>
              <a:rPr spc="-10" dirty="0">
                <a:solidFill>
                  <a:srgbClr val="FFFFFF"/>
                </a:solidFill>
              </a:rPr>
              <a:t>PHYSICAL</a:t>
            </a:r>
            <a:r>
              <a:rPr spc="-475" dirty="0">
                <a:solidFill>
                  <a:srgbClr val="FFFFFF"/>
                </a:solidFill>
              </a:rPr>
              <a:t> </a:t>
            </a:r>
            <a:r>
              <a:rPr spc="-10" dirty="0">
                <a:solidFill>
                  <a:srgbClr val="FFFFFF"/>
                </a:solidFill>
              </a:rPr>
              <a:t>INVENTORY?</a:t>
            </a:r>
          </a:p>
        </p:txBody>
      </p:sp>
      <p:sp>
        <p:nvSpPr>
          <p:cNvPr id="3" name="object 3"/>
          <p:cNvSpPr txBox="1"/>
          <p:nvPr/>
        </p:nvSpPr>
        <p:spPr>
          <a:xfrm>
            <a:off x="659484" y="2181860"/>
            <a:ext cx="4278630" cy="3934460"/>
          </a:xfrm>
          <a:prstGeom prst="rect">
            <a:avLst/>
          </a:prstGeom>
        </p:spPr>
        <p:txBody>
          <a:bodyPr vert="horz" wrap="square" lIns="0" tIns="12065" rIns="0" bIns="0" rtlCol="0">
            <a:spAutoFit/>
          </a:bodyPr>
          <a:lstStyle/>
          <a:p>
            <a:pPr marL="318770" marR="5080" indent="-306705">
              <a:lnSpc>
                <a:spcPct val="100000"/>
              </a:lnSpc>
              <a:spcBef>
                <a:spcPts val="95"/>
              </a:spcBef>
              <a:buClr>
                <a:srgbClr val="902F61"/>
              </a:buClr>
              <a:buSzPct val="87500"/>
              <a:buFont typeface="Wingdings 2"/>
              <a:buChar char=""/>
              <a:tabLst>
                <a:tab pos="318770" algn="l"/>
              </a:tabLst>
            </a:pPr>
            <a:r>
              <a:rPr sz="2800" spc="-10" dirty="0">
                <a:solidFill>
                  <a:srgbClr val="3B3B3B"/>
                </a:solidFill>
                <a:latin typeface="Gill Sans MT"/>
                <a:cs typeface="Gill Sans MT"/>
              </a:rPr>
              <a:t>Complies</a:t>
            </a:r>
            <a:r>
              <a:rPr sz="2800" spc="-110" dirty="0">
                <a:solidFill>
                  <a:srgbClr val="3B3B3B"/>
                </a:solidFill>
                <a:latin typeface="Gill Sans MT"/>
                <a:cs typeface="Gill Sans MT"/>
              </a:rPr>
              <a:t> </a:t>
            </a:r>
            <a:r>
              <a:rPr sz="2800" dirty="0">
                <a:solidFill>
                  <a:srgbClr val="3B3B3B"/>
                </a:solidFill>
                <a:latin typeface="Gill Sans MT"/>
                <a:cs typeface="Gill Sans MT"/>
              </a:rPr>
              <a:t>with</a:t>
            </a:r>
            <a:r>
              <a:rPr sz="2800" spc="-110" dirty="0">
                <a:solidFill>
                  <a:srgbClr val="3B3B3B"/>
                </a:solidFill>
                <a:latin typeface="Gill Sans MT"/>
                <a:cs typeface="Gill Sans MT"/>
              </a:rPr>
              <a:t> </a:t>
            </a:r>
            <a:r>
              <a:rPr sz="2800" spc="-10" dirty="0">
                <a:solidFill>
                  <a:srgbClr val="3B3B3B"/>
                </a:solidFill>
                <a:latin typeface="Gill Sans MT"/>
                <a:cs typeface="Gill Sans MT"/>
              </a:rPr>
              <a:t>state/federal regulations</a:t>
            </a:r>
            <a:endParaRPr sz="2800" dirty="0">
              <a:latin typeface="Gill Sans MT"/>
              <a:cs typeface="Gill Sans MT"/>
            </a:endParaRPr>
          </a:p>
          <a:p>
            <a:pPr marL="318770" marR="506730" indent="-306705">
              <a:lnSpc>
                <a:spcPct val="100000"/>
              </a:lnSpc>
              <a:spcBef>
                <a:spcPts val="1305"/>
              </a:spcBef>
              <a:buClr>
                <a:srgbClr val="902F61"/>
              </a:buClr>
              <a:buSzPct val="87500"/>
              <a:buFont typeface="Wingdings 2"/>
              <a:buChar char=""/>
              <a:tabLst>
                <a:tab pos="318770" algn="l"/>
                <a:tab pos="1870075" algn="l"/>
              </a:tabLst>
            </a:pPr>
            <a:r>
              <a:rPr sz="2800" spc="-80" dirty="0">
                <a:solidFill>
                  <a:srgbClr val="3B3B3B"/>
                </a:solidFill>
                <a:latin typeface="Gill Sans MT"/>
                <a:cs typeface="Gill Sans MT"/>
              </a:rPr>
              <a:t>Verifies</a:t>
            </a:r>
            <a:r>
              <a:rPr sz="2800" spc="-130" dirty="0">
                <a:solidFill>
                  <a:srgbClr val="3B3B3B"/>
                </a:solidFill>
                <a:latin typeface="Gill Sans MT"/>
                <a:cs typeface="Gill Sans MT"/>
              </a:rPr>
              <a:t> </a:t>
            </a:r>
            <a:r>
              <a:rPr sz="2800" spc="-10" dirty="0">
                <a:solidFill>
                  <a:srgbClr val="3B3B3B"/>
                </a:solidFill>
                <a:latin typeface="Gill Sans MT"/>
                <a:cs typeface="Gill Sans MT"/>
              </a:rPr>
              <a:t>existence</a:t>
            </a:r>
            <a:r>
              <a:rPr sz="2800" spc="-120" dirty="0">
                <a:solidFill>
                  <a:srgbClr val="3B3B3B"/>
                </a:solidFill>
                <a:latin typeface="Gill Sans MT"/>
                <a:cs typeface="Gill Sans MT"/>
              </a:rPr>
              <a:t> </a:t>
            </a:r>
            <a:r>
              <a:rPr sz="2800" spc="-25" dirty="0">
                <a:solidFill>
                  <a:srgbClr val="3B3B3B"/>
                </a:solidFill>
                <a:latin typeface="Gill Sans MT"/>
                <a:cs typeface="Gill Sans MT"/>
              </a:rPr>
              <a:t>and </a:t>
            </a:r>
            <a:r>
              <a:rPr sz="2800" spc="-10" dirty="0">
                <a:solidFill>
                  <a:srgbClr val="3B3B3B"/>
                </a:solidFill>
                <a:latin typeface="Gill Sans MT"/>
                <a:cs typeface="Gill Sans MT"/>
              </a:rPr>
              <a:t>condition</a:t>
            </a:r>
            <a:r>
              <a:rPr sz="2800" dirty="0">
                <a:solidFill>
                  <a:srgbClr val="3B3B3B"/>
                </a:solidFill>
                <a:latin typeface="Gill Sans MT"/>
                <a:cs typeface="Gill Sans MT"/>
              </a:rPr>
              <a:t>	of</a:t>
            </a:r>
            <a:r>
              <a:rPr sz="2800" spc="-50" dirty="0">
                <a:solidFill>
                  <a:srgbClr val="3B3B3B"/>
                </a:solidFill>
                <a:latin typeface="Gill Sans MT"/>
                <a:cs typeface="Gill Sans MT"/>
              </a:rPr>
              <a:t> </a:t>
            </a:r>
            <a:r>
              <a:rPr sz="2800" spc="-10" dirty="0">
                <a:solidFill>
                  <a:srgbClr val="3B3B3B"/>
                </a:solidFill>
                <a:latin typeface="Gill Sans MT"/>
                <a:cs typeface="Gill Sans MT"/>
              </a:rPr>
              <a:t>equipment</a:t>
            </a:r>
            <a:endParaRPr sz="2800" dirty="0">
              <a:latin typeface="Gill Sans MT"/>
              <a:cs typeface="Gill Sans MT"/>
            </a:endParaRPr>
          </a:p>
          <a:p>
            <a:pPr marL="318770" marR="511175" indent="-306705">
              <a:lnSpc>
                <a:spcPct val="100000"/>
              </a:lnSpc>
              <a:spcBef>
                <a:spcPts val="1300"/>
              </a:spcBef>
              <a:buClr>
                <a:srgbClr val="902F61"/>
              </a:buClr>
              <a:buSzPct val="87500"/>
              <a:buFont typeface="Wingdings 2"/>
              <a:buChar char=""/>
              <a:tabLst>
                <a:tab pos="318770" algn="l"/>
                <a:tab pos="1252855" algn="l"/>
              </a:tabLst>
            </a:pPr>
            <a:r>
              <a:rPr sz="2800" spc="-25" dirty="0">
                <a:solidFill>
                  <a:srgbClr val="3B3B3B"/>
                </a:solidFill>
                <a:latin typeface="Gill Sans MT"/>
                <a:cs typeface="Gill Sans MT"/>
              </a:rPr>
              <a:t>Provides</a:t>
            </a:r>
            <a:r>
              <a:rPr sz="2800" spc="-135" dirty="0">
                <a:solidFill>
                  <a:srgbClr val="3B3B3B"/>
                </a:solidFill>
                <a:latin typeface="Gill Sans MT"/>
                <a:cs typeface="Gill Sans MT"/>
              </a:rPr>
              <a:t> </a:t>
            </a:r>
            <a:r>
              <a:rPr sz="2800" dirty="0">
                <a:solidFill>
                  <a:srgbClr val="3B3B3B"/>
                </a:solidFill>
                <a:latin typeface="Gill Sans MT"/>
                <a:cs typeface="Gill Sans MT"/>
              </a:rPr>
              <a:t>opportunity</a:t>
            </a:r>
            <a:r>
              <a:rPr sz="2800" spc="-130" dirty="0">
                <a:solidFill>
                  <a:srgbClr val="3B3B3B"/>
                </a:solidFill>
                <a:latin typeface="Gill Sans MT"/>
                <a:cs typeface="Gill Sans MT"/>
              </a:rPr>
              <a:t> </a:t>
            </a:r>
            <a:r>
              <a:rPr sz="2800" spc="-25" dirty="0">
                <a:solidFill>
                  <a:srgbClr val="3B3B3B"/>
                </a:solidFill>
                <a:latin typeface="Gill Sans MT"/>
                <a:cs typeface="Gill Sans MT"/>
              </a:rPr>
              <a:t>to </a:t>
            </a:r>
            <a:r>
              <a:rPr sz="2800" spc="-20" dirty="0">
                <a:solidFill>
                  <a:srgbClr val="3B3B3B"/>
                </a:solidFill>
                <a:latin typeface="Gill Sans MT"/>
                <a:cs typeface="Gill Sans MT"/>
              </a:rPr>
              <a:t>make</a:t>
            </a:r>
            <a:r>
              <a:rPr sz="2800" dirty="0">
                <a:solidFill>
                  <a:srgbClr val="3B3B3B"/>
                </a:solidFill>
                <a:latin typeface="Gill Sans MT"/>
                <a:cs typeface="Gill Sans MT"/>
              </a:rPr>
              <a:t>	</a:t>
            </a:r>
            <a:r>
              <a:rPr sz="2800" spc="-10" dirty="0">
                <a:solidFill>
                  <a:srgbClr val="3B3B3B"/>
                </a:solidFill>
                <a:latin typeface="Gill Sans MT"/>
                <a:cs typeface="Gill Sans MT"/>
              </a:rPr>
              <a:t>corrections</a:t>
            </a:r>
            <a:endParaRPr sz="2800" dirty="0">
              <a:latin typeface="Gill Sans MT"/>
              <a:cs typeface="Gill Sans MT"/>
            </a:endParaRPr>
          </a:p>
          <a:p>
            <a:pPr marL="318770" marR="408305" indent="-306705">
              <a:lnSpc>
                <a:spcPct val="100000"/>
              </a:lnSpc>
              <a:spcBef>
                <a:spcPts val="1295"/>
              </a:spcBef>
              <a:buClr>
                <a:srgbClr val="902F61"/>
              </a:buClr>
              <a:buSzPct val="87500"/>
              <a:buFont typeface="Wingdings 2"/>
              <a:buChar char=""/>
              <a:tabLst>
                <a:tab pos="318770" algn="l"/>
                <a:tab pos="1316990" algn="l"/>
              </a:tabLst>
            </a:pPr>
            <a:r>
              <a:rPr sz="2800" dirty="0">
                <a:solidFill>
                  <a:srgbClr val="3B3B3B"/>
                </a:solidFill>
                <a:latin typeface="Gill Sans MT"/>
                <a:cs typeface="Gill Sans MT"/>
              </a:rPr>
              <a:t>Ensures</a:t>
            </a:r>
            <a:r>
              <a:rPr sz="2800" spc="-190" dirty="0">
                <a:solidFill>
                  <a:srgbClr val="3B3B3B"/>
                </a:solidFill>
                <a:latin typeface="Gill Sans MT"/>
                <a:cs typeface="Gill Sans MT"/>
              </a:rPr>
              <a:t> </a:t>
            </a:r>
            <a:r>
              <a:rPr sz="2800" dirty="0">
                <a:solidFill>
                  <a:srgbClr val="3B3B3B"/>
                </a:solidFill>
                <a:latin typeface="Gill Sans MT"/>
                <a:cs typeface="Gill Sans MT"/>
              </a:rPr>
              <a:t>accuracy</a:t>
            </a:r>
            <a:r>
              <a:rPr sz="2800" spc="-160" dirty="0">
                <a:solidFill>
                  <a:srgbClr val="3B3B3B"/>
                </a:solidFill>
                <a:latin typeface="Gill Sans MT"/>
                <a:cs typeface="Gill Sans MT"/>
              </a:rPr>
              <a:t> </a:t>
            </a:r>
            <a:r>
              <a:rPr sz="2800" spc="-25" dirty="0">
                <a:solidFill>
                  <a:srgbClr val="3B3B3B"/>
                </a:solidFill>
                <a:latin typeface="Gill Sans MT"/>
                <a:cs typeface="Gill Sans MT"/>
              </a:rPr>
              <a:t>of UNM</a:t>
            </a:r>
            <a:r>
              <a:rPr sz="2800" dirty="0">
                <a:solidFill>
                  <a:srgbClr val="3B3B3B"/>
                </a:solidFill>
                <a:latin typeface="Gill Sans MT"/>
                <a:cs typeface="Gill Sans MT"/>
              </a:rPr>
              <a:t>	</a:t>
            </a:r>
            <a:r>
              <a:rPr sz="2800" spc="-10" dirty="0">
                <a:solidFill>
                  <a:srgbClr val="3B3B3B"/>
                </a:solidFill>
                <a:latin typeface="Gill Sans MT"/>
                <a:cs typeface="Gill Sans MT"/>
              </a:rPr>
              <a:t>inventory</a:t>
            </a:r>
            <a:r>
              <a:rPr sz="2800" spc="-145" dirty="0">
                <a:solidFill>
                  <a:srgbClr val="3B3B3B"/>
                </a:solidFill>
                <a:latin typeface="Gill Sans MT"/>
                <a:cs typeface="Gill Sans MT"/>
              </a:rPr>
              <a:t> </a:t>
            </a:r>
            <a:r>
              <a:rPr sz="2800" spc="-30" dirty="0">
                <a:solidFill>
                  <a:srgbClr val="3B3B3B"/>
                </a:solidFill>
                <a:latin typeface="Gill Sans MT"/>
                <a:cs typeface="Gill Sans MT"/>
              </a:rPr>
              <a:t>records</a:t>
            </a:r>
            <a:endParaRPr sz="2800" dirty="0">
              <a:latin typeface="Gill Sans MT"/>
              <a:cs typeface="Gill Sans MT"/>
            </a:endParaRPr>
          </a:p>
        </p:txBody>
      </p:sp>
      <p:pic>
        <p:nvPicPr>
          <p:cNvPr id="6" name="Picture 5" descr="A white label with black text and a barcode on a wooden surface&#10;&#10;Description automatically generated">
            <a:extLst>
              <a:ext uri="{FF2B5EF4-FFF2-40B4-BE49-F238E27FC236}">
                <a16:creationId xmlns:a16="http://schemas.microsoft.com/office/drawing/2014/main" id="{8F407793-2A67-D67F-C81E-AC6FEF933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59245" y="2152015"/>
            <a:ext cx="4218940" cy="427863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056640"/>
          </a:xfrm>
          <a:prstGeom prst="rect">
            <a:avLst/>
          </a:prstGeom>
          <a:solidFill>
            <a:srgbClr val="4D1334"/>
          </a:solidFill>
        </p:spPr>
        <p:txBody>
          <a:bodyPr vert="horz" wrap="square" lIns="0" tIns="353695" rIns="0" bIns="0" rtlCol="0">
            <a:spAutoFit/>
          </a:bodyPr>
          <a:lstStyle/>
          <a:p>
            <a:pPr marL="225425">
              <a:lnSpc>
                <a:spcPct val="100000"/>
              </a:lnSpc>
              <a:spcBef>
                <a:spcPts val="2785"/>
              </a:spcBef>
            </a:pPr>
            <a:r>
              <a:rPr sz="4400" dirty="0">
                <a:solidFill>
                  <a:srgbClr val="FFFFFF"/>
                </a:solidFill>
              </a:rPr>
              <a:t>TRANSFERS</a:t>
            </a:r>
            <a:r>
              <a:rPr sz="4400" spc="-155" dirty="0">
                <a:solidFill>
                  <a:srgbClr val="FFFFFF"/>
                </a:solidFill>
              </a:rPr>
              <a:t> </a:t>
            </a:r>
            <a:r>
              <a:rPr sz="4400" spc="-80" dirty="0">
                <a:solidFill>
                  <a:srgbClr val="FFFFFF"/>
                </a:solidFill>
              </a:rPr>
              <a:t>TO</a:t>
            </a:r>
            <a:r>
              <a:rPr sz="4400" spc="-625" dirty="0">
                <a:solidFill>
                  <a:srgbClr val="FFFFFF"/>
                </a:solidFill>
              </a:rPr>
              <a:t> </a:t>
            </a:r>
            <a:r>
              <a:rPr sz="4400" spc="-10" dirty="0">
                <a:solidFill>
                  <a:srgbClr val="FFFFFF"/>
                </a:solidFill>
              </a:rPr>
              <a:t>ANOTHER</a:t>
            </a:r>
            <a:r>
              <a:rPr sz="4400" spc="-180" dirty="0">
                <a:solidFill>
                  <a:srgbClr val="FFFFFF"/>
                </a:solidFill>
              </a:rPr>
              <a:t> </a:t>
            </a:r>
            <a:r>
              <a:rPr sz="4400" spc="-10" dirty="0">
                <a:solidFill>
                  <a:srgbClr val="FFFFFF"/>
                </a:solidFill>
              </a:rPr>
              <a:t>ENTITY</a:t>
            </a:r>
            <a:endParaRPr sz="4400" dirty="0"/>
          </a:p>
        </p:txBody>
      </p:sp>
      <p:sp>
        <p:nvSpPr>
          <p:cNvPr id="3" name="object 3"/>
          <p:cNvSpPr txBox="1"/>
          <p:nvPr/>
        </p:nvSpPr>
        <p:spPr>
          <a:xfrm>
            <a:off x="467079" y="1809118"/>
            <a:ext cx="4545965" cy="5048882"/>
          </a:xfrm>
          <a:prstGeom prst="rect">
            <a:avLst/>
          </a:prstGeom>
        </p:spPr>
        <p:txBody>
          <a:bodyPr vert="horz" wrap="square" lIns="0" tIns="107314" rIns="0" bIns="0" rtlCol="0">
            <a:spAutoFit/>
          </a:bodyPr>
          <a:lstStyle/>
          <a:p>
            <a:pPr marL="318770" indent="-306070">
              <a:lnSpc>
                <a:spcPct val="100000"/>
              </a:lnSpc>
              <a:spcBef>
                <a:spcPts val="844"/>
              </a:spcBef>
              <a:buClr>
                <a:srgbClr val="902F61"/>
              </a:buClr>
              <a:buSzPct val="91176"/>
              <a:buFont typeface="Wingdings 2"/>
              <a:buChar char=""/>
              <a:tabLst>
                <a:tab pos="318770" algn="l"/>
              </a:tabLst>
            </a:pPr>
            <a:r>
              <a:rPr sz="1700" dirty="0">
                <a:solidFill>
                  <a:srgbClr val="3B3B3B"/>
                </a:solidFill>
                <a:latin typeface="Gill Sans MT"/>
                <a:cs typeface="Gill Sans MT"/>
              </a:rPr>
              <a:t>Fill</a:t>
            </a:r>
            <a:r>
              <a:rPr sz="1700" spc="-35" dirty="0">
                <a:solidFill>
                  <a:srgbClr val="3B3B3B"/>
                </a:solidFill>
                <a:latin typeface="Gill Sans MT"/>
                <a:cs typeface="Gill Sans MT"/>
              </a:rPr>
              <a:t> </a:t>
            </a:r>
            <a:r>
              <a:rPr sz="1700" dirty="0">
                <a:solidFill>
                  <a:srgbClr val="3B3B3B"/>
                </a:solidFill>
                <a:latin typeface="Gill Sans MT"/>
                <a:cs typeface="Gill Sans MT"/>
              </a:rPr>
              <a:t>out</a:t>
            </a:r>
            <a:r>
              <a:rPr sz="1700" spc="-20" dirty="0">
                <a:solidFill>
                  <a:srgbClr val="3B3B3B"/>
                </a:solidFill>
                <a:latin typeface="Gill Sans MT"/>
                <a:cs typeface="Gill Sans MT"/>
              </a:rPr>
              <a:t> </a:t>
            </a:r>
            <a:r>
              <a:rPr sz="1700" dirty="0">
                <a:solidFill>
                  <a:srgbClr val="3B3B3B"/>
                </a:solidFill>
                <a:latin typeface="Gill Sans MT"/>
                <a:cs typeface="Gill Sans MT"/>
              </a:rPr>
              <a:t>form</a:t>
            </a:r>
            <a:r>
              <a:rPr sz="1700" spc="-45" dirty="0">
                <a:solidFill>
                  <a:srgbClr val="3B3B3B"/>
                </a:solidFill>
                <a:latin typeface="Gill Sans MT"/>
                <a:cs typeface="Gill Sans MT"/>
              </a:rPr>
              <a:t> </a:t>
            </a:r>
            <a:r>
              <a:rPr sz="1700" spc="-10" dirty="0">
                <a:solidFill>
                  <a:srgbClr val="3B3B3B"/>
                </a:solidFill>
                <a:latin typeface="Gill Sans MT"/>
                <a:cs typeface="Gill Sans MT"/>
              </a:rPr>
              <a:t>completely</a:t>
            </a:r>
            <a:r>
              <a:rPr lang="en-US" sz="1700" spc="-10" dirty="0">
                <a:solidFill>
                  <a:srgbClr val="3B3B3B"/>
                </a:solidFill>
                <a:latin typeface="Gill Sans MT"/>
                <a:cs typeface="Gill Sans MT"/>
              </a:rPr>
              <a:t>- Once form is filled out and all approved </a:t>
            </a:r>
          </a:p>
          <a:p>
            <a:pPr marL="318770" lvl="3" indent="-306070">
              <a:spcBef>
                <a:spcPts val="844"/>
              </a:spcBef>
              <a:buClr>
                <a:srgbClr val="902F61"/>
              </a:buClr>
              <a:buSzPct val="91176"/>
              <a:buFont typeface="Wingdings 2"/>
              <a:buChar char=""/>
              <a:tabLst>
                <a:tab pos="318770" algn="l"/>
              </a:tabLst>
            </a:pPr>
            <a:r>
              <a:rPr lang="en-US" sz="1700" spc="-10" dirty="0">
                <a:solidFill>
                  <a:srgbClr val="3B3B3B"/>
                </a:solidFill>
                <a:latin typeface="Gill Sans MT"/>
                <a:cs typeface="Gill Sans MT"/>
              </a:rPr>
              <a:t>Please submit all documentation to Apptree and submit an External Transfer request </a:t>
            </a:r>
            <a:endParaRPr sz="1700" dirty="0">
              <a:latin typeface="Gill Sans MT"/>
              <a:cs typeface="Gill Sans MT"/>
            </a:endParaRPr>
          </a:p>
          <a:p>
            <a:pPr marL="641985" marR="243840" lvl="1" indent="-304800">
              <a:lnSpc>
                <a:spcPct val="80000"/>
              </a:lnSpc>
              <a:spcBef>
                <a:spcPts val="1020"/>
              </a:spcBef>
              <a:buClr>
                <a:srgbClr val="902F61"/>
              </a:buClr>
              <a:buSzPct val="90000"/>
              <a:buFont typeface="Wingdings 2"/>
              <a:buChar char=""/>
              <a:tabLst>
                <a:tab pos="641985" algn="l"/>
              </a:tabLst>
            </a:pPr>
            <a:r>
              <a:rPr sz="1500" dirty="0">
                <a:solidFill>
                  <a:srgbClr val="3B3B3B"/>
                </a:solidFill>
                <a:latin typeface="Gill Sans MT"/>
                <a:cs typeface="Gill Sans MT"/>
              </a:rPr>
              <a:t>List</a:t>
            </a:r>
            <a:r>
              <a:rPr sz="1500" spc="-40" dirty="0">
                <a:solidFill>
                  <a:srgbClr val="3B3B3B"/>
                </a:solidFill>
                <a:latin typeface="Gill Sans MT"/>
                <a:cs typeface="Gill Sans MT"/>
              </a:rPr>
              <a:t> </a:t>
            </a:r>
            <a:r>
              <a:rPr sz="1500" dirty="0">
                <a:solidFill>
                  <a:srgbClr val="3B3B3B"/>
                </a:solidFill>
                <a:latin typeface="Gill Sans MT"/>
                <a:cs typeface="Gill Sans MT"/>
              </a:rPr>
              <a:t>the</a:t>
            </a:r>
            <a:r>
              <a:rPr sz="1500" spc="-45" dirty="0">
                <a:solidFill>
                  <a:srgbClr val="3B3B3B"/>
                </a:solidFill>
                <a:latin typeface="Gill Sans MT"/>
                <a:cs typeface="Gill Sans MT"/>
              </a:rPr>
              <a:t> </a:t>
            </a:r>
            <a:r>
              <a:rPr sz="1500" dirty="0">
                <a:solidFill>
                  <a:srgbClr val="3B3B3B"/>
                </a:solidFill>
                <a:latin typeface="Gill Sans MT"/>
                <a:cs typeface="Gill Sans MT"/>
              </a:rPr>
              <a:t>asset</a:t>
            </a:r>
            <a:r>
              <a:rPr sz="1500" spc="-55" dirty="0">
                <a:solidFill>
                  <a:srgbClr val="3B3B3B"/>
                </a:solidFill>
                <a:latin typeface="Gill Sans MT"/>
                <a:cs typeface="Gill Sans MT"/>
              </a:rPr>
              <a:t> </a:t>
            </a:r>
            <a:r>
              <a:rPr sz="1500" dirty="0">
                <a:solidFill>
                  <a:srgbClr val="3B3B3B"/>
                </a:solidFill>
                <a:latin typeface="Gill Sans MT"/>
                <a:cs typeface="Gill Sans MT"/>
              </a:rPr>
              <a:t>tag</a:t>
            </a:r>
            <a:r>
              <a:rPr sz="1500" spc="-50" dirty="0">
                <a:solidFill>
                  <a:srgbClr val="3B3B3B"/>
                </a:solidFill>
                <a:latin typeface="Gill Sans MT"/>
                <a:cs typeface="Gill Sans MT"/>
              </a:rPr>
              <a:t> </a:t>
            </a:r>
            <a:r>
              <a:rPr sz="1500" dirty="0">
                <a:solidFill>
                  <a:srgbClr val="3B3B3B"/>
                </a:solidFill>
                <a:latin typeface="Gill Sans MT"/>
                <a:cs typeface="Gill Sans MT"/>
              </a:rPr>
              <a:t>number</a:t>
            </a:r>
            <a:r>
              <a:rPr sz="1500" spc="-65" dirty="0">
                <a:solidFill>
                  <a:srgbClr val="3B3B3B"/>
                </a:solidFill>
                <a:latin typeface="Gill Sans MT"/>
                <a:cs typeface="Gill Sans MT"/>
              </a:rPr>
              <a:t> </a:t>
            </a:r>
            <a:r>
              <a:rPr sz="1500" dirty="0">
                <a:solidFill>
                  <a:srgbClr val="3B3B3B"/>
                </a:solidFill>
                <a:latin typeface="Gill Sans MT"/>
                <a:cs typeface="Gill Sans MT"/>
              </a:rPr>
              <a:t>and</a:t>
            </a:r>
            <a:r>
              <a:rPr sz="1500" spc="-40" dirty="0">
                <a:solidFill>
                  <a:srgbClr val="3B3B3B"/>
                </a:solidFill>
                <a:latin typeface="Gill Sans MT"/>
                <a:cs typeface="Gill Sans MT"/>
              </a:rPr>
              <a:t> </a:t>
            </a:r>
            <a:r>
              <a:rPr sz="1500" dirty="0">
                <a:solidFill>
                  <a:srgbClr val="3B3B3B"/>
                </a:solidFill>
                <a:latin typeface="Gill Sans MT"/>
                <a:cs typeface="Gill Sans MT"/>
              </a:rPr>
              <a:t>the</a:t>
            </a:r>
            <a:r>
              <a:rPr sz="1500" spc="-55" dirty="0">
                <a:solidFill>
                  <a:srgbClr val="3B3B3B"/>
                </a:solidFill>
                <a:latin typeface="Gill Sans MT"/>
                <a:cs typeface="Gill Sans MT"/>
              </a:rPr>
              <a:t> </a:t>
            </a:r>
            <a:r>
              <a:rPr sz="1500" dirty="0">
                <a:solidFill>
                  <a:srgbClr val="3B3B3B"/>
                </a:solidFill>
                <a:latin typeface="Gill Sans MT"/>
                <a:cs typeface="Gill Sans MT"/>
              </a:rPr>
              <a:t>description</a:t>
            </a:r>
            <a:r>
              <a:rPr sz="1500" spc="-60" dirty="0">
                <a:solidFill>
                  <a:srgbClr val="3B3B3B"/>
                </a:solidFill>
                <a:latin typeface="Gill Sans MT"/>
                <a:cs typeface="Gill Sans MT"/>
              </a:rPr>
              <a:t> </a:t>
            </a:r>
            <a:r>
              <a:rPr sz="1500" spc="-25" dirty="0">
                <a:solidFill>
                  <a:srgbClr val="3B3B3B"/>
                </a:solidFill>
                <a:latin typeface="Gill Sans MT"/>
                <a:cs typeface="Gill Sans MT"/>
              </a:rPr>
              <a:t>of </a:t>
            </a:r>
            <a:r>
              <a:rPr sz="1500" dirty="0">
                <a:solidFill>
                  <a:srgbClr val="3B3B3B"/>
                </a:solidFill>
                <a:latin typeface="Gill Sans MT"/>
                <a:cs typeface="Gill Sans MT"/>
              </a:rPr>
              <a:t>the</a:t>
            </a:r>
            <a:r>
              <a:rPr sz="1500" spc="-55" dirty="0">
                <a:solidFill>
                  <a:srgbClr val="3B3B3B"/>
                </a:solidFill>
                <a:latin typeface="Gill Sans MT"/>
                <a:cs typeface="Gill Sans MT"/>
              </a:rPr>
              <a:t> </a:t>
            </a:r>
            <a:r>
              <a:rPr sz="1500" spc="-10" dirty="0">
                <a:solidFill>
                  <a:srgbClr val="3B3B3B"/>
                </a:solidFill>
                <a:latin typeface="Gill Sans MT"/>
                <a:cs typeface="Gill Sans MT"/>
              </a:rPr>
              <a:t>equipment</a:t>
            </a:r>
            <a:endParaRPr sz="1500" dirty="0">
              <a:latin typeface="Gill Sans MT"/>
              <a:cs typeface="Gill Sans MT"/>
            </a:endParaRPr>
          </a:p>
          <a:p>
            <a:pPr marL="641985" marR="302260" lvl="1" indent="-304800">
              <a:lnSpc>
                <a:spcPts val="1600"/>
              </a:lnSpc>
              <a:spcBef>
                <a:spcPts val="615"/>
              </a:spcBef>
              <a:buClr>
                <a:srgbClr val="902F61"/>
              </a:buClr>
              <a:buSzPct val="90000"/>
              <a:buFont typeface="Wingdings 2"/>
              <a:buChar char=""/>
              <a:tabLst>
                <a:tab pos="641985" algn="l"/>
              </a:tabLst>
            </a:pPr>
            <a:r>
              <a:rPr sz="1500" dirty="0">
                <a:solidFill>
                  <a:srgbClr val="3B3B3B"/>
                </a:solidFill>
                <a:latin typeface="Gill Sans MT"/>
                <a:cs typeface="Gill Sans MT"/>
              </a:rPr>
              <a:t>Include</a:t>
            </a:r>
            <a:r>
              <a:rPr sz="1500" spc="-25" dirty="0">
                <a:solidFill>
                  <a:srgbClr val="3B3B3B"/>
                </a:solidFill>
                <a:latin typeface="Gill Sans MT"/>
                <a:cs typeface="Gill Sans MT"/>
              </a:rPr>
              <a:t> </a:t>
            </a:r>
            <a:r>
              <a:rPr sz="1500" dirty="0">
                <a:solidFill>
                  <a:srgbClr val="3B3B3B"/>
                </a:solidFill>
                <a:latin typeface="Gill Sans MT"/>
                <a:cs typeface="Gill Sans MT"/>
              </a:rPr>
              <a:t>the</a:t>
            </a:r>
            <a:r>
              <a:rPr sz="1500" spc="-25" dirty="0">
                <a:solidFill>
                  <a:srgbClr val="3B3B3B"/>
                </a:solidFill>
                <a:latin typeface="Gill Sans MT"/>
                <a:cs typeface="Gill Sans MT"/>
              </a:rPr>
              <a:t> </a:t>
            </a:r>
            <a:r>
              <a:rPr sz="1500" dirty="0">
                <a:solidFill>
                  <a:srgbClr val="3B3B3B"/>
                </a:solidFill>
                <a:latin typeface="Gill Sans MT"/>
                <a:cs typeface="Gill Sans MT"/>
              </a:rPr>
              <a:t>date </a:t>
            </a:r>
            <a:r>
              <a:rPr sz="1500" spc="-10" dirty="0">
                <a:solidFill>
                  <a:srgbClr val="3B3B3B"/>
                </a:solidFill>
                <a:latin typeface="Gill Sans MT"/>
                <a:cs typeface="Gill Sans MT"/>
              </a:rPr>
              <a:t>added,acquisition</a:t>
            </a:r>
            <a:r>
              <a:rPr sz="1500" spc="-45" dirty="0">
                <a:solidFill>
                  <a:srgbClr val="3B3B3B"/>
                </a:solidFill>
                <a:latin typeface="Gill Sans MT"/>
                <a:cs typeface="Gill Sans MT"/>
              </a:rPr>
              <a:t> </a:t>
            </a:r>
            <a:r>
              <a:rPr sz="1500" dirty="0">
                <a:solidFill>
                  <a:srgbClr val="3B3B3B"/>
                </a:solidFill>
                <a:latin typeface="Gill Sans MT"/>
                <a:cs typeface="Gill Sans MT"/>
              </a:rPr>
              <a:t>cost,and </a:t>
            </a:r>
            <a:r>
              <a:rPr sz="1500" spc="-25" dirty="0">
                <a:solidFill>
                  <a:srgbClr val="3B3B3B"/>
                </a:solidFill>
                <a:latin typeface="Gill Sans MT"/>
                <a:cs typeface="Gill Sans MT"/>
              </a:rPr>
              <a:t>net </a:t>
            </a:r>
            <a:r>
              <a:rPr sz="1500" dirty="0">
                <a:solidFill>
                  <a:srgbClr val="3B3B3B"/>
                </a:solidFill>
                <a:latin typeface="Gill Sans MT"/>
                <a:cs typeface="Gill Sans MT"/>
              </a:rPr>
              <a:t>book</a:t>
            </a:r>
            <a:r>
              <a:rPr sz="1500" spc="-40" dirty="0">
                <a:solidFill>
                  <a:srgbClr val="3B3B3B"/>
                </a:solidFill>
                <a:latin typeface="Gill Sans MT"/>
                <a:cs typeface="Gill Sans MT"/>
              </a:rPr>
              <a:t> </a:t>
            </a:r>
            <a:r>
              <a:rPr sz="1500" spc="-10" dirty="0">
                <a:solidFill>
                  <a:srgbClr val="3B3B3B"/>
                </a:solidFill>
                <a:latin typeface="Gill Sans MT"/>
                <a:cs typeface="Gill Sans MT"/>
              </a:rPr>
              <a:t>value</a:t>
            </a:r>
            <a:endParaRPr sz="1500" dirty="0">
              <a:latin typeface="Gill Sans MT"/>
              <a:cs typeface="Gill Sans MT"/>
            </a:endParaRPr>
          </a:p>
          <a:p>
            <a:pPr marL="304165" marR="1924050" lvl="1" indent="-304165" algn="r">
              <a:lnSpc>
                <a:spcPct val="100000"/>
              </a:lnSpc>
              <a:spcBef>
                <a:spcPts val="575"/>
              </a:spcBef>
              <a:buClr>
                <a:srgbClr val="902F61"/>
              </a:buClr>
              <a:buSzPct val="90000"/>
              <a:buFont typeface="Wingdings 2"/>
              <a:buChar char=""/>
              <a:tabLst>
                <a:tab pos="304165" algn="l"/>
              </a:tabLst>
            </a:pPr>
            <a:r>
              <a:rPr sz="1500" dirty="0">
                <a:solidFill>
                  <a:srgbClr val="3B3B3B"/>
                </a:solidFill>
                <a:latin typeface="Gill Sans MT"/>
                <a:cs typeface="Gill Sans MT"/>
              </a:rPr>
              <a:t>Include</a:t>
            </a:r>
            <a:r>
              <a:rPr sz="1500" spc="-75" dirty="0">
                <a:solidFill>
                  <a:srgbClr val="3B3B3B"/>
                </a:solidFill>
                <a:latin typeface="Gill Sans MT"/>
                <a:cs typeface="Gill Sans MT"/>
              </a:rPr>
              <a:t> </a:t>
            </a:r>
            <a:r>
              <a:rPr sz="1500" dirty="0">
                <a:solidFill>
                  <a:srgbClr val="3B3B3B"/>
                </a:solidFill>
                <a:latin typeface="Gill Sans MT"/>
                <a:cs typeface="Gill Sans MT"/>
              </a:rPr>
              <a:t>the</a:t>
            </a:r>
            <a:r>
              <a:rPr sz="1500" spc="-35" dirty="0">
                <a:solidFill>
                  <a:srgbClr val="3B3B3B"/>
                </a:solidFill>
                <a:latin typeface="Gill Sans MT"/>
                <a:cs typeface="Gill Sans MT"/>
              </a:rPr>
              <a:t> </a:t>
            </a:r>
            <a:r>
              <a:rPr sz="1500" dirty="0">
                <a:solidFill>
                  <a:srgbClr val="3B3B3B"/>
                </a:solidFill>
                <a:latin typeface="Gill Sans MT"/>
                <a:cs typeface="Gill Sans MT"/>
              </a:rPr>
              <a:t>titled</a:t>
            </a:r>
            <a:r>
              <a:rPr sz="1500" spc="-55" dirty="0">
                <a:solidFill>
                  <a:srgbClr val="3B3B3B"/>
                </a:solidFill>
                <a:latin typeface="Gill Sans MT"/>
                <a:cs typeface="Gill Sans MT"/>
              </a:rPr>
              <a:t> </a:t>
            </a:r>
            <a:r>
              <a:rPr sz="1500" dirty="0">
                <a:solidFill>
                  <a:srgbClr val="3B3B3B"/>
                </a:solidFill>
                <a:latin typeface="Gill Sans MT"/>
                <a:cs typeface="Gill Sans MT"/>
              </a:rPr>
              <a:t>to</a:t>
            </a:r>
            <a:r>
              <a:rPr sz="1500" spc="-105" dirty="0">
                <a:solidFill>
                  <a:srgbClr val="3B3B3B"/>
                </a:solidFill>
                <a:latin typeface="Gill Sans MT"/>
                <a:cs typeface="Gill Sans MT"/>
              </a:rPr>
              <a:t> </a:t>
            </a:r>
            <a:r>
              <a:rPr sz="1500" spc="-10" dirty="0">
                <a:solidFill>
                  <a:srgbClr val="3B3B3B"/>
                </a:solidFill>
                <a:latin typeface="Gill Sans MT"/>
                <a:cs typeface="Gill Sans MT"/>
              </a:rPr>
              <a:t>code:</a:t>
            </a:r>
            <a:endParaRPr sz="1500" dirty="0">
              <a:latin typeface="Gill Sans MT"/>
              <a:cs typeface="Gill Sans MT"/>
            </a:endParaRPr>
          </a:p>
          <a:p>
            <a:pPr marL="269240" marR="1906905" lvl="2" indent="-269240" algn="r">
              <a:lnSpc>
                <a:spcPct val="100000"/>
              </a:lnSpc>
              <a:spcBef>
                <a:spcPts val="610"/>
              </a:spcBef>
              <a:buClr>
                <a:srgbClr val="902F61"/>
              </a:buClr>
              <a:buSzPct val="92307"/>
              <a:buFont typeface="Wingdings 2"/>
              <a:buChar char=""/>
              <a:tabLst>
                <a:tab pos="269240" algn="l"/>
              </a:tabLst>
            </a:pPr>
            <a:r>
              <a:rPr sz="1300" spc="-10" dirty="0">
                <a:solidFill>
                  <a:srgbClr val="3B3B3B"/>
                </a:solidFill>
                <a:latin typeface="Gill Sans MT"/>
                <a:cs typeface="Gill Sans MT"/>
              </a:rPr>
              <a:t>Federal</a:t>
            </a:r>
            <a:r>
              <a:rPr sz="1300" spc="-85" dirty="0">
                <a:solidFill>
                  <a:srgbClr val="3B3B3B"/>
                </a:solidFill>
                <a:latin typeface="Gill Sans MT"/>
                <a:cs typeface="Gill Sans MT"/>
              </a:rPr>
              <a:t> </a:t>
            </a:r>
            <a:r>
              <a:rPr sz="1300" spc="-10" dirty="0">
                <a:solidFill>
                  <a:srgbClr val="3B3B3B"/>
                </a:solidFill>
                <a:latin typeface="Gill Sans MT"/>
                <a:cs typeface="Gill Sans MT"/>
              </a:rPr>
              <a:t>Government</a:t>
            </a:r>
            <a:r>
              <a:rPr sz="1300" spc="-35" dirty="0">
                <a:solidFill>
                  <a:srgbClr val="3B3B3B"/>
                </a:solidFill>
                <a:latin typeface="Gill Sans MT"/>
                <a:cs typeface="Gill Sans MT"/>
              </a:rPr>
              <a:t> </a:t>
            </a:r>
            <a:r>
              <a:rPr sz="1300" spc="-20" dirty="0">
                <a:solidFill>
                  <a:srgbClr val="3B3B3B"/>
                </a:solidFill>
                <a:latin typeface="Gill Sans MT"/>
                <a:cs typeface="Gill Sans MT"/>
              </a:rPr>
              <a:t>(FG)</a:t>
            </a:r>
            <a:endParaRPr sz="1300" dirty="0">
              <a:latin typeface="Gill Sans MT"/>
              <a:cs typeface="Gill Sans MT"/>
            </a:endParaRPr>
          </a:p>
          <a:p>
            <a:pPr marL="911225" lvl="2" indent="-269240">
              <a:lnSpc>
                <a:spcPct val="100000"/>
              </a:lnSpc>
              <a:spcBef>
                <a:spcPts val="600"/>
              </a:spcBef>
              <a:buClr>
                <a:srgbClr val="902F61"/>
              </a:buClr>
              <a:buSzPct val="92307"/>
              <a:buFont typeface="Wingdings 2"/>
              <a:buChar char=""/>
              <a:tabLst>
                <a:tab pos="911225" algn="l"/>
              </a:tabLst>
            </a:pPr>
            <a:r>
              <a:rPr sz="1300" spc="-10" dirty="0">
                <a:solidFill>
                  <a:srgbClr val="3B3B3B"/>
                </a:solidFill>
                <a:latin typeface="Gill Sans MT"/>
                <a:cs typeface="Gill Sans MT"/>
              </a:rPr>
              <a:t>Institution</a:t>
            </a:r>
            <a:r>
              <a:rPr sz="1300" spc="-60" dirty="0">
                <a:solidFill>
                  <a:srgbClr val="3B3B3B"/>
                </a:solidFill>
                <a:latin typeface="Gill Sans MT"/>
                <a:cs typeface="Gill Sans MT"/>
              </a:rPr>
              <a:t> </a:t>
            </a:r>
            <a:r>
              <a:rPr sz="1300" dirty="0">
                <a:solidFill>
                  <a:srgbClr val="3B3B3B"/>
                </a:solidFill>
                <a:latin typeface="Gill Sans MT"/>
                <a:cs typeface="Gill Sans MT"/>
              </a:rPr>
              <a:t>(IN)</a:t>
            </a:r>
            <a:r>
              <a:rPr sz="1300" spc="-15" dirty="0">
                <a:solidFill>
                  <a:srgbClr val="3B3B3B"/>
                </a:solidFill>
                <a:latin typeface="Gill Sans MT"/>
                <a:cs typeface="Gill Sans MT"/>
              </a:rPr>
              <a:t> </a:t>
            </a:r>
            <a:r>
              <a:rPr sz="1300" dirty="0">
                <a:solidFill>
                  <a:srgbClr val="3B3B3B"/>
                </a:solidFill>
                <a:latin typeface="Gill Sans MT"/>
                <a:cs typeface="Gill Sans MT"/>
              </a:rPr>
              <a:t>-</a:t>
            </a:r>
            <a:r>
              <a:rPr sz="1300" spc="25" dirty="0">
                <a:solidFill>
                  <a:srgbClr val="3B3B3B"/>
                </a:solidFill>
                <a:latin typeface="Gill Sans MT"/>
                <a:cs typeface="Gill Sans MT"/>
              </a:rPr>
              <a:t> </a:t>
            </a:r>
            <a:r>
              <a:rPr sz="1300" spc="-25" dirty="0">
                <a:solidFill>
                  <a:srgbClr val="3B3B3B"/>
                </a:solidFill>
                <a:latin typeface="Gill Sans MT"/>
                <a:cs typeface="Gill Sans MT"/>
              </a:rPr>
              <a:t>UNM</a:t>
            </a:r>
            <a:endParaRPr sz="1300" dirty="0">
              <a:latin typeface="Gill Sans MT"/>
              <a:cs typeface="Gill Sans MT"/>
            </a:endParaRPr>
          </a:p>
          <a:p>
            <a:pPr marL="911225" lvl="2" indent="-269240">
              <a:lnSpc>
                <a:spcPct val="100000"/>
              </a:lnSpc>
              <a:spcBef>
                <a:spcPts val="600"/>
              </a:spcBef>
              <a:buClr>
                <a:srgbClr val="902F61"/>
              </a:buClr>
              <a:buSzPct val="92307"/>
              <a:buFont typeface="Wingdings 2"/>
              <a:buChar char=""/>
              <a:tabLst>
                <a:tab pos="911225" algn="l"/>
              </a:tabLst>
            </a:pPr>
            <a:r>
              <a:rPr sz="1300" spc="-30" dirty="0">
                <a:solidFill>
                  <a:srgbClr val="3B3B3B"/>
                </a:solidFill>
                <a:latin typeface="Gill Sans MT"/>
                <a:cs typeface="Gill Sans MT"/>
              </a:rPr>
              <a:t>Non-</a:t>
            </a:r>
            <a:r>
              <a:rPr sz="1300" spc="-10" dirty="0">
                <a:solidFill>
                  <a:srgbClr val="3B3B3B"/>
                </a:solidFill>
                <a:latin typeface="Gill Sans MT"/>
                <a:cs typeface="Gill Sans MT"/>
              </a:rPr>
              <a:t>Government</a:t>
            </a:r>
            <a:r>
              <a:rPr sz="1300" spc="-50" dirty="0">
                <a:solidFill>
                  <a:srgbClr val="3B3B3B"/>
                </a:solidFill>
                <a:latin typeface="Gill Sans MT"/>
                <a:cs typeface="Gill Sans MT"/>
              </a:rPr>
              <a:t> </a:t>
            </a:r>
            <a:r>
              <a:rPr sz="1300" spc="-20" dirty="0">
                <a:solidFill>
                  <a:srgbClr val="3B3B3B"/>
                </a:solidFill>
                <a:latin typeface="Gill Sans MT"/>
                <a:cs typeface="Gill Sans MT"/>
              </a:rPr>
              <a:t>(NG)</a:t>
            </a:r>
            <a:endParaRPr sz="1300" dirty="0">
              <a:latin typeface="Gill Sans MT"/>
              <a:cs typeface="Gill Sans MT"/>
            </a:endParaRPr>
          </a:p>
          <a:p>
            <a:pPr marL="911225" lvl="2" indent="-269240">
              <a:lnSpc>
                <a:spcPct val="100000"/>
              </a:lnSpc>
              <a:spcBef>
                <a:spcPts val="600"/>
              </a:spcBef>
              <a:buClr>
                <a:srgbClr val="902F61"/>
              </a:buClr>
              <a:buSzPct val="92307"/>
              <a:buFont typeface="Wingdings 2"/>
              <a:buChar char=""/>
              <a:tabLst>
                <a:tab pos="911225" algn="l"/>
              </a:tabLst>
            </a:pPr>
            <a:r>
              <a:rPr sz="1300" dirty="0">
                <a:solidFill>
                  <a:srgbClr val="3B3B3B"/>
                </a:solidFill>
                <a:latin typeface="Gill Sans MT"/>
                <a:cs typeface="Gill Sans MT"/>
              </a:rPr>
              <a:t>State</a:t>
            </a:r>
            <a:r>
              <a:rPr sz="1300" spc="-90" dirty="0">
                <a:solidFill>
                  <a:srgbClr val="3B3B3B"/>
                </a:solidFill>
                <a:latin typeface="Gill Sans MT"/>
                <a:cs typeface="Gill Sans MT"/>
              </a:rPr>
              <a:t> </a:t>
            </a:r>
            <a:r>
              <a:rPr sz="1300" spc="-10" dirty="0">
                <a:solidFill>
                  <a:srgbClr val="3B3B3B"/>
                </a:solidFill>
                <a:latin typeface="Gill Sans MT"/>
                <a:cs typeface="Gill Sans MT"/>
              </a:rPr>
              <a:t>Government</a:t>
            </a:r>
            <a:r>
              <a:rPr sz="1300" spc="-45" dirty="0">
                <a:solidFill>
                  <a:srgbClr val="3B3B3B"/>
                </a:solidFill>
                <a:latin typeface="Gill Sans MT"/>
                <a:cs typeface="Gill Sans MT"/>
              </a:rPr>
              <a:t> </a:t>
            </a:r>
            <a:r>
              <a:rPr sz="1300" spc="-20" dirty="0">
                <a:solidFill>
                  <a:srgbClr val="3B3B3B"/>
                </a:solidFill>
                <a:latin typeface="Gill Sans MT"/>
                <a:cs typeface="Gill Sans MT"/>
              </a:rPr>
              <a:t>(SG)</a:t>
            </a:r>
            <a:endParaRPr sz="1300" dirty="0">
              <a:latin typeface="Gill Sans MT"/>
              <a:cs typeface="Gill Sans MT"/>
            </a:endParaRPr>
          </a:p>
          <a:p>
            <a:pPr marL="641985" lvl="1" indent="-304800">
              <a:lnSpc>
                <a:spcPct val="100000"/>
              </a:lnSpc>
              <a:spcBef>
                <a:spcPts val="590"/>
              </a:spcBef>
              <a:buClr>
                <a:srgbClr val="902F61"/>
              </a:buClr>
              <a:buSzPct val="90000"/>
              <a:buFont typeface="Wingdings 2"/>
              <a:buChar char=""/>
              <a:tabLst>
                <a:tab pos="641985" algn="l"/>
              </a:tabLst>
            </a:pPr>
            <a:r>
              <a:rPr sz="1500" dirty="0">
                <a:solidFill>
                  <a:srgbClr val="3B3B3B"/>
                </a:solidFill>
                <a:latin typeface="Gill Sans MT"/>
                <a:cs typeface="Gill Sans MT"/>
              </a:rPr>
              <a:t>List</a:t>
            </a:r>
            <a:r>
              <a:rPr sz="1500" spc="-40" dirty="0">
                <a:solidFill>
                  <a:srgbClr val="3B3B3B"/>
                </a:solidFill>
                <a:latin typeface="Gill Sans MT"/>
                <a:cs typeface="Gill Sans MT"/>
              </a:rPr>
              <a:t> </a:t>
            </a:r>
            <a:r>
              <a:rPr sz="1500" dirty="0">
                <a:solidFill>
                  <a:srgbClr val="3B3B3B"/>
                </a:solidFill>
                <a:latin typeface="Gill Sans MT"/>
                <a:cs typeface="Gill Sans MT"/>
              </a:rPr>
              <a:t>the</a:t>
            </a:r>
            <a:r>
              <a:rPr sz="1500" spc="-45" dirty="0">
                <a:solidFill>
                  <a:srgbClr val="3B3B3B"/>
                </a:solidFill>
                <a:latin typeface="Gill Sans MT"/>
                <a:cs typeface="Gill Sans MT"/>
              </a:rPr>
              <a:t> </a:t>
            </a:r>
            <a:r>
              <a:rPr sz="1500" dirty="0">
                <a:solidFill>
                  <a:srgbClr val="3B3B3B"/>
                </a:solidFill>
                <a:latin typeface="Gill Sans MT"/>
                <a:cs typeface="Gill Sans MT"/>
              </a:rPr>
              <a:t>grant</a:t>
            </a:r>
            <a:r>
              <a:rPr sz="1500" spc="-50" dirty="0">
                <a:solidFill>
                  <a:srgbClr val="3B3B3B"/>
                </a:solidFill>
                <a:latin typeface="Gill Sans MT"/>
                <a:cs typeface="Gill Sans MT"/>
              </a:rPr>
              <a:t> </a:t>
            </a:r>
            <a:r>
              <a:rPr sz="1500" spc="-10" dirty="0">
                <a:solidFill>
                  <a:srgbClr val="3B3B3B"/>
                </a:solidFill>
                <a:latin typeface="Gill Sans MT"/>
                <a:cs typeface="Gill Sans MT"/>
              </a:rPr>
              <a:t>number</a:t>
            </a:r>
            <a:endParaRPr sz="1500" dirty="0">
              <a:latin typeface="Gill Sans MT"/>
              <a:cs typeface="Gill Sans MT"/>
            </a:endParaRPr>
          </a:p>
          <a:p>
            <a:pPr marL="318770" indent="-306070">
              <a:lnSpc>
                <a:spcPct val="100000"/>
              </a:lnSpc>
              <a:spcBef>
                <a:spcPts val="590"/>
              </a:spcBef>
              <a:buClr>
                <a:srgbClr val="902F61"/>
              </a:buClr>
              <a:buSzPct val="91176"/>
              <a:buFont typeface="Wingdings 2"/>
              <a:buChar char=""/>
              <a:tabLst>
                <a:tab pos="318770" algn="l"/>
              </a:tabLst>
            </a:pPr>
            <a:r>
              <a:rPr sz="1700" dirty="0">
                <a:solidFill>
                  <a:srgbClr val="3B3B3B"/>
                </a:solidFill>
                <a:latin typeface="Gill Sans MT"/>
                <a:cs typeface="Gill Sans MT"/>
              </a:rPr>
              <a:t>This</a:t>
            </a:r>
            <a:r>
              <a:rPr sz="1700" spc="-25" dirty="0">
                <a:solidFill>
                  <a:srgbClr val="3B3B3B"/>
                </a:solidFill>
                <a:latin typeface="Gill Sans MT"/>
                <a:cs typeface="Gill Sans MT"/>
              </a:rPr>
              <a:t> </a:t>
            </a:r>
            <a:r>
              <a:rPr sz="1700" spc="-10" dirty="0">
                <a:solidFill>
                  <a:srgbClr val="3B3B3B"/>
                </a:solidFill>
                <a:latin typeface="Gill Sans MT"/>
                <a:cs typeface="Gill Sans MT"/>
              </a:rPr>
              <a:t>information</a:t>
            </a:r>
            <a:r>
              <a:rPr sz="1700" spc="-55" dirty="0">
                <a:solidFill>
                  <a:srgbClr val="3B3B3B"/>
                </a:solidFill>
                <a:latin typeface="Gill Sans MT"/>
                <a:cs typeface="Gill Sans MT"/>
              </a:rPr>
              <a:t> </a:t>
            </a:r>
            <a:r>
              <a:rPr sz="1700" dirty="0">
                <a:solidFill>
                  <a:srgbClr val="3B3B3B"/>
                </a:solidFill>
                <a:latin typeface="Gill Sans MT"/>
                <a:cs typeface="Gill Sans MT"/>
              </a:rPr>
              <a:t>can</a:t>
            </a:r>
            <a:r>
              <a:rPr sz="1700" spc="5" dirty="0">
                <a:solidFill>
                  <a:srgbClr val="3B3B3B"/>
                </a:solidFill>
                <a:latin typeface="Gill Sans MT"/>
                <a:cs typeface="Gill Sans MT"/>
              </a:rPr>
              <a:t> </a:t>
            </a:r>
            <a:r>
              <a:rPr sz="1700" dirty="0">
                <a:solidFill>
                  <a:srgbClr val="3B3B3B"/>
                </a:solidFill>
                <a:latin typeface="Gill Sans MT"/>
                <a:cs typeface="Gill Sans MT"/>
              </a:rPr>
              <a:t>be</a:t>
            </a:r>
            <a:r>
              <a:rPr sz="1700" spc="-5" dirty="0">
                <a:solidFill>
                  <a:srgbClr val="3B3B3B"/>
                </a:solidFill>
                <a:latin typeface="Gill Sans MT"/>
                <a:cs typeface="Gill Sans MT"/>
              </a:rPr>
              <a:t> </a:t>
            </a:r>
            <a:r>
              <a:rPr sz="1700" dirty="0">
                <a:solidFill>
                  <a:srgbClr val="3B3B3B"/>
                </a:solidFill>
                <a:latin typeface="Gill Sans MT"/>
                <a:cs typeface="Gill Sans MT"/>
              </a:rPr>
              <a:t>obtained</a:t>
            </a:r>
            <a:r>
              <a:rPr sz="1700" spc="-25" dirty="0">
                <a:solidFill>
                  <a:srgbClr val="3B3B3B"/>
                </a:solidFill>
                <a:latin typeface="Gill Sans MT"/>
                <a:cs typeface="Gill Sans MT"/>
              </a:rPr>
              <a:t> </a:t>
            </a:r>
            <a:r>
              <a:rPr sz="1700" spc="-20" dirty="0">
                <a:solidFill>
                  <a:srgbClr val="3B3B3B"/>
                </a:solidFill>
                <a:latin typeface="Gill Sans MT"/>
                <a:cs typeface="Gill Sans MT"/>
              </a:rPr>
              <a:t>from</a:t>
            </a:r>
            <a:r>
              <a:rPr sz="1700" spc="-70" dirty="0">
                <a:solidFill>
                  <a:srgbClr val="3B3B3B"/>
                </a:solidFill>
                <a:latin typeface="Gill Sans MT"/>
                <a:cs typeface="Gill Sans MT"/>
              </a:rPr>
              <a:t> </a:t>
            </a:r>
            <a:r>
              <a:rPr sz="1700" spc="-10" dirty="0">
                <a:solidFill>
                  <a:srgbClr val="3B3B3B"/>
                </a:solidFill>
                <a:latin typeface="Gill Sans MT"/>
                <a:cs typeface="Gill Sans MT"/>
              </a:rPr>
              <a:t>FFIMAST</a:t>
            </a:r>
            <a:endParaRPr sz="1700" dirty="0">
              <a:latin typeface="Gill Sans MT"/>
              <a:cs typeface="Gill Sans MT"/>
            </a:endParaRPr>
          </a:p>
          <a:p>
            <a:pPr marL="318770" marR="568325" indent="-306705">
              <a:lnSpc>
                <a:spcPts val="1630"/>
              </a:lnSpc>
              <a:spcBef>
                <a:spcPts val="1000"/>
              </a:spcBef>
              <a:buClr>
                <a:srgbClr val="902F61"/>
              </a:buClr>
              <a:buSzPct val="91176"/>
              <a:buFont typeface="Wingdings 2"/>
              <a:buChar char=""/>
              <a:tabLst>
                <a:tab pos="318770" algn="l"/>
              </a:tabLst>
            </a:pPr>
            <a:r>
              <a:rPr sz="1700" dirty="0">
                <a:solidFill>
                  <a:srgbClr val="3B3B3B"/>
                </a:solidFill>
                <a:latin typeface="Gill Sans MT"/>
                <a:cs typeface="Gill Sans MT"/>
              </a:rPr>
              <a:t>Receiving</a:t>
            </a:r>
            <a:r>
              <a:rPr sz="1700" spc="-90" dirty="0">
                <a:solidFill>
                  <a:srgbClr val="3B3B3B"/>
                </a:solidFill>
                <a:latin typeface="Gill Sans MT"/>
                <a:cs typeface="Gill Sans MT"/>
              </a:rPr>
              <a:t> </a:t>
            </a:r>
            <a:r>
              <a:rPr sz="1700" spc="-35" dirty="0">
                <a:solidFill>
                  <a:srgbClr val="3B3B3B"/>
                </a:solidFill>
                <a:latin typeface="Gill Sans MT"/>
                <a:cs typeface="Gill Sans MT"/>
              </a:rPr>
              <a:t>entity’s</a:t>
            </a:r>
            <a:r>
              <a:rPr sz="1700" spc="-60" dirty="0">
                <a:solidFill>
                  <a:srgbClr val="3B3B3B"/>
                </a:solidFill>
                <a:latin typeface="Gill Sans MT"/>
                <a:cs typeface="Gill Sans MT"/>
              </a:rPr>
              <a:t> </a:t>
            </a:r>
            <a:r>
              <a:rPr sz="1700" dirty="0">
                <a:solidFill>
                  <a:srgbClr val="3B3B3B"/>
                </a:solidFill>
                <a:latin typeface="Gill Sans MT"/>
                <a:cs typeface="Gill Sans MT"/>
              </a:rPr>
              <a:t>Property</a:t>
            </a:r>
            <a:r>
              <a:rPr sz="1700" spc="-80" dirty="0">
                <a:solidFill>
                  <a:srgbClr val="3B3B3B"/>
                </a:solidFill>
                <a:latin typeface="Gill Sans MT"/>
                <a:cs typeface="Gill Sans MT"/>
              </a:rPr>
              <a:t> </a:t>
            </a:r>
            <a:r>
              <a:rPr sz="1700" spc="-10" dirty="0">
                <a:solidFill>
                  <a:srgbClr val="3B3B3B"/>
                </a:solidFill>
                <a:latin typeface="Gill Sans MT"/>
                <a:cs typeface="Gill Sans MT"/>
              </a:rPr>
              <a:t>Management </a:t>
            </a:r>
            <a:r>
              <a:rPr sz="1700" dirty="0">
                <a:solidFill>
                  <a:srgbClr val="3B3B3B"/>
                </a:solidFill>
                <a:latin typeface="Gill Sans MT"/>
                <a:cs typeface="Gill Sans MT"/>
              </a:rPr>
              <a:t>personnel</a:t>
            </a:r>
            <a:r>
              <a:rPr sz="1700" spc="-30" dirty="0">
                <a:solidFill>
                  <a:srgbClr val="3B3B3B"/>
                </a:solidFill>
                <a:latin typeface="Gill Sans MT"/>
                <a:cs typeface="Gill Sans MT"/>
              </a:rPr>
              <a:t> </a:t>
            </a:r>
            <a:r>
              <a:rPr sz="1700" dirty="0">
                <a:solidFill>
                  <a:srgbClr val="3B3B3B"/>
                </a:solidFill>
                <a:latin typeface="Gill Sans MT"/>
                <a:cs typeface="Gill Sans MT"/>
              </a:rPr>
              <a:t>or</a:t>
            </a:r>
            <a:r>
              <a:rPr sz="1700" spc="5" dirty="0">
                <a:solidFill>
                  <a:srgbClr val="3B3B3B"/>
                </a:solidFill>
                <a:latin typeface="Gill Sans MT"/>
                <a:cs typeface="Gill Sans MT"/>
              </a:rPr>
              <a:t> </a:t>
            </a:r>
            <a:r>
              <a:rPr sz="1700" spc="-25" dirty="0">
                <a:solidFill>
                  <a:srgbClr val="3B3B3B"/>
                </a:solidFill>
                <a:latin typeface="Gill Sans MT"/>
                <a:cs typeface="Gill Sans MT"/>
              </a:rPr>
              <a:t>Department’s</a:t>
            </a:r>
            <a:r>
              <a:rPr sz="1700" spc="-30" dirty="0">
                <a:solidFill>
                  <a:srgbClr val="3B3B3B"/>
                </a:solidFill>
                <a:latin typeface="Gill Sans MT"/>
                <a:cs typeface="Gill Sans MT"/>
              </a:rPr>
              <a:t> </a:t>
            </a:r>
            <a:r>
              <a:rPr sz="1700" spc="-60" dirty="0">
                <a:solidFill>
                  <a:srgbClr val="3B3B3B"/>
                </a:solidFill>
                <a:latin typeface="Gill Sans MT"/>
                <a:cs typeface="Gill Sans MT"/>
              </a:rPr>
              <a:t>Chair,</a:t>
            </a:r>
            <a:r>
              <a:rPr sz="1700" spc="-210" dirty="0">
                <a:solidFill>
                  <a:srgbClr val="3B3B3B"/>
                </a:solidFill>
                <a:latin typeface="Gill Sans MT"/>
                <a:cs typeface="Gill Sans MT"/>
              </a:rPr>
              <a:t> </a:t>
            </a:r>
            <a:r>
              <a:rPr sz="1700" dirty="0">
                <a:solidFill>
                  <a:srgbClr val="3B3B3B"/>
                </a:solidFill>
                <a:latin typeface="Gill Sans MT"/>
                <a:cs typeface="Gill Sans MT"/>
              </a:rPr>
              <a:t>Dean</a:t>
            </a:r>
            <a:r>
              <a:rPr sz="1700" spc="-229" dirty="0">
                <a:solidFill>
                  <a:srgbClr val="3B3B3B"/>
                </a:solidFill>
                <a:latin typeface="Gill Sans MT"/>
                <a:cs typeface="Gill Sans MT"/>
              </a:rPr>
              <a:t> </a:t>
            </a:r>
            <a:r>
              <a:rPr sz="1700" spc="-25" dirty="0">
                <a:solidFill>
                  <a:srgbClr val="3B3B3B"/>
                </a:solidFill>
                <a:latin typeface="Gill Sans MT"/>
                <a:cs typeface="Gill Sans MT"/>
              </a:rPr>
              <a:t>or </a:t>
            </a:r>
            <a:r>
              <a:rPr sz="1700" spc="-10" dirty="0">
                <a:solidFill>
                  <a:srgbClr val="3B3B3B"/>
                </a:solidFill>
                <a:latin typeface="Gill Sans MT"/>
                <a:cs typeface="Gill Sans MT"/>
              </a:rPr>
              <a:t>Director</a:t>
            </a:r>
            <a:r>
              <a:rPr sz="1700" spc="-35" dirty="0">
                <a:solidFill>
                  <a:srgbClr val="3B3B3B"/>
                </a:solidFill>
                <a:latin typeface="Gill Sans MT"/>
                <a:cs typeface="Gill Sans MT"/>
              </a:rPr>
              <a:t> </a:t>
            </a:r>
            <a:r>
              <a:rPr sz="1700" dirty="0">
                <a:solidFill>
                  <a:srgbClr val="3B3B3B"/>
                </a:solidFill>
                <a:latin typeface="Gill Sans MT"/>
                <a:cs typeface="Gill Sans MT"/>
              </a:rPr>
              <a:t>must</a:t>
            </a:r>
            <a:r>
              <a:rPr sz="1700" spc="-60" dirty="0">
                <a:solidFill>
                  <a:srgbClr val="3B3B3B"/>
                </a:solidFill>
                <a:latin typeface="Gill Sans MT"/>
                <a:cs typeface="Gill Sans MT"/>
              </a:rPr>
              <a:t> </a:t>
            </a:r>
            <a:r>
              <a:rPr sz="1700" dirty="0">
                <a:solidFill>
                  <a:srgbClr val="3B3B3B"/>
                </a:solidFill>
                <a:latin typeface="Gill Sans MT"/>
                <a:cs typeface="Gill Sans MT"/>
              </a:rPr>
              <a:t>sign</a:t>
            </a:r>
            <a:r>
              <a:rPr sz="1700" spc="-40" dirty="0">
                <a:solidFill>
                  <a:srgbClr val="3B3B3B"/>
                </a:solidFill>
                <a:latin typeface="Gill Sans MT"/>
                <a:cs typeface="Gill Sans MT"/>
              </a:rPr>
              <a:t> </a:t>
            </a:r>
            <a:r>
              <a:rPr sz="1700" dirty="0">
                <a:solidFill>
                  <a:srgbClr val="3B3B3B"/>
                </a:solidFill>
                <a:latin typeface="Gill Sans MT"/>
                <a:cs typeface="Gill Sans MT"/>
              </a:rPr>
              <a:t>the</a:t>
            </a:r>
            <a:r>
              <a:rPr sz="1700" spc="-65" dirty="0">
                <a:solidFill>
                  <a:srgbClr val="3B3B3B"/>
                </a:solidFill>
                <a:latin typeface="Gill Sans MT"/>
                <a:cs typeface="Gill Sans MT"/>
              </a:rPr>
              <a:t> </a:t>
            </a:r>
            <a:r>
              <a:rPr sz="1700" spc="-20" dirty="0">
                <a:solidFill>
                  <a:srgbClr val="3B3B3B"/>
                </a:solidFill>
                <a:latin typeface="Gill Sans MT"/>
                <a:cs typeface="Gill Sans MT"/>
              </a:rPr>
              <a:t>form</a:t>
            </a:r>
            <a:endParaRPr sz="1700" dirty="0">
              <a:latin typeface="Gill Sans MT"/>
              <a:cs typeface="Gill Sans MT"/>
            </a:endParaRPr>
          </a:p>
        </p:txBody>
      </p:sp>
      <p:pic>
        <p:nvPicPr>
          <p:cNvPr id="4" name="object 4"/>
          <p:cNvPicPr/>
          <p:nvPr/>
        </p:nvPicPr>
        <p:blipFill>
          <a:blip r:embed="rId2" cstate="print"/>
          <a:stretch>
            <a:fillRect/>
          </a:stretch>
        </p:blipFill>
        <p:spPr>
          <a:xfrm>
            <a:off x="5227320" y="2043683"/>
            <a:ext cx="6856475" cy="382371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259205"/>
          </a:xfrm>
          <a:prstGeom prst="rect">
            <a:avLst/>
          </a:prstGeom>
          <a:solidFill>
            <a:srgbClr val="4D1334"/>
          </a:solidFill>
        </p:spPr>
        <p:txBody>
          <a:bodyPr vert="horz" wrap="square" lIns="0" tIns="353695" rIns="0" bIns="0" rtlCol="0">
            <a:spAutoFit/>
          </a:bodyPr>
          <a:lstStyle/>
          <a:p>
            <a:pPr marL="225425">
              <a:lnSpc>
                <a:spcPct val="100000"/>
              </a:lnSpc>
              <a:spcBef>
                <a:spcPts val="2785"/>
              </a:spcBef>
            </a:pPr>
            <a:r>
              <a:rPr sz="4400" dirty="0">
                <a:solidFill>
                  <a:srgbClr val="FFFFFF"/>
                </a:solidFill>
              </a:rPr>
              <a:t>INCOMING</a:t>
            </a:r>
            <a:r>
              <a:rPr sz="4400" spc="-125" dirty="0">
                <a:solidFill>
                  <a:srgbClr val="FFFFFF"/>
                </a:solidFill>
              </a:rPr>
              <a:t> </a:t>
            </a:r>
            <a:r>
              <a:rPr sz="4400" dirty="0">
                <a:solidFill>
                  <a:srgbClr val="FFFFFF"/>
                </a:solidFill>
              </a:rPr>
              <a:t>LOANED</a:t>
            </a:r>
            <a:r>
              <a:rPr sz="4400" spc="-125" dirty="0">
                <a:solidFill>
                  <a:srgbClr val="FFFFFF"/>
                </a:solidFill>
              </a:rPr>
              <a:t> </a:t>
            </a:r>
            <a:r>
              <a:rPr sz="4400" spc="-10" dirty="0">
                <a:solidFill>
                  <a:srgbClr val="FFFFFF"/>
                </a:solidFill>
              </a:rPr>
              <a:t>EQUIPMENT</a:t>
            </a:r>
            <a:endParaRPr sz="4400" dirty="0"/>
          </a:p>
        </p:txBody>
      </p:sp>
      <p:sp>
        <p:nvSpPr>
          <p:cNvPr id="3" name="object 3"/>
          <p:cNvSpPr txBox="1"/>
          <p:nvPr/>
        </p:nvSpPr>
        <p:spPr>
          <a:xfrm>
            <a:off x="445819" y="1994991"/>
            <a:ext cx="5215890" cy="4333875"/>
          </a:xfrm>
          <a:prstGeom prst="rect">
            <a:avLst/>
          </a:prstGeom>
        </p:spPr>
        <p:txBody>
          <a:bodyPr vert="horz" wrap="square" lIns="0" tIns="60325" rIns="0" bIns="0" rtlCol="0">
            <a:spAutoFit/>
          </a:bodyPr>
          <a:lstStyle/>
          <a:p>
            <a:pPr marL="318770" marR="814705" indent="-306705">
              <a:lnSpc>
                <a:spcPts val="1900"/>
              </a:lnSpc>
              <a:spcBef>
                <a:spcPts val="475"/>
              </a:spcBef>
              <a:buClr>
                <a:srgbClr val="902F61"/>
              </a:buClr>
              <a:buSzPct val="92105"/>
              <a:buFont typeface="Wingdings 2"/>
              <a:buChar char=""/>
              <a:tabLst>
                <a:tab pos="318770" algn="l"/>
              </a:tabLst>
            </a:pPr>
            <a:r>
              <a:rPr sz="1900" spc="-20" dirty="0">
                <a:solidFill>
                  <a:srgbClr val="3B3B3B"/>
                </a:solidFill>
                <a:latin typeface="Gill Sans MT"/>
                <a:cs typeface="Gill Sans MT"/>
              </a:rPr>
              <a:t>Purchased</a:t>
            </a:r>
            <a:r>
              <a:rPr sz="1900" spc="-114" dirty="0">
                <a:solidFill>
                  <a:srgbClr val="3B3B3B"/>
                </a:solidFill>
                <a:latin typeface="Gill Sans MT"/>
                <a:cs typeface="Gill Sans MT"/>
              </a:rPr>
              <a:t> </a:t>
            </a:r>
            <a:r>
              <a:rPr sz="1900" spc="-10" dirty="0">
                <a:solidFill>
                  <a:srgbClr val="3B3B3B"/>
                </a:solidFill>
                <a:latin typeface="Gill Sans MT"/>
                <a:cs typeface="Gill Sans MT"/>
              </a:rPr>
              <a:t>with</a:t>
            </a:r>
            <a:r>
              <a:rPr sz="1900" spc="-229" dirty="0">
                <a:solidFill>
                  <a:srgbClr val="3B3B3B"/>
                </a:solidFill>
                <a:latin typeface="Gill Sans MT"/>
                <a:cs typeface="Gill Sans MT"/>
              </a:rPr>
              <a:t> </a:t>
            </a:r>
            <a:r>
              <a:rPr sz="1900" dirty="0">
                <a:solidFill>
                  <a:srgbClr val="3B3B3B"/>
                </a:solidFill>
                <a:latin typeface="Gill Sans MT"/>
                <a:cs typeface="Gill Sans MT"/>
              </a:rPr>
              <a:t>Agency</a:t>
            </a:r>
            <a:r>
              <a:rPr sz="1900" spc="-50" dirty="0">
                <a:solidFill>
                  <a:srgbClr val="3B3B3B"/>
                </a:solidFill>
                <a:latin typeface="Gill Sans MT"/>
                <a:cs typeface="Gill Sans MT"/>
              </a:rPr>
              <a:t> </a:t>
            </a:r>
            <a:r>
              <a:rPr sz="1900" dirty="0">
                <a:solidFill>
                  <a:srgbClr val="3B3B3B"/>
                </a:solidFill>
                <a:latin typeface="Gill Sans MT"/>
                <a:cs typeface="Gill Sans MT"/>
              </a:rPr>
              <a:t>Funds</a:t>
            </a:r>
            <a:r>
              <a:rPr sz="1900" spc="-85" dirty="0">
                <a:solidFill>
                  <a:srgbClr val="3B3B3B"/>
                </a:solidFill>
                <a:latin typeface="Gill Sans MT"/>
                <a:cs typeface="Gill Sans MT"/>
              </a:rPr>
              <a:t> </a:t>
            </a:r>
            <a:r>
              <a:rPr sz="1900" spc="-20" dirty="0">
                <a:solidFill>
                  <a:srgbClr val="3B3B3B"/>
                </a:solidFill>
                <a:latin typeface="Gill Sans MT"/>
                <a:cs typeface="Gill Sans MT"/>
              </a:rPr>
              <a:t>or</a:t>
            </a:r>
            <a:r>
              <a:rPr sz="1900" spc="-200" dirty="0">
                <a:solidFill>
                  <a:srgbClr val="3B3B3B"/>
                </a:solidFill>
                <a:latin typeface="Gill Sans MT"/>
                <a:cs typeface="Gill Sans MT"/>
              </a:rPr>
              <a:t> </a:t>
            </a:r>
            <a:r>
              <a:rPr sz="1900" spc="-10" dirty="0">
                <a:solidFill>
                  <a:srgbClr val="3B3B3B"/>
                </a:solidFill>
                <a:latin typeface="Gill Sans MT"/>
                <a:cs typeface="Gill Sans MT"/>
              </a:rPr>
              <a:t>Physically furnished</a:t>
            </a:r>
            <a:endParaRPr sz="1900" dirty="0">
              <a:latin typeface="Gill Sans MT"/>
              <a:cs typeface="Gill Sans MT"/>
            </a:endParaRPr>
          </a:p>
          <a:p>
            <a:pPr marL="641985" lvl="1" indent="-304800">
              <a:lnSpc>
                <a:spcPct val="100000"/>
              </a:lnSpc>
              <a:spcBef>
                <a:spcPts val="409"/>
              </a:spcBef>
              <a:buClr>
                <a:srgbClr val="902F61"/>
              </a:buClr>
              <a:buSzPct val="89285"/>
              <a:buFont typeface="Wingdings"/>
              <a:buChar char=""/>
              <a:tabLst>
                <a:tab pos="641985" algn="l"/>
              </a:tabLst>
            </a:pPr>
            <a:r>
              <a:rPr sz="1400" dirty="0">
                <a:solidFill>
                  <a:srgbClr val="3B3B3B"/>
                </a:solidFill>
                <a:latin typeface="Gill Sans MT"/>
                <a:cs typeface="Gill Sans MT"/>
              </a:rPr>
              <a:t>Title</a:t>
            </a:r>
            <a:r>
              <a:rPr sz="1400" spc="-10" dirty="0">
                <a:solidFill>
                  <a:srgbClr val="3B3B3B"/>
                </a:solidFill>
                <a:latin typeface="Gill Sans MT"/>
                <a:cs typeface="Gill Sans MT"/>
              </a:rPr>
              <a:t> </a:t>
            </a:r>
            <a:r>
              <a:rPr sz="1400" dirty="0">
                <a:solidFill>
                  <a:srgbClr val="3B3B3B"/>
                </a:solidFill>
                <a:latin typeface="Gill Sans MT"/>
                <a:cs typeface="Gill Sans MT"/>
              </a:rPr>
              <a:t>is</a:t>
            </a:r>
            <a:r>
              <a:rPr sz="1400" spc="-5" dirty="0">
                <a:solidFill>
                  <a:srgbClr val="3B3B3B"/>
                </a:solidFill>
                <a:latin typeface="Gill Sans MT"/>
                <a:cs typeface="Gill Sans MT"/>
              </a:rPr>
              <a:t> </a:t>
            </a:r>
            <a:r>
              <a:rPr sz="1400" spc="-10" dirty="0">
                <a:solidFill>
                  <a:srgbClr val="3B3B3B"/>
                </a:solidFill>
                <a:latin typeface="Gill Sans MT"/>
                <a:cs typeface="Gill Sans MT"/>
              </a:rPr>
              <a:t>retained</a:t>
            </a:r>
            <a:r>
              <a:rPr sz="1400" spc="-45" dirty="0">
                <a:solidFill>
                  <a:srgbClr val="3B3B3B"/>
                </a:solidFill>
                <a:latin typeface="Gill Sans MT"/>
                <a:cs typeface="Gill Sans MT"/>
              </a:rPr>
              <a:t> </a:t>
            </a:r>
            <a:r>
              <a:rPr sz="1400" dirty="0">
                <a:solidFill>
                  <a:srgbClr val="3B3B3B"/>
                </a:solidFill>
                <a:latin typeface="Gill Sans MT"/>
                <a:cs typeface="Gill Sans MT"/>
              </a:rPr>
              <a:t>by</a:t>
            </a:r>
            <a:r>
              <a:rPr sz="1400" spc="-75" dirty="0">
                <a:solidFill>
                  <a:srgbClr val="3B3B3B"/>
                </a:solidFill>
                <a:latin typeface="Gill Sans MT"/>
                <a:cs typeface="Gill Sans MT"/>
              </a:rPr>
              <a:t> </a:t>
            </a:r>
            <a:r>
              <a:rPr sz="1400" spc="-10" dirty="0">
                <a:solidFill>
                  <a:srgbClr val="3B3B3B"/>
                </a:solidFill>
                <a:latin typeface="Gill Sans MT"/>
                <a:cs typeface="Gill Sans MT"/>
              </a:rPr>
              <a:t>agency</a:t>
            </a:r>
            <a:endParaRPr sz="1400" dirty="0">
              <a:latin typeface="Gill Sans MT"/>
              <a:cs typeface="Gill Sans MT"/>
            </a:endParaRPr>
          </a:p>
          <a:p>
            <a:pPr marL="641985" lvl="1" indent="-304800">
              <a:lnSpc>
                <a:spcPct val="100000"/>
              </a:lnSpc>
              <a:spcBef>
                <a:spcPts val="409"/>
              </a:spcBef>
              <a:buClr>
                <a:srgbClr val="902F61"/>
              </a:buClr>
              <a:buSzPct val="89285"/>
              <a:buFont typeface="Wingdings"/>
              <a:buChar char=""/>
              <a:tabLst>
                <a:tab pos="641985" algn="l"/>
              </a:tabLst>
            </a:pPr>
            <a:r>
              <a:rPr sz="1400" spc="-10" dirty="0">
                <a:solidFill>
                  <a:srgbClr val="3B3B3B"/>
                </a:solidFill>
                <a:latin typeface="Gill Sans MT"/>
                <a:cs typeface="Gill Sans MT"/>
              </a:rPr>
              <a:t>Regardless</a:t>
            </a:r>
            <a:r>
              <a:rPr sz="1400" spc="-60" dirty="0">
                <a:solidFill>
                  <a:srgbClr val="3B3B3B"/>
                </a:solidFill>
                <a:latin typeface="Gill Sans MT"/>
                <a:cs typeface="Gill Sans MT"/>
              </a:rPr>
              <a:t> </a:t>
            </a:r>
            <a:r>
              <a:rPr sz="1400" dirty="0">
                <a:solidFill>
                  <a:srgbClr val="3B3B3B"/>
                </a:solidFill>
                <a:latin typeface="Gill Sans MT"/>
                <a:cs typeface="Gill Sans MT"/>
              </a:rPr>
              <a:t>of</a:t>
            </a:r>
            <a:r>
              <a:rPr sz="1400" spc="-5" dirty="0">
                <a:solidFill>
                  <a:srgbClr val="3B3B3B"/>
                </a:solidFill>
                <a:latin typeface="Gill Sans MT"/>
                <a:cs typeface="Gill Sans MT"/>
              </a:rPr>
              <a:t> </a:t>
            </a:r>
            <a:r>
              <a:rPr sz="1400" spc="-10" dirty="0">
                <a:solidFill>
                  <a:srgbClr val="3B3B3B"/>
                </a:solidFill>
                <a:latin typeface="Gill Sans MT"/>
                <a:cs typeface="Gill Sans MT"/>
              </a:rPr>
              <a:t>cost,</a:t>
            </a:r>
            <a:r>
              <a:rPr sz="1400" spc="-140" dirty="0">
                <a:solidFill>
                  <a:srgbClr val="3B3B3B"/>
                </a:solidFill>
                <a:latin typeface="Gill Sans MT"/>
                <a:cs typeface="Gill Sans MT"/>
              </a:rPr>
              <a:t> </a:t>
            </a:r>
            <a:r>
              <a:rPr sz="1400" dirty="0">
                <a:solidFill>
                  <a:srgbClr val="3B3B3B"/>
                </a:solidFill>
                <a:latin typeface="Gill Sans MT"/>
                <a:cs typeface="Gill Sans MT"/>
              </a:rPr>
              <a:t>all</a:t>
            </a:r>
            <a:r>
              <a:rPr sz="1400" spc="5" dirty="0">
                <a:solidFill>
                  <a:srgbClr val="3B3B3B"/>
                </a:solidFill>
                <a:latin typeface="Gill Sans MT"/>
                <a:cs typeface="Gill Sans MT"/>
              </a:rPr>
              <a:t> </a:t>
            </a:r>
            <a:r>
              <a:rPr sz="1400" spc="-10" dirty="0">
                <a:solidFill>
                  <a:srgbClr val="3B3B3B"/>
                </a:solidFill>
                <a:latin typeface="Gill Sans MT"/>
                <a:cs typeface="Gill Sans MT"/>
              </a:rPr>
              <a:t>government</a:t>
            </a:r>
            <a:r>
              <a:rPr sz="1400" spc="-50" dirty="0">
                <a:solidFill>
                  <a:srgbClr val="3B3B3B"/>
                </a:solidFill>
                <a:latin typeface="Gill Sans MT"/>
                <a:cs typeface="Gill Sans MT"/>
              </a:rPr>
              <a:t> </a:t>
            </a:r>
            <a:r>
              <a:rPr sz="1400" dirty="0">
                <a:solidFill>
                  <a:srgbClr val="3B3B3B"/>
                </a:solidFill>
                <a:latin typeface="Gill Sans MT"/>
                <a:cs typeface="Gill Sans MT"/>
              </a:rPr>
              <a:t>property</a:t>
            </a:r>
            <a:r>
              <a:rPr sz="1400" spc="-40" dirty="0">
                <a:solidFill>
                  <a:srgbClr val="3B3B3B"/>
                </a:solidFill>
                <a:latin typeface="Gill Sans MT"/>
                <a:cs typeface="Gill Sans MT"/>
              </a:rPr>
              <a:t> </a:t>
            </a:r>
            <a:r>
              <a:rPr sz="1400" dirty="0">
                <a:solidFill>
                  <a:srgbClr val="3B3B3B"/>
                </a:solidFill>
                <a:latin typeface="Gill Sans MT"/>
                <a:cs typeface="Gill Sans MT"/>
              </a:rPr>
              <a:t>will</a:t>
            </a:r>
            <a:r>
              <a:rPr sz="1400" spc="-20" dirty="0">
                <a:solidFill>
                  <a:srgbClr val="3B3B3B"/>
                </a:solidFill>
                <a:latin typeface="Gill Sans MT"/>
                <a:cs typeface="Gill Sans MT"/>
              </a:rPr>
              <a:t> </a:t>
            </a:r>
            <a:r>
              <a:rPr sz="1400" dirty="0">
                <a:solidFill>
                  <a:srgbClr val="3B3B3B"/>
                </a:solidFill>
                <a:latin typeface="Gill Sans MT"/>
                <a:cs typeface="Gill Sans MT"/>
              </a:rPr>
              <a:t>be</a:t>
            </a:r>
            <a:r>
              <a:rPr sz="1400" spc="-185" dirty="0">
                <a:solidFill>
                  <a:srgbClr val="3B3B3B"/>
                </a:solidFill>
                <a:latin typeface="Gill Sans MT"/>
                <a:cs typeface="Gill Sans MT"/>
              </a:rPr>
              <a:t> </a:t>
            </a:r>
            <a:r>
              <a:rPr sz="1400" spc="-10" dirty="0">
                <a:solidFill>
                  <a:srgbClr val="3B3B3B"/>
                </a:solidFill>
                <a:latin typeface="Gill Sans MT"/>
                <a:cs typeface="Gill Sans MT"/>
              </a:rPr>
              <a:t>tracked</a:t>
            </a:r>
            <a:endParaRPr sz="1400" dirty="0">
              <a:latin typeface="Gill Sans MT"/>
              <a:cs typeface="Gill Sans MT"/>
            </a:endParaRPr>
          </a:p>
          <a:p>
            <a:pPr marL="641985" lvl="1" indent="-304800">
              <a:lnSpc>
                <a:spcPct val="100000"/>
              </a:lnSpc>
              <a:spcBef>
                <a:spcPts val="395"/>
              </a:spcBef>
              <a:buClr>
                <a:srgbClr val="902F61"/>
              </a:buClr>
              <a:buSzPct val="89285"/>
              <a:buFont typeface="Wingdings"/>
              <a:buChar char=""/>
              <a:tabLst>
                <a:tab pos="641985" algn="l"/>
              </a:tabLst>
            </a:pPr>
            <a:r>
              <a:rPr sz="1400" dirty="0">
                <a:solidFill>
                  <a:srgbClr val="3B3B3B"/>
                </a:solidFill>
                <a:latin typeface="Gill Sans MT"/>
                <a:cs typeface="Gill Sans MT"/>
              </a:rPr>
              <a:t>Blue</a:t>
            </a:r>
            <a:r>
              <a:rPr sz="1400" spc="10" dirty="0">
                <a:solidFill>
                  <a:srgbClr val="3B3B3B"/>
                </a:solidFill>
                <a:latin typeface="Gill Sans MT"/>
                <a:cs typeface="Gill Sans MT"/>
              </a:rPr>
              <a:t> </a:t>
            </a:r>
            <a:r>
              <a:rPr sz="1400" dirty="0">
                <a:solidFill>
                  <a:srgbClr val="3B3B3B"/>
                </a:solidFill>
                <a:latin typeface="Gill Sans MT"/>
                <a:cs typeface="Gill Sans MT"/>
              </a:rPr>
              <a:t>tags</a:t>
            </a:r>
            <a:r>
              <a:rPr sz="1400" spc="-15" dirty="0">
                <a:solidFill>
                  <a:srgbClr val="3B3B3B"/>
                </a:solidFill>
                <a:latin typeface="Gill Sans MT"/>
                <a:cs typeface="Gill Sans MT"/>
              </a:rPr>
              <a:t> </a:t>
            </a:r>
            <a:r>
              <a:rPr sz="1400" dirty="0">
                <a:solidFill>
                  <a:srgbClr val="3B3B3B"/>
                </a:solidFill>
                <a:latin typeface="Gill Sans MT"/>
                <a:cs typeface="Gill Sans MT"/>
              </a:rPr>
              <a:t>for</a:t>
            </a:r>
            <a:r>
              <a:rPr sz="1400" spc="-15" dirty="0">
                <a:solidFill>
                  <a:srgbClr val="3B3B3B"/>
                </a:solidFill>
                <a:latin typeface="Gill Sans MT"/>
                <a:cs typeface="Gill Sans MT"/>
              </a:rPr>
              <a:t> </a:t>
            </a:r>
            <a:r>
              <a:rPr sz="1400" spc="-25" dirty="0">
                <a:solidFill>
                  <a:srgbClr val="3B3B3B"/>
                </a:solidFill>
                <a:latin typeface="Gill Sans MT"/>
                <a:cs typeface="Gill Sans MT"/>
              </a:rPr>
              <a:t>U.S.</a:t>
            </a:r>
            <a:r>
              <a:rPr sz="1400" spc="-145" dirty="0">
                <a:solidFill>
                  <a:srgbClr val="3B3B3B"/>
                </a:solidFill>
                <a:latin typeface="Gill Sans MT"/>
                <a:cs typeface="Gill Sans MT"/>
              </a:rPr>
              <a:t> </a:t>
            </a:r>
            <a:r>
              <a:rPr sz="1400" spc="-20" dirty="0">
                <a:solidFill>
                  <a:srgbClr val="3B3B3B"/>
                </a:solidFill>
                <a:latin typeface="Gill Sans MT"/>
                <a:cs typeface="Gill Sans MT"/>
              </a:rPr>
              <a:t>Government</a:t>
            </a:r>
            <a:r>
              <a:rPr sz="1400" spc="-250" dirty="0">
                <a:solidFill>
                  <a:srgbClr val="3B3B3B"/>
                </a:solidFill>
                <a:latin typeface="Gill Sans MT"/>
                <a:cs typeface="Gill Sans MT"/>
              </a:rPr>
              <a:t> </a:t>
            </a:r>
            <a:r>
              <a:rPr sz="1400" spc="-10" dirty="0">
                <a:solidFill>
                  <a:srgbClr val="3B3B3B"/>
                </a:solidFill>
                <a:latin typeface="Gill Sans MT"/>
                <a:cs typeface="Gill Sans MT"/>
              </a:rPr>
              <a:t>equipment</a:t>
            </a:r>
            <a:endParaRPr sz="1400" dirty="0">
              <a:latin typeface="Gill Sans MT"/>
              <a:cs typeface="Gill Sans MT"/>
            </a:endParaRPr>
          </a:p>
          <a:p>
            <a:pPr marL="641985" lvl="1" indent="-304800">
              <a:lnSpc>
                <a:spcPct val="100000"/>
              </a:lnSpc>
              <a:spcBef>
                <a:spcPts val="395"/>
              </a:spcBef>
              <a:buClr>
                <a:srgbClr val="902F61"/>
              </a:buClr>
              <a:buSzPct val="89285"/>
              <a:buFont typeface="Wingdings"/>
              <a:buChar char=""/>
              <a:tabLst>
                <a:tab pos="641985" algn="l"/>
              </a:tabLst>
            </a:pPr>
            <a:r>
              <a:rPr sz="1400" spc="-10" dirty="0">
                <a:solidFill>
                  <a:srgbClr val="3B3B3B"/>
                </a:solidFill>
                <a:latin typeface="Gill Sans MT"/>
                <a:cs typeface="Gill Sans MT"/>
              </a:rPr>
              <a:t>Green</a:t>
            </a:r>
            <a:r>
              <a:rPr sz="1400" spc="-20" dirty="0">
                <a:solidFill>
                  <a:srgbClr val="3B3B3B"/>
                </a:solidFill>
                <a:latin typeface="Gill Sans MT"/>
                <a:cs typeface="Gill Sans MT"/>
              </a:rPr>
              <a:t> </a:t>
            </a:r>
            <a:r>
              <a:rPr sz="1400" dirty="0">
                <a:solidFill>
                  <a:srgbClr val="3B3B3B"/>
                </a:solidFill>
                <a:latin typeface="Gill Sans MT"/>
                <a:cs typeface="Gill Sans MT"/>
              </a:rPr>
              <a:t>tags</a:t>
            </a:r>
            <a:r>
              <a:rPr sz="1400" spc="-25" dirty="0">
                <a:solidFill>
                  <a:srgbClr val="3B3B3B"/>
                </a:solidFill>
                <a:latin typeface="Gill Sans MT"/>
                <a:cs typeface="Gill Sans MT"/>
              </a:rPr>
              <a:t> </a:t>
            </a:r>
            <a:r>
              <a:rPr sz="1400" dirty="0">
                <a:solidFill>
                  <a:srgbClr val="3B3B3B"/>
                </a:solidFill>
                <a:latin typeface="Gill Sans MT"/>
                <a:cs typeface="Gill Sans MT"/>
              </a:rPr>
              <a:t>for</a:t>
            </a:r>
            <a:r>
              <a:rPr sz="1400" spc="-30" dirty="0">
                <a:solidFill>
                  <a:srgbClr val="3B3B3B"/>
                </a:solidFill>
                <a:latin typeface="Gill Sans MT"/>
                <a:cs typeface="Gill Sans MT"/>
              </a:rPr>
              <a:t> </a:t>
            </a:r>
            <a:r>
              <a:rPr sz="1400" spc="-10" dirty="0">
                <a:solidFill>
                  <a:srgbClr val="3B3B3B"/>
                </a:solidFill>
                <a:latin typeface="Gill Sans MT"/>
                <a:cs typeface="Gill Sans MT"/>
              </a:rPr>
              <a:t>Non-</a:t>
            </a:r>
            <a:r>
              <a:rPr sz="1400" spc="-25" dirty="0">
                <a:solidFill>
                  <a:srgbClr val="3B3B3B"/>
                </a:solidFill>
                <a:latin typeface="Gill Sans MT"/>
                <a:cs typeface="Gill Sans MT"/>
              </a:rPr>
              <a:t>U.S.</a:t>
            </a:r>
            <a:r>
              <a:rPr sz="1400" spc="-180" dirty="0">
                <a:solidFill>
                  <a:srgbClr val="3B3B3B"/>
                </a:solidFill>
                <a:latin typeface="Gill Sans MT"/>
                <a:cs typeface="Gill Sans MT"/>
              </a:rPr>
              <a:t> </a:t>
            </a:r>
            <a:r>
              <a:rPr sz="1400" spc="-10" dirty="0">
                <a:solidFill>
                  <a:srgbClr val="3B3B3B"/>
                </a:solidFill>
                <a:latin typeface="Gill Sans MT"/>
                <a:cs typeface="Gill Sans MT"/>
              </a:rPr>
              <a:t>Governmentequipment</a:t>
            </a:r>
            <a:endParaRPr sz="1400" dirty="0">
              <a:latin typeface="Gill Sans MT"/>
              <a:cs typeface="Gill Sans MT"/>
            </a:endParaRPr>
          </a:p>
          <a:p>
            <a:pPr marL="641985" lvl="1" indent="-304800">
              <a:lnSpc>
                <a:spcPct val="100000"/>
              </a:lnSpc>
              <a:spcBef>
                <a:spcPts val="409"/>
              </a:spcBef>
              <a:buClr>
                <a:srgbClr val="902F61"/>
              </a:buClr>
              <a:buSzPct val="89285"/>
              <a:buFont typeface="Wingdings"/>
              <a:buChar char=""/>
              <a:tabLst>
                <a:tab pos="641985" algn="l"/>
              </a:tabLst>
            </a:pPr>
            <a:r>
              <a:rPr sz="1400" dirty="0">
                <a:solidFill>
                  <a:srgbClr val="3B3B3B"/>
                </a:solidFill>
                <a:latin typeface="Gill Sans MT"/>
                <a:cs typeface="Gill Sans MT"/>
              </a:rPr>
              <a:t>Account</a:t>
            </a:r>
            <a:r>
              <a:rPr sz="1400" spc="-25" dirty="0">
                <a:solidFill>
                  <a:srgbClr val="3B3B3B"/>
                </a:solidFill>
                <a:latin typeface="Gill Sans MT"/>
                <a:cs typeface="Gill Sans MT"/>
              </a:rPr>
              <a:t> </a:t>
            </a:r>
            <a:r>
              <a:rPr sz="1400" dirty="0">
                <a:solidFill>
                  <a:srgbClr val="3B3B3B"/>
                </a:solidFill>
                <a:latin typeface="Gill Sans MT"/>
                <a:cs typeface="Gill Sans MT"/>
              </a:rPr>
              <a:t>code#</a:t>
            </a:r>
            <a:r>
              <a:rPr sz="1400" spc="-5" dirty="0">
                <a:solidFill>
                  <a:srgbClr val="3B3B3B"/>
                </a:solidFill>
                <a:latin typeface="Gill Sans MT"/>
                <a:cs typeface="Gill Sans MT"/>
              </a:rPr>
              <a:t> </a:t>
            </a:r>
            <a:r>
              <a:rPr sz="1400" dirty="0">
                <a:solidFill>
                  <a:srgbClr val="3B3B3B"/>
                </a:solidFill>
                <a:latin typeface="Gill Sans MT"/>
                <a:cs typeface="Gill Sans MT"/>
              </a:rPr>
              <a:t>9040</a:t>
            </a:r>
            <a:r>
              <a:rPr sz="1400" spc="-30" dirty="0">
                <a:solidFill>
                  <a:srgbClr val="3B3B3B"/>
                </a:solidFill>
                <a:latin typeface="Gill Sans MT"/>
                <a:cs typeface="Gill Sans MT"/>
              </a:rPr>
              <a:t> </a:t>
            </a:r>
            <a:r>
              <a:rPr sz="1400" dirty="0">
                <a:solidFill>
                  <a:srgbClr val="3B3B3B"/>
                </a:solidFill>
                <a:latin typeface="Gill Sans MT"/>
                <a:cs typeface="Gill Sans MT"/>
              </a:rPr>
              <a:t>(only</a:t>
            </a:r>
            <a:r>
              <a:rPr sz="1400" spc="-45" dirty="0">
                <a:solidFill>
                  <a:srgbClr val="3B3B3B"/>
                </a:solidFill>
                <a:latin typeface="Gill Sans MT"/>
                <a:cs typeface="Gill Sans MT"/>
              </a:rPr>
              <a:t> </a:t>
            </a:r>
            <a:r>
              <a:rPr sz="1400" spc="-20" dirty="0">
                <a:solidFill>
                  <a:srgbClr val="3B3B3B"/>
                </a:solidFill>
                <a:latin typeface="Gill Sans MT"/>
                <a:cs typeface="Gill Sans MT"/>
              </a:rPr>
              <a:t>for</a:t>
            </a:r>
            <a:r>
              <a:rPr sz="1400" spc="-114" dirty="0">
                <a:solidFill>
                  <a:srgbClr val="3B3B3B"/>
                </a:solidFill>
                <a:latin typeface="Gill Sans MT"/>
                <a:cs typeface="Gill Sans MT"/>
              </a:rPr>
              <a:t> </a:t>
            </a:r>
            <a:r>
              <a:rPr sz="1400" spc="-10" dirty="0">
                <a:solidFill>
                  <a:srgbClr val="3B3B3B"/>
                </a:solidFill>
                <a:latin typeface="Gill Sans MT"/>
                <a:cs typeface="Gill Sans MT"/>
              </a:rPr>
              <a:t>purchases)</a:t>
            </a:r>
            <a:endParaRPr sz="1400" dirty="0">
              <a:latin typeface="Gill Sans MT"/>
              <a:cs typeface="Gill Sans MT"/>
            </a:endParaRPr>
          </a:p>
          <a:p>
            <a:pPr marL="318770" indent="-306070">
              <a:lnSpc>
                <a:spcPct val="100000"/>
              </a:lnSpc>
              <a:spcBef>
                <a:spcPts val="475"/>
              </a:spcBef>
              <a:buClr>
                <a:srgbClr val="902F61"/>
              </a:buClr>
              <a:buSzPct val="91666"/>
              <a:buFont typeface="Wingdings 2"/>
              <a:buChar char=""/>
              <a:tabLst>
                <a:tab pos="318770" algn="l"/>
              </a:tabLst>
            </a:pPr>
            <a:r>
              <a:rPr sz="1800" dirty="0">
                <a:solidFill>
                  <a:srgbClr val="3B3B3B"/>
                </a:solidFill>
                <a:latin typeface="Gill Sans MT"/>
                <a:cs typeface="Gill Sans MT"/>
              </a:rPr>
              <a:t>Fill</a:t>
            </a:r>
            <a:r>
              <a:rPr sz="1800" spc="-20" dirty="0">
                <a:solidFill>
                  <a:srgbClr val="3B3B3B"/>
                </a:solidFill>
                <a:latin typeface="Gill Sans MT"/>
                <a:cs typeface="Gill Sans MT"/>
              </a:rPr>
              <a:t> </a:t>
            </a:r>
            <a:r>
              <a:rPr sz="1800" dirty="0">
                <a:solidFill>
                  <a:srgbClr val="3B3B3B"/>
                </a:solidFill>
                <a:latin typeface="Gill Sans MT"/>
                <a:cs typeface="Gill Sans MT"/>
              </a:rPr>
              <a:t>out</a:t>
            </a:r>
            <a:r>
              <a:rPr sz="1800" spc="-20" dirty="0">
                <a:solidFill>
                  <a:srgbClr val="3B3B3B"/>
                </a:solidFill>
                <a:latin typeface="Gill Sans MT"/>
                <a:cs typeface="Gill Sans MT"/>
              </a:rPr>
              <a:t> </a:t>
            </a:r>
            <a:r>
              <a:rPr sz="1800" dirty="0">
                <a:solidFill>
                  <a:srgbClr val="3B3B3B"/>
                </a:solidFill>
                <a:latin typeface="Gill Sans MT"/>
                <a:cs typeface="Gill Sans MT"/>
              </a:rPr>
              <a:t>form</a:t>
            </a:r>
            <a:r>
              <a:rPr sz="1800" spc="-55" dirty="0">
                <a:solidFill>
                  <a:srgbClr val="3B3B3B"/>
                </a:solidFill>
                <a:latin typeface="Gill Sans MT"/>
                <a:cs typeface="Gill Sans MT"/>
              </a:rPr>
              <a:t> </a:t>
            </a:r>
            <a:r>
              <a:rPr sz="1800" dirty="0">
                <a:solidFill>
                  <a:srgbClr val="3B3B3B"/>
                </a:solidFill>
                <a:latin typeface="Gill Sans MT"/>
                <a:cs typeface="Gill Sans MT"/>
              </a:rPr>
              <a:t>completely</a:t>
            </a:r>
            <a:r>
              <a:rPr sz="1800" spc="-50" dirty="0">
                <a:solidFill>
                  <a:srgbClr val="3B3B3B"/>
                </a:solidFill>
                <a:latin typeface="Gill Sans MT"/>
                <a:cs typeface="Gill Sans MT"/>
              </a:rPr>
              <a:t> </a:t>
            </a:r>
            <a:r>
              <a:rPr sz="1800" spc="-20" dirty="0">
                <a:solidFill>
                  <a:srgbClr val="3B3B3B"/>
                </a:solidFill>
                <a:latin typeface="Gill Sans MT"/>
                <a:cs typeface="Gill Sans MT"/>
              </a:rPr>
              <a:t>(physically</a:t>
            </a:r>
            <a:r>
              <a:rPr sz="1800" spc="-30" dirty="0">
                <a:solidFill>
                  <a:srgbClr val="3B3B3B"/>
                </a:solidFill>
                <a:latin typeface="Gill Sans MT"/>
                <a:cs typeface="Gill Sans MT"/>
              </a:rPr>
              <a:t> </a:t>
            </a:r>
            <a:r>
              <a:rPr sz="1800" dirty="0">
                <a:solidFill>
                  <a:srgbClr val="3B3B3B"/>
                </a:solidFill>
                <a:latin typeface="Gill Sans MT"/>
                <a:cs typeface="Gill Sans MT"/>
              </a:rPr>
              <a:t>furnished</a:t>
            </a:r>
            <a:r>
              <a:rPr sz="1800" spc="-55" dirty="0">
                <a:solidFill>
                  <a:srgbClr val="3B3B3B"/>
                </a:solidFill>
                <a:latin typeface="Gill Sans MT"/>
                <a:cs typeface="Gill Sans MT"/>
              </a:rPr>
              <a:t> </a:t>
            </a:r>
            <a:r>
              <a:rPr sz="1800" spc="-10" dirty="0">
                <a:solidFill>
                  <a:srgbClr val="3B3B3B"/>
                </a:solidFill>
                <a:latin typeface="Gill Sans MT"/>
                <a:cs typeface="Gill Sans MT"/>
              </a:rPr>
              <a:t>only)</a:t>
            </a:r>
            <a:endParaRPr sz="1800" dirty="0">
              <a:latin typeface="Gill Sans MT"/>
              <a:cs typeface="Gill Sans MT"/>
            </a:endParaRPr>
          </a:p>
          <a:p>
            <a:pPr marL="641350" marR="71755" indent="-304800">
              <a:lnSpc>
                <a:spcPct val="77900"/>
              </a:lnSpc>
              <a:spcBef>
                <a:spcPts val="915"/>
              </a:spcBef>
              <a:buClr>
                <a:srgbClr val="902F61"/>
              </a:buClr>
              <a:buSzPct val="89285"/>
              <a:buFont typeface="Wingdings 2"/>
              <a:buChar char=""/>
              <a:tabLst>
                <a:tab pos="641350" algn="l"/>
              </a:tabLst>
            </a:pPr>
            <a:r>
              <a:rPr sz="1400" dirty="0">
                <a:solidFill>
                  <a:srgbClr val="3B3B3B"/>
                </a:solidFill>
                <a:latin typeface="Gill Sans MT"/>
                <a:cs typeface="Gill Sans MT"/>
              </a:rPr>
              <a:t>Include</a:t>
            </a:r>
            <a:r>
              <a:rPr sz="1400" spc="-25" dirty="0">
                <a:solidFill>
                  <a:srgbClr val="3B3B3B"/>
                </a:solidFill>
                <a:latin typeface="Gill Sans MT"/>
                <a:cs typeface="Gill Sans MT"/>
              </a:rPr>
              <a:t> </a:t>
            </a:r>
            <a:r>
              <a:rPr sz="1400" dirty="0">
                <a:solidFill>
                  <a:srgbClr val="3B3B3B"/>
                </a:solidFill>
                <a:latin typeface="Gill Sans MT"/>
                <a:cs typeface="Gill Sans MT"/>
              </a:rPr>
              <a:t>the</a:t>
            </a:r>
            <a:r>
              <a:rPr sz="1400" spc="-30" dirty="0">
                <a:solidFill>
                  <a:srgbClr val="3B3B3B"/>
                </a:solidFill>
                <a:latin typeface="Gill Sans MT"/>
                <a:cs typeface="Gill Sans MT"/>
              </a:rPr>
              <a:t> </a:t>
            </a:r>
            <a:r>
              <a:rPr sz="1400" dirty="0">
                <a:solidFill>
                  <a:srgbClr val="3B3B3B"/>
                </a:solidFill>
                <a:latin typeface="Gill Sans MT"/>
                <a:cs typeface="Gill Sans MT"/>
              </a:rPr>
              <a:t>Grant</a:t>
            </a:r>
            <a:r>
              <a:rPr sz="1400" spc="-15" dirty="0">
                <a:solidFill>
                  <a:srgbClr val="3B3B3B"/>
                </a:solidFill>
                <a:latin typeface="Gill Sans MT"/>
                <a:cs typeface="Gill Sans MT"/>
              </a:rPr>
              <a:t> </a:t>
            </a:r>
            <a:r>
              <a:rPr sz="1400" dirty="0">
                <a:solidFill>
                  <a:srgbClr val="3B3B3B"/>
                </a:solidFill>
                <a:latin typeface="Gill Sans MT"/>
                <a:cs typeface="Gill Sans MT"/>
              </a:rPr>
              <a:t>#</a:t>
            </a:r>
            <a:r>
              <a:rPr sz="1400" spc="-10" dirty="0">
                <a:solidFill>
                  <a:srgbClr val="3B3B3B"/>
                </a:solidFill>
                <a:latin typeface="Gill Sans MT"/>
                <a:cs typeface="Gill Sans MT"/>
              </a:rPr>
              <a:t> </a:t>
            </a:r>
            <a:r>
              <a:rPr sz="1400" dirty="0">
                <a:solidFill>
                  <a:srgbClr val="3B3B3B"/>
                </a:solidFill>
                <a:latin typeface="Gill Sans MT"/>
                <a:cs typeface="Gill Sans MT"/>
              </a:rPr>
              <a:t>(if</a:t>
            </a:r>
            <a:r>
              <a:rPr sz="1400" spc="-20" dirty="0">
                <a:solidFill>
                  <a:srgbClr val="3B3B3B"/>
                </a:solidFill>
                <a:latin typeface="Gill Sans MT"/>
                <a:cs typeface="Gill Sans MT"/>
              </a:rPr>
              <a:t> </a:t>
            </a:r>
            <a:r>
              <a:rPr sz="1400" dirty="0">
                <a:solidFill>
                  <a:srgbClr val="3B3B3B"/>
                </a:solidFill>
                <a:latin typeface="Gill Sans MT"/>
                <a:cs typeface="Gill Sans MT"/>
              </a:rPr>
              <a:t>applicable),the Org</a:t>
            </a:r>
            <a:r>
              <a:rPr sz="1400" spc="-15" dirty="0">
                <a:solidFill>
                  <a:srgbClr val="3B3B3B"/>
                </a:solidFill>
                <a:latin typeface="Gill Sans MT"/>
                <a:cs typeface="Gill Sans MT"/>
              </a:rPr>
              <a:t> </a:t>
            </a:r>
            <a:r>
              <a:rPr sz="1400" dirty="0">
                <a:solidFill>
                  <a:srgbClr val="3B3B3B"/>
                </a:solidFill>
                <a:latin typeface="Gill Sans MT"/>
                <a:cs typeface="Gill Sans MT"/>
              </a:rPr>
              <a:t>#,the</a:t>
            </a:r>
            <a:r>
              <a:rPr sz="1400" spc="-30" dirty="0">
                <a:solidFill>
                  <a:srgbClr val="3B3B3B"/>
                </a:solidFill>
                <a:latin typeface="Gill Sans MT"/>
                <a:cs typeface="Gill Sans MT"/>
              </a:rPr>
              <a:t> </a:t>
            </a:r>
            <a:r>
              <a:rPr sz="1400" dirty="0">
                <a:solidFill>
                  <a:srgbClr val="3B3B3B"/>
                </a:solidFill>
                <a:latin typeface="Gill Sans MT"/>
                <a:cs typeface="Gill Sans MT"/>
              </a:rPr>
              <a:t>loan</a:t>
            </a:r>
            <a:r>
              <a:rPr sz="1400" spc="20" dirty="0">
                <a:solidFill>
                  <a:srgbClr val="3B3B3B"/>
                </a:solidFill>
                <a:latin typeface="Gill Sans MT"/>
                <a:cs typeface="Gill Sans MT"/>
              </a:rPr>
              <a:t> </a:t>
            </a:r>
            <a:r>
              <a:rPr sz="1400" spc="-10" dirty="0">
                <a:solidFill>
                  <a:srgbClr val="3B3B3B"/>
                </a:solidFill>
                <a:latin typeface="Gill Sans MT"/>
                <a:cs typeface="Gill Sans MT"/>
              </a:rPr>
              <a:t>date,and </a:t>
            </a:r>
            <a:r>
              <a:rPr sz="1400" dirty="0">
                <a:solidFill>
                  <a:srgbClr val="3B3B3B"/>
                </a:solidFill>
                <a:latin typeface="Gill Sans MT"/>
                <a:cs typeface="Gill Sans MT"/>
              </a:rPr>
              <a:t>the</a:t>
            </a:r>
            <a:r>
              <a:rPr sz="1400" spc="-20" dirty="0">
                <a:solidFill>
                  <a:srgbClr val="3B3B3B"/>
                </a:solidFill>
                <a:latin typeface="Gill Sans MT"/>
                <a:cs typeface="Gill Sans MT"/>
              </a:rPr>
              <a:t> </a:t>
            </a:r>
            <a:r>
              <a:rPr sz="1400" dirty="0">
                <a:solidFill>
                  <a:srgbClr val="3B3B3B"/>
                </a:solidFill>
                <a:latin typeface="Gill Sans MT"/>
                <a:cs typeface="Gill Sans MT"/>
              </a:rPr>
              <a:t>expiration</a:t>
            </a:r>
            <a:r>
              <a:rPr sz="1400" spc="-80" dirty="0">
                <a:solidFill>
                  <a:srgbClr val="3B3B3B"/>
                </a:solidFill>
                <a:latin typeface="Gill Sans MT"/>
                <a:cs typeface="Gill Sans MT"/>
              </a:rPr>
              <a:t> </a:t>
            </a:r>
            <a:r>
              <a:rPr sz="1400" spc="-20" dirty="0">
                <a:solidFill>
                  <a:srgbClr val="3B3B3B"/>
                </a:solidFill>
                <a:latin typeface="Gill Sans MT"/>
                <a:cs typeface="Gill Sans MT"/>
              </a:rPr>
              <a:t>date.</a:t>
            </a:r>
            <a:endParaRPr sz="1400" dirty="0">
              <a:latin typeface="Gill Sans MT"/>
              <a:cs typeface="Gill Sans MT"/>
            </a:endParaRPr>
          </a:p>
          <a:p>
            <a:pPr marL="641985" marR="5080" indent="-304800">
              <a:lnSpc>
                <a:spcPts val="1500"/>
              </a:lnSpc>
              <a:spcBef>
                <a:spcPts val="610"/>
              </a:spcBef>
              <a:buClr>
                <a:srgbClr val="902F61"/>
              </a:buClr>
              <a:buSzPct val="89285"/>
              <a:buFont typeface="Wingdings 2"/>
              <a:buChar char=""/>
              <a:tabLst>
                <a:tab pos="641985" algn="l"/>
              </a:tabLst>
            </a:pPr>
            <a:r>
              <a:rPr sz="1400" dirty="0">
                <a:solidFill>
                  <a:srgbClr val="3B3B3B"/>
                </a:solidFill>
                <a:latin typeface="Gill Sans MT"/>
                <a:cs typeface="Gill Sans MT"/>
              </a:rPr>
              <a:t>Include</a:t>
            </a:r>
            <a:r>
              <a:rPr sz="1400" spc="-35" dirty="0">
                <a:solidFill>
                  <a:srgbClr val="3B3B3B"/>
                </a:solidFill>
                <a:latin typeface="Gill Sans MT"/>
                <a:cs typeface="Gill Sans MT"/>
              </a:rPr>
              <a:t> </a:t>
            </a:r>
            <a:r>
              <a:rPr sz="1400" spc="-20" dirty="0">
                <a:solidFill>
                  <a:srgbClr val="3B3B3B"/>
                </a:solidFill>
                <a:latin typeface="Gill Sans MT"/>
                <a:cs typeface="Gill Sans MT"/>
              </a:rPr>
              <a:t>reference </a:t>
            </a:r>
            <a:r>
              <a:rPr sz="1400" dirty="0">
                <a:solidFill>
                  <a:srgbClr val="3B3B3B"/>
                </a:solidFill>
                <a:latin typeface="Gill Sans MT"/>
                <a:cs typeface="Gill Sans MT"/>
              </a:rPr>
              <a:t>number</a:t>
            </a:r>
            <a:r>
              <a:rPr sz="1400" spc="-40" dirty="0">
                <a:solidFill>
                  <a:srgbClr val="3B3B3B"/>
                </a:solidFill>
                <a:latin typeface="Gill Sans MT"/>
                <a:cs typeface="Gill Sans MT"/>
              </a:rPr>
              <a:t> </a:t>
            </a:r>
            <a:r>
              <a:rPr sz="1400" dirty="0">
                <a:solidFill>
                  <a:srgbClr val="3B3B3B"/>
                </a:solidFill>
                <a:latin typeface="Gill Sans MT"/>
                <a:cs typeface="Gill Sans MT"/>
              </a:rPr>
              <a:t>for</a:t>
            </a:r>
            <a:r>
              <a:rPr sz="1400" spc="-35" dirty="0">
                <a:solidFill>
                  <a:srgbClr val="3B3B3B"/>
                </a:solidFill>
                <a:latin typeface="Gill Sans MT"/>
                <a:cs typeface="Gill Sans MT"/>
              </a:rPr>
              <a:t> </a:t>
            </a:r>
            <a:r>
              <a:rPr sz="1400" dirty="0">
                <a:solidFill>
                  <a:srgbClr val="3B3B3B"/>
                </a:solidFill>
                <a:latin typeface="Gill Sans MT"/>
                <a:cs typeface="Gill Sans MT"/>
              </a:rPr>
              <a:t>contract</a:t>
            </a:r>
            <a:r>
              <a:rPr sz="1400" spc="-30" dirty="0">
                <a:solidFill>
                  <a:srgbClr val="3B3B3B"/>
                </a:solidFill>
                <a:latin typeface="Gill Sans MT"/>
                <a:cs typeface="Gill Sans MT"/>
              </a:rPr>
              <a:t> </a:t>
            </a:r>
            <a:r>
              <a:rPr sz="1400" dirty="0">
                <a:solidFill>
                  <a:srgbClr val="3B3B3B"/>
                </a:solidFill>
                <a:latin typeface="Gill Sans MT"/>
                <a:cs typeface="Gill Sans MT"/>
              </a:rPr>
              <a:t>and</a:t>
            </a:r>
            <a:r>
              <a:rPr sz="1400" spc="-15" dirty="0">
                <a:solidFill>
                  <a:srgbClr val="3B3B3B"/>
                </a:solidFill>
                <a:latin typeface="Gill Sans MT"/>
                <a:cs typeface="Gill Sans MT"/>
              </a:rPr>
              <a:t> </a:t>
            </a:r>
            <a:r>
              <a:rPr sz="1400" dirty="0">
                <a:solidFill>
                  <a:srgbClr val="3B3B3B"/>
                </a:solidFill>
                <a:latin typeface="Gill Sans MT"/>
                <a:cs typeface="Gill Sans MT"/>
              </a:rPr>
              <a:t>shipping</a:t>
            </a:r>
            <a:r>
              <a:rPr sz="1400" spc="-150" dirty="0">
                <a:solidFill>
                  <a:srgbClr val="3B3B3B"/>
                </a:solidFill>
                <a:latin typeface="Gill Sans MT"/>
                <a:cs typeface="Gill Sans MT"/>
              </a:rPr>
              <a:t> </a:t>
            </a:r>
            <a:r>
              <a:rPr sz="1400" spc="-10" dirty="0">
                <a:solidFill>
                  <a:srgbClr val="3B3B3B"/>
                </a:solidFill>
                <a:latin typeface="Gill Sans MT"/>
                <a:cs typeface="Gill Sans MT"/>
              </a:rPr>
              <a:t>information </a:t>
            </a:r>
            <a:r>
              <a:rPr sz="1400" dirty="0">
                <a:solidFill>
                  <a:srgbClr val="3B3B3B"/>
                </a:solidFill>
                <a:latin typeface="Gill Sans MT"/>
                <a:cs typeface="Gill Sans MT"/>
              </a:rPr>
              <a:t>(if</a:t>
            </a:r>
            <a:r>
              <a:rPr sz="1400" spc="-45" dirty="0">
                <a:solidFill>
                  <a:srgbClr val="3B3B3B"/>
                </a:solidFill>
                <a:latin typeface="Gill Sans MT"/>
                <a:cs typeface="Gill Sans MT"/>
              </a:rPr>
              <a:t> </a:t>
            </a:r>
            <a:r>
              <a:rPr sz="1400" spc="-10" dirty="0">
                <a:solidFill>
                  <a:srgbClr val="3B3B3B"/>
                </a:solidFill>
                <a:latin typeface="Gill Sans MT"/>
                <a:cs typeface="Gill Sans MT"/>
              </a:rPr>
              <a:t>applicable)</a:t>
            </a:r>
            <a:endParaRPr sz="1400" dirty="0">
              <a:latin typeface="Gill Sans MT"/>
              <a:cs typeface="Gill Sans MT"/>
            </a:endParaRPr>
          </a:p>
          <a:p>
            <a:pPr marL="641985" marR="76200" indent="-304800">
              <a:lnSpc>
                <a:spcPct val="77100"/>
              </a:lnSpc>
              <a:spcBef>
                <a:spcPts val="890"/>
              </a:spcBef>
              <a:buClr>
                <a:srgbClr val="902F61"/>
              </a:buClr>
              <a:buSzPct val="89285"/>
              <a:buFont typeface="Wingdings 2"/>
              <a:buChar char=""/>
              <a:tabLst>
                <a:tab pos="641985" algn="l"/>
              </a:tabLst>
            </a:pPr>
            <a:r>
              <a:rPr sz="1400" dirty="0">
                <a:solidFill>
                  <a:srgbClr val="3B3B3B"/>
                </a:solidFill>
                <a:latin typeface="Gill Sans MT"/>
                <a:cs typeface="Gill Sans MT"/>
              </a:rPr>
              <a:t>Include</a:t>
            </a:r>
            <a:r>
              <a:rPr sz="1400" spc="-25" dirty="0">
                <a:solidFill>
                  <a:srgbClr val="3B3B3B"/>
                </a:solidFill>
                <a:latin typeface="Gill Sans MT"/>
                <a:cs typeface="Gill Sans MT"/>
              </a:rPr>
              <a:t> </a:t>
            </a:r>
            <a:r>
              <a:rPr sz="1400" dirty="0">
                <a:solidFill>
                  <a:srgbClr val="3B3B3B"/>
                </a:solidFill>
                <a:latin typeface="Gill Sans MT"/>
                <a:cs typeface="Gill Sans MT"/>
              </a:rPr>
              <a:t>the</a:t>
            </a:r>
            <a:r>
              <a:rPr sz="1400" spc="-10" dirty="0">
                <a:solidFill>
                  <a:srgbClr val="3B3B3B"/>
                </a:solidFill>
                <a:latin typeface="Gill Sans MT"/>
                <a:cs typeface="Gill Sans MT"/>
              </a:rPr>
              <a:t> </a:t>
            </a:r>
            <a:r>
              <a:rPr sz="1400" dirty="0">
                <a:solidFill>
                  <a:srgbClr val="3B3B3B"/>
                </a:solidFill>
                <a:latin typeface="Gill Sans MT"/>
                <a:cs typeface="Gill Sans MT"/>
              </a:rPr>
              <a:t>description</a:t>
            </a:r>
            <a:r>
              <a:rPr sz="1400" spc="-20" dirty="0">
                <a:solidFill>
                  <a:srgbClr val="3B3B3B"/>
                </a:solidFill>
                <a:latin typeface="Gill Sans MT"/>
                <a:cs typeface="Gill Sans MT"/>
              </a:rPr>
              <a:t> </a:t>
            </a:r>
            <a:r>
              <a:rPr sz="1400" dirty="0">
                <a:solidFill>
                  <a:srgbClr val="3B3B3B"/>
                </a:solidFill>
                <a:latin typeface="Gill Sans MT"/>
                <a:cs typeface="Gill Sans MT"/>
              </a:rPr>
              <a:t>of the</a:t>
            </a:r>
            <a:r>
              <a:rPr sz="1400" spc="-15" dirty="0">
                <a:solidFill>
                  <a:srgbClr val="3B3B3B"/>
                </a:solidFill>
                <a:latin typeface="Gill Sans MT"/>
                <a:cs typeface="Gill Sans MT"/>
              </a:rPr>
              <a:t> </a:t>
            </a:r>
            <a:r>
              <a:rPr sz="1400" dirty="0">
                <a:solidFill>
                  <a:srgbClr val="3B3B3B"/>
                </a:solidFill>
                <a:latin typeface="Gill Sans MT"/>
                <a:cs typeface="Gill Sans MT"/>
              </a:rPr>
              <a:t>equipment:</a:t>
            </a:r>
            <a:r>
              <a:rPr sz="1400" spc="-160" dirty="0">
                <a:solidFill>
                  <a:srgbClr val="3B3B3B"/>
                </a:solidFill>
                <a:latin typeface="Gill Sans MT"/>
                <a:cs typeface="Gill Sans MT"/>
              </a:rPr>
              <a:t> </a:t>
            </a:r>
            <a:r>
              <a:rPr sz="1400" spc="-30" dirty="0">
                <a:solidFill>
                  <a:srgbClr val="3B3B3B"/>
                </a:solidFill>
                <a:latin typeface="Gill Sans MT"/>
                <a:cs typeface="Gill Sans MT"/>
              </a:rPr>
              <a:t>lender’s</a:t>
            </a:r>
            <a:r>
              <a:rPr sz="1400" spc="-70" dirty="0">
                <a:solidFill>
                  <a:srgbClr val="3B3B3B"/>
                </a:solidFill>
                <a:latin typeface="Gill Sans MT"/>
                <a:cs typeface="Gill Sans MT"/>
              </a:rPr>
              <a:t> </a:t>
            </a:r>
            <a:r>
              <a:rPr sz="1400" spc="-10" dirty="0">
                <a:solidFill>
                  <a:srgbClr val="3B3B3B"/>
                </a:solidFill>
                <a:latin typeface="Gill Sans MT"/>
                <a:cs typeface="Gill Sans MT"/>
              </a:rPr>
              <a:t>property </a:t>
            </a:r>
            <a:r>
              <a:rPr sz="1400" spc="-20" dirty="0">
                <a:solidFill>
                  <a:srgbClr val="3B3B3B"/>
                </a:solidFill>
                <a:latin typeface="Gill Sans MT"/>
                <a:cs typeface="Gill Sans MT"/>
              </a:rPr>
              <a:t>number,manufacturer,model,serial</a:t>
            </a:r>
            <a:r>
              <a:rPr sz="1400" dirty="0">
                <a:solidFill>
                  <a:srgbClr val="3B3B3B"/>
                </a:solidFill>
                <a:latin typeface="Gill Sans MT"/>
                <a:cs typeface="Gill Sans MT"/>
              </a:rPr>
              <a:t> </a:t>
            </a:r>
            <a:r>
              <a:rPr sz="1400" spc="-25" dirty="0">
                <a:solidFill>
                  <a:srgbClr val="3B3B3B"/>
                </a:solidFill>
                <a:latin typeface="Gill Sans MT"/>
                <a:cs typeface="Gill Sans MT"/>
              </a:rPr>
              <a:t>number,and</a:t>
            </a:r>
            <a:r>
              <a:rPr sz="1400" spc="30" dirty="0">
                <a:solidFill>
                  <a:srgbClr val="3B3B3B"/>
                </a:solidFill>
                <a:latin typeface="Gill Sans MT"/>
                <a:cs typeface="Gill Sans MT"/>
              </a:rPr>
              <a:t> </a:t>
            </a:r>
            <a:r>
              <a:rPr sz="1400" dirty="0">
                <a:solidFill>
                  <a:srgbClr val="3B3B3B"/>
                </a:solidFill>
                <a:latin typeface="Gill Sans MT"/>
                <a:cs typeface="Gill Sans MT"/>
              </a:rPr>
              <a:t>acquisition</a:t>
            </a:r>
            <a:r>
              <a:rPr sz="1400" spc="-40" dirty="0">
                <a:solidFill>
                  <a:srgbClr val="3B3B3B"/>
                </a:solidFill>
                <a:latin typeface="Gill Sans MT"/>
                <a:cs typeface="Gill Sans MT"/>
              </a:rPr>
              <a:t> </a:t>
            </a:r>
            <a:r>
              <a:rPr sz="1400" spc="-10" dirty="0">
                <a:solidFill>
                  <a:srgbClr val="3B3B3B"/>
                </a:solidFill>
                <a:latin typeface="Gill Sans MT"/>
                <a:cs typeface="Gill Sans MT"/>
              </a:rPr>
              <a:t>cost.</a:t>
            </a:r>
            <a:endParaRPr sz="1400" dirty="0">
              <a:latin typeface="Gill Sans MT"/>
              <a:cs typeface="Gill Sans MT"/>
            </a:endParaRPr>
          </a:p>
          <a:p>
            <a:pPr marL="641985" indent="-304800">
              <a:lnSpc>
                <a:spcPct val="100000"/>
              </a:lnSpc>
              <a:spcBef>
                <a:spcPts val="600"/>
              </a:spcBef>
              <a:buClr>
                <a:srgbClr val="902F61"/>
              </a:buClr>
              <a:buSzPct val="89285"/>
              <a:buFont typeface="Wingdings 2"/>
              <a:buChar char=""/>
              <a:tabLst>
                <a:tab pos="641985" algn="l"/>
              </a:tabLst>
            </a:pPr>
            <a:r>
              <a:rPr sz="1400" dirty="0">
                <a:solidFill>
                  <a:srgbClr val="3B3B3B"/>
                </a:solidFill>
                <a:latin typeface="Gill Sans MT"/>
                <a:cs typeface="Gill Sans MT"/>
              </a:rPr>
              <a:t>Include</a:t>
            </a:r>
            <a:r>
              <a:rPr sz="1400" spc="-20" dirty="0">
                <a:solidFill>
                  <a:srgbClr val="3B3B3B"/>
                </a:solidFill>
                <a:latin typeface="Gill Sans MT"/>
                <a:cs typeface="Gill Sans MT"/>
              </a:rPr>
              <a:t> </a:t>
            </a:r>
            <a:r>
              <a:rPr sz="1400" dirty="0">
                <a:solidFill>
                  <a:srgbClr val="3B3B3B"/>
                </a:solidFill>
                <a:latin typeface="Gill Sans MT"/>
                <a:cs typeface="Gill Sans MT"/>
              </a:rPr>
              <a:t>the</a:t>
            </a:r>
            <a:r>
              <a:rPr sz="1400" spc="-15" dirty="0">
                <a:solidFill>
                  <a:srgbClr val="3B3B3B"/>
                </a:solidFill>
                <a:latin typeface="Gill Sans MT"/>
                <a:cs typeface="Gill Sans MT"/>
              </a:rPr>
              <a:t> </a:t>
            </a:r>
            <a:r>
              <a:rPr sz="1400" dirty="0">
                <a:solidFill>
                  <a:srgbClr val="3B3B3B"/>
                </a:solidFill>
                <a:latin typeface="Gill Sans MT"/>
                <a:cs typeface="Gill Sans MT"/>
              </a:rPr>
              <a:t>location</a:t>
            </a:r>
            <a:r>
              <a:rPr sz="1400" spc="-10" dirty="0">
                <a:solidFill>
                  <a:srgbClr val="3B3B3B"/>
                </a:solidFill>
                <a:latin typeface="Gill Sans MT"/>
                <a:cs typeface="Gill Sans MT"/>
              </a:rPr>
              <a:t> </a:t>
            </a:r>
            <a:r>
              <a:rPr sz="1400" dirty="0">
                <a:solidFill>
                  <a:srgbClr val="3B3B3B"/>
                </a:solidFill>
                <a:latin typeface="Gill Sans MT"/>
                <a:cs typeface="Gill Sans MT"/>
              </a:rPr>
              <a:t>of</a:t>
            </a:r>
            <a:r>
              <a:rPr sz="1400" spc="-5" dirty="0">
                <a:solidFill>
                  <a:srgbClr val="3B3B3B"/>
                </a:solidFill>
                <a:latin typeface="Gill Sans MT"/>
                <a:cs typeface="Gill Sans MT"/>
              </a:rPr>
              <a:t> </a:t>
            </a:r>
            <a:r>
              <a:rPr sz="1400" dirty="0">
                <a:solidFill>
                  <a:srgbClr val="3B3B3B"/>
                </a:solidFill>
                <a:latin typeface="Gill Sans MT"/>
                <a:cs typeface="Gill Sans MT"/>
              </a:rPr>
              <a:t>the</a:t>
            </a:r>
            <a:r>
              <a:rPr sz="1400" spc="-100" dirty="0">
                <a:solidFill>
                  <a:srgbClr val="3B3B3B"/>
                </a:solidFill>
                <a:latin typeface="Gill Sans MT"/>
                <a:cs typeface="Gill Sans MT"/>
              </a:rPr>
              <a:t> </a:t>
            </a:r>
            <a:r>
              <a:rPr sz="1400" spc="-10" dirty="0">
                <a:solidFill>
                  <a:srgbClr val="3B3B3B"/>
                </a:solidFill>
                <a:latin typeface="Gill Sans MT"/>
                <a:cs typeface="Gill Sans MT"/>
              </a:rPr>
              <a:t>equipment</a:t>
            </a:r>
            <a:endParaRPr sz="1400" dirty="0">
              <a:latin typeface="Gill Sans MT"/>
              <a:cs typeface="Gill Sans MT"/>
            </a:endParaRPr>
          </a:p>
          <a:p>
            <a:pPr marL="641985" marR="149860" indent="-304800">
              <a:lnSpc>
                <a:spcPts val="1600"/>
              </a:lnSpc>
              <a:spcBef>
                <a:spcPts val="615"/>
              </a:spcBef>
              <a:buClr>
                <a:srgbClr val="902F61"/>
              </a:buClr>
              <a:buSzPct val="90000"/>
              <a:buFont typeface="Wingdings 2"/>
              <a:buChar char=""/>
              <a:tabLst>
                <a:tab pos="641985" algn="l"/>
              </a:tabLst>
            </a:pPr>
            <a:r>
              <a:rPr sz="1500" dirty="0">
                <a:solidFill>
                  <a:srgbClr val="3B3B3B"/>
                </a:solidFill>
                <a:latin typeface="Gill Sans MT"/>
                <a:cs typeface="Gill Sans MT"/>
              </a:rPr>
              <a:t>Receiving</a:t>
            </a:r>
            <a:r>
              <a:rPr sz="1500" spc="-60" dirty="0">
                <a:solidFill>
                  <a:srgbClr val="3B3B3B"/>
                </a:solidFill>
                <a:latin typeface="Gill Sans MT"/>
                <a:cs typeface="Gill Sans MT"/>
              </a:rPr>
              <a:t> </a:t>
            </a:r>
            <a:r>
              <a:rPr sz="1500" spc="-25" dirty="0">
                <a:solidFill>
                  <a:srgbClr val="3B3B3B"/>
                </a:solidFill>
                <a:latin typeface="Gill Sans MT"/>
                <a:cs typeface="Gill Sans MT"/>
              </a:rPr>
              <a:t>Department’s</a:t>
            </a:r>
            <a:r>
              <a:rPr sz="1500" spc="-65" dirty="0">
                <a:solidFill>
                  <a:srgbClr val="3B3B3B"/>
                </a:solidFill>
                <a:latin typeface="Gill Sans MT"/>
                <a:cs typeface="Gill Sans MT"/>
              </a:rPr>
              <a:t> Chair,</a:t>
            </a:r>
            <a:r>
              <a:rPr sz="1500" spc="-190" dirty="0">
                <a:solidFill>
                  <a:srgbClr val="3B3B3B"/>
                </a:solidFill>
                <a:latin typeface="Gill Sans MT"/>
                <a:cs typeface="Gill Sans MT"/>
              </a:rPr>
              <a:t> </a:t>
            </a:r>
            <a:r>
              <a:rPr sz="1500" dirty="0">
                <a:solidFill>
                  <a:srgbClr val="3B3B3B"/>
                </a:solidFill>
                <a:latin typeface="Gill Sans MT"/>
                <a:cs typeface="Gill Sans MT"/>
              </a:rPr>
              <a:t>Dean</a:t>
            </a:r>
            <a:r>
              <a:rPr sz="1500" spc="-10" dirty="0">
                <a:solidFill>
                  <a:srgbClr val="3B3B3B"/>
                </a:solidFill>
                <a:latin typeface="Gill Sans MT"/>
                <a:cs typeface="Gill Sans MT"/>
              </a:rPr>
              <a:t> </a:t>
            </a:r>
            <a:r>
              <a:rPr sz="1500" dirty="0">
                <a:solidFill>
                  <a:srgbClr val="3B3B3B"/>
                </a:solidFill>
                <a:latin typeface="Gill Sans MT"/>
                <a:cs typeface="Gill Sans MT"/>
              </a:rPr>
              <a:t>or Director</a:t>
            </a:r>
            <a:r>
              <a:rPr sz="1500" spc="-50" dirty="0">
                <a:solidFill>
                  <a:srgbClr val="3B3B3B"/>
                </a:solidFill>
                <a:latin typeface="Gill Sans MT"/>
                <a:cs typeface="Gill Sans MT"/>
              </a:rPr>
              <a:t> </a:t>
            </a:r>
            <a:r>
              <a:rPr sz="1500" spc="-10" dirty="0">
                <a:solidFill>
                  <a:srgbClr val="3B3B3B"/>
                </a:solidFill>
                <a:latin typeface="Gill Sans MT"/>
                <a:cs typeface="Gill Sans MT"/>
              </a:rPr>
              <a:t>must</a:t>
            </a:r>
            <a:r>
              <a:rPr sz="1500" spc="-195" dirty="0">
                <a:solidFill>
                  <a:srgbClr val="3B3B3B"/>
                </a:solidFill>
                <a:latin typeface="Gill Sans MT"/>
                <a:cs typeface="Gill Sans MT"/>
              </a:rPr>
              <a:t> </a:t>
            </a:r>
            <a:r>
              <a:rPr sz="1500" spc="-20" dirty="0">
                <a:solidFill>
                  <a:srgbClr val="3B3B3B"/>
                </a:solidFill>
                <a:latin typeface="Gill Sans MT"/>
                <a:cs typeface="Gill Sans MT"/>
              </a:rPr>
              <a:t>sign </a:t>
            </a:r>
            <a:r>
              <a:rPr sz="1500" dirty="0">
                <a:solidFill>
                  <a:srgbClr val="3B3B3B"/>
                </a:solidFill>
                <a:latin typeface="Gill Sans MT"/>
                <a:cs typeface="Gill Sans MT"/>
              </a:rPr>
              <a:t>the</a:t>
            </a:r>
            <a:r>
              <a:rPr sz="1500" spc="-55" dirty="0">
                <a:solidFill>
                  <a:srgbClr val="3B3B3B"/>
                </a:solidFill>
                <a:latin typeface="Gill Sans MT"/>
                <a:cs typeface="Gill Sans MT"/>
              </a:rPr>
              <a:t> </a:t>
            </a:r>
            <a:r>
              <a:rPr sz="1500" spc="-20" dirty="0">
                <a:solidFill>
                  <a:srgbClr val="3B3B3B"/>
                </a:solidFill>
                <a:latin typeface="Gill Sans MT"/>
                <a:cs typeface="Gill Sans MT"/>
              </a:rPr>
              <a:t>form</a:t>
            </a:r>
            <a:endParaRPr sz="1500" dirty="0">
              <a:latin typeface="Gill Sans MT"/>
              <a:cs typeface="Gill Sans MT"/>
            </a:endParaRPr>
          </a:p>
        </p:txBody>
      </p:sp>
      <p:grpSp>
        <p:nvGrpSpPr>
          <p:cNvPr id="4" name="object 4"/>
          <p:cNvGrpSpPr/>
          <p:nvPr/>
        </p:nvGrpSpPr>
        <p:grpSpPr>
          <a:xfrm>
            <a:off x="5914644" y="2060448"/>
            <a:ext cx="5850890" cy="4401820"/>
            <a:chOff x="5914644" y="2060448"/>
            <a:chExt cx="5850890" cy="4401820"/>
          </a:xfrm>
        </p:grpSpPr>
        <p:pic>
          <p:nvPicPr>
            <p:cNvPr id="5" name="object 5"/>
            <p:cNvPicPr/>
            <p:nvPr/>
          </p:nvPicPr>
          <p:blipFill>
            <a:blip r:embed="rId2" cstate="print"/>
            <a:stretch>
              <a:fillRect/>
            </a:stretch>
          </p:blipFill>
          <p:spPr>
            <a:xfrm>
              <a:off x="5914644" y="2060448"/>
              <a:ext cx="5850623" cy="4401299"/>
            </a:xfrm>
            <a:prstGeom prst="rect">
              <a:avLst/>
            </a:prstGeom>
          </p:spPr>
        </p:pic>
        <p:pic>
          <p:nvPicPr>
            <p:cNvPr id="6" name="object 6"/>
            <p:cNvPicPr/>
            <p:nvPr/>
          </p:nvPicPr>
          <p:blipFill>
            <a:blip r:embed="rId3" cstate="print"/>
            <a:stretch>
              <a:fillRect/>
            </a:stretch>
          </p:blipFill>
          <p:spPr>
            <a:xfrm>
              <a:off x="8305800" y="2060448"/>
              <a:ext cx="1014983" cy="669035"/>
            </a:xfrm>
            <a:prstGeom prst="rect">
              <a:avLst/>
            </a:prstGeom>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259205"/>
          </a:xfrm>
          <a:prstGeom prst="rect">
            <a:avLst/>
          </a:prstGeom>
          <a:solidFill>
            <a:srgbClr val="4D1334"/>
          </a:solidFill>
        </p:spPr>
        <p:txBody>
          <a:bodyPr vert="horz" wrap="square" lIns="0" tIns="353695" rIns="0" bIns="0" rtlCol="0">
            <a:spAutoFit/>
          </a:bodyPr>
          <a:lstStyle/>
          <a:p>
            <a:pPr marL="225425">
              <a:lnSpc>
                <a:spcPct val="100000"/>
              </a:lnSpc>
              <a:spcBef>
                <a:spcPts val="2785"/>
              </a:spcBef>
            </a:pPr>
            <a:r>
              <a:rPr sz="4400" dirty="0">
                <a:solidFill>
                  <a:srgbClr val="FFFFFF"/>
                </a:solidFill>
              </a:rPr>
              <a:t>OUTGOING</a:t>
            </a:r>
            <a:r>
              <a:rPr sz="4400" spc="-150" dirty="0">
                <a:solidFill>
                  <a:srgbClr val="FFFFFF"/>
                </a:solidFill>
              </a:rPr>
              <a:t> </a:t>
            </a:r>
            <a:r>
              <a:rPr sz="4400" dirty="0">
                <a:solidFill>
                  <a:srgbClr val="FFFFFF"/>
                </a:solidFill>
              </a:rPr>
              <a:t>LOANED</a:t>
            </a:r>
            <a:r>
              <a:rPr sz="4400" spc="-114" dirty="0">
                <a:solidFill>
                  <a:srgbClr val="FFFFFF"/>
                </a:solidFill>
              </a:rPr>
              <a:t> </a:t>
            </a:r>
            <a:r>
              <a:rPr sz="4400" spc="-10" dirty="0">
                <a:solidFill>
                  <a:srgbClr val="FFFFFF"/>
                </a:solidFill>
              </a:rPr>
              <a:t>EQUIPMENT</a:t>
            </a:r>
            <a:endParaRPr sz="4400" dirty="0"/>
          </a:p>
        </p:txBody>
      </p:sp>
      <p:sp>
        <p:nvSpPr>
          <p:cNvPr id="3" name="object 3"/>
          <p:cNvSpPr txBox="1"/>
          <p:nvPr/>
        </p:nvSpPr>
        <p:spPr>
          <a:xfrm>
            <a:off x="659484" y="2031422"/>
            <a:ext cx="5223510" cy="3562350"/>
          </a:xfrm>
          <a:prstGeom prst="rect">
            <a:avLst/>
          </a:prstGeom>
        </p:spPr>
        <p:txBody>
          <a:bodyPr vert="horz" wrap="square" lIns="0" tIns="125095" rIns="0" bIns="0" rtlCol="0">
            <a:spAutoFit/>
          </a:bodyPr>
          <a:lstStyle/>
          <a:p>
            <a:pPr marL="318770" indent="-306070">
              <a:lnSpc>
                <a:spcPct val="100000"/>
              </a:lnSpc>
              <a:spcBef>
                <a:spcPts val="985"/>
              </a:spcBef>
              <a:buClr>
                <a:srgbClr val="902F61"/>
              </a:buClr>
              <a:buSzPct val="90000"/>
              <a:buFont typeface="Wingdings 2"/>
              <a:buChar char=""/>
              <a:tabLst>
                <a:tab pos="318770" algn="l"/>
              </a:tabLst>
            </a:pPr>
            <a:r>
              <a:rPr sz="1500" dirty="0">
                <a:solidFill>
                  <a:srgbClr val="3B3B3B"/>
                </a:solidFill>
                <a:latin typeface="Gill Sans MT"/>
                <a:cs typeface="Gill Sans MT"/>
              </a:rPr>
              <a:t>Fill</a:t>
            </a:r>
            <a:r>
              <a:rPr sz="1500" spc="-50" dirty="0">
                <a:solidFill>
                  <a:srgbClr val="3B3B3B"/>
                </a:solidFill>
                <a:latin typeface="Gill Sans MT"/>
                <a:cs typeface="Gill Sans MT"/>
              </a:rPr>
              <a:t> </a:t>
            </a:r>
            <a:r>
              <a:rPr sz="1500" dirty="0">
                <a:solidFill>
                  <a:srgbClr val="3B3B3B"/>
                </a:solidFill>
                <a:latin typeface="Gill Sans MT"/>
                <a:cs typeface="Gill Sans MT"/>
              </a:rPr>
              <a:t>out</a:t>
            </a:r>
            <a:r>
              <a:rPr sz="1500" spc="-30" dirty="0">
                <a:solidFill>
                  <a:srgbClr val="3B3B3B"/>
                </a:solidFill>
                <a:latin typeface="Gill Sans MT"/>
                <a:cs typeface="Gill Sans MT"/>
              </a:rPr>
              <a:t> </a:t>
            </a:r>
            <a:r>
              <a:rPr sz="1500" dirty="0">
                <a:solidFill>
                  <a:srgbClr val="3B3B3B"/>
                </a:solidFill>
                <a:latin typeface="Gill Sans MT"/>
                <a:cs typeface="Gill Sans MT"/>
              </a:rPr>
              <a:t>form</a:t>
            </a:r>
            <a:r>
              <a:rPr sz="1500" spc="-10" dirty="0">
                <a:solidFill>
                  <a:srgbClr val="3B3B3B"/>
                </a:solidFill>
                <a:latin typeface="Gill Sans MT"/>
                <a:cs typeface="Gill Sans MT"/>
              </a:rPr>
              <a:t> </a:t>
            </a:r>
            <a:r>
              <a:rPr sz="1500" dirty="0">
                <a:solidFill>
                  <a:srgbClr val="3B3B3B"/>
                </a:solidFill>
                <a:latin typeface="Gill Sans MT"/>
                <a:cs typeface="Gill Sans MT"/>
              </a:rPr>
              <a:t>completely</a:t>
            </a:r>
            <a:r>
              <a:rPr sz="1500" spc="-55" dirty="0">
                <a:solidFill>
                  <a:srgbClr val="3B3B3B"/>
                </a:solidFill>
                <a:latin typeface="Gill Sans MT"/>
                <a:cs typeface="Gill Sans MT"/>
              </a:rPr>
              <a:t> </a:t>
            </a:r>
            <a:r>
              <a:rPr sz="1500" spc="-20" dirty="0">
                <a:solidFill>
                  <a:srgbClr val="3B3B3B"/>
                </a:solidFill>
                <a:latin typeface="Gill Sans MT"/>
                <a:cs typeface="Gill Sans MT"/>
              </a:rPr>
              <a:t>(physically</a:t>
            </a:r>
            <a:r>
              <a:rPr sz="1500" spc="-15" dirty="0">
                <a:solidFill>
                  <a:srgbClr val="3B3B3B"/>
                </a:solidFill>
                <a:latin typeface="Gill Sans MT"/>
                <a:cs typeface="Gill Sans MT"/>
              </a:rPr>
              <a:t> </a:t>
            </a:r>
            <a:r>
              <a:rPr sz="1500" spc="-10" dirty="0">
                <a:solidFill>
                  <a:srgbClr val="3B3B3B"/>
                </a:solidFill>
                <a:latin typeface="Gill Sans MT"/>
                <a:cs typeface="Gill Sans MT"/>
              </a:rPr>
              <a:t>furnished</a:t>
            </a:r>
            <a:r>
              <a:rPr sz="1500" spc="-85" dirty="0">
                <a:solidFill>
                  <a:srgbClr val="3B3B3B"/>
                </a:solidFill>
                <a:latin typeface="Gill Sans MT"/>
                <a:cs typeface="Gill Sans MT"/>
              </a:rPr>
              <a:t> </a:t>
            </a:r>
            <a:r>
              <a:rPr sz="1500" spc="-10" dirty="0">
                <a:solidFill>
                  <a:srgbClr val="3B3B3B"/>
                </a:solidFill>
                <a:latin typeface="Gill Sans MT"/>
                <a:cs typeface="Gill Sans MT"/>
              </a:rPr>
              <a:t>only)</a:t>
            </a:r>
            <a:endParaRPr sz="1500" dirty="0">
              <a:latin typeface="Gill Sans MT"/>
              <a:cs typeface="Gill Sans MT"/>
            </a:endParaRPr>
          </a:p>
          <a:p>
            <a:pPr marL="641350" marR="79375" lvl="1" indent="-304800">
              <a:lnSpc>
                <a:spcPts val="1500"/>
              </a:lnSpc>
              <a:spcBef>
                <a:spcPts val="1030"/>
              </a:spcBef>
              <a:buClr>
                <a:srgbClr val="902F61"/>
              </a:buClr>
              <a:buSzPct val="89285"/>
              <a:buFont typeface="Wingdings 2"/>
              <a:buChar char=""/>
              <a:tabLst>
                <a:tab pos="641350" algn="l"/>
              </a:tabLst>
            </a:pPr>
            <a:r>
              <a:rPr sz="1400" dirty="0">
                <a:solidFill>
                  <a:srgbClr val="3B3B3B"/>
                </a:solidFill>
                <a:latin typeface="Gill Sans MT"/>
                <a:cs typeface="Gill Sans MT"/>
              </a:rPr>
              <a:t>Include</a:t>
            </a:r>
            <a:r>
              <a:rPr sz="1400" spc="-25" dirty="0">
                <a:solidFill>
                  <a:srgbClr val="3B3B3B"/>
                </a:solidFill>
                <a:latin typeface="Gill Sans MT"/>
                <a:cs typeface="Gill Sans MT"/>
              </a:rPr>
              <a:t> </a:t>
            </a:r>
            <a:r>
              <a:rPr sz="1400" dirty="0">
                <a:solidFill>
                  <a:srgbClr val="3B3B3B"/>
                </a:solidFill>
                <a:latin typeface="Gill Sans MT"/>
                <a:cs typeface="Gill Sans MT"/>
              </a:rPr>
              <a:t>the</a:t>
            </a:r>
            <a:r>
              <a:rPr sz="1400" spc="-30" dirty="0">
                <a:solidFill>
                  <a:srgbClr val="3B3B3B"/>
                </a:solidFill>
                <a:latin typeface="Gill Sans MT"/>
                <a:cs typeface="Gill Sans MT"/>
              </a:rPr>
              <a:t> </a:t>
            </a:r>
            <a:r>
              <a:rPr sz="1400" dirty="0">
                <a:solidFill>
                  <a:srgbClr val="3B3B3B"/>
                </a:solidFill>
                <a:latin typeface="Gill Sans MT"/>
                <a:cs typeface="Gill Sans MT"/>
              </a:rPr>
              <a:t>Grant</a:t>
            </a:r>
            <a:r>
              <a:rPr sz="1400" spc="-15" dirty="0">
                <a:solidFill>
                  <a:srgbClr val="3B3B3B"/>
                </a:solidFill>
                <a:latin typeface="Gill Sans MT"/>
                <a:cs typeface="Gill Sans MT"/>
              </a:rPr>
              <a:t> </a:t>
            </a:r>
            <a:r>
              <a:rPr sz="1400" dirty="0">
                <a:solidFill>
                  <a:srgbClr val="3B3B3B"/>
                </a:solidFill>
                <a:latin typeface="Gill Sans MT"/>
                <a:cs typeface="Gill Sans MT"/>
              </a:rPr>
              <a:t>#</a:t>
            </a:r>
            <a:r>
              <a:rPr sz="1400" spc="-10" dirty="0">
                <a:solidFill>
                  <a:srgbClr val="3B3B3B"/>
                </a:solidFill>
                <a:latin typeface="Gill Sans MT"/>
                <a:cs typeface="Gill Sans MT"/>
              </a:rPr>
              <a:t> </a:t>
            </a:r>
            <a:r>
              <a:rPr sz="1400" dirty="0">
                <a:solidFill>
                  <a:srgbClr val="3B3B3B"/>
                </a:solidFill>
                <a:latin typeface="Gill Sans MT"/>
                <a:cs typeface="Gill Sans MT"/>
              </a:rPr>
              <a:t>(if</a:t>
            </a:r>
            <a:r>
              <a:rPr sz="1400" spc="-20" dirty="0">
                <a:solidFill>
                  <a:srgbClr val="3B3B3B"/>
                </a:solidFill>
                <a:latin typeface="Gill Sans MT"/>
                <a:cs typeface="Gill Sans MT"/>
              </a:rPr>
              <a:t> </a:t>
            </a:r>
            <a:r>
              <a:rPr sz="1400" dirty="0">
                <a:solidFill>
                  <a:srgbClr val="3B3B3B"/>
                </a:solidFill>
                <a:latin typeface="Gill Sans MT"/>
                <a:cs typeface="Gill Sans MT"/>
              </a:rPr>
              <a:t>applicable),the Org</a:t>
            </a:r>
            <a:r>
              <a:rPr sz="1400" spc="-15" dirty="0">
                <a:solidFill>
                  <a:srgbClr val="3B3B3B"/>
                </a:solidFill>
                <a:latin typeface="Gill Sans MT"/>
                <a:cs typeface="Gill Sans MT"/>
              </a:rPr>
              <a:t> </a:t>
            </a:r>
            <a:r>
              <a:rPr sz="1400" dirty="0">
                <a:solidFill>
                  <a:srgbClr val="3B3B3B"/>
                </a:solidFill>
                <a:latin typeface="Gill Sans MT"/>
                <a:cs typeface="Gill Sans MT"/>
              </a:rPr>
              <a:t>#,the</a:t>
            </a:r>
            <a:r>
              <a:rPr sz="1400" spc="-30" dirty="0">
                <a:solidFill>
                  <a:srgbClr val="3B3B3B"/>
                </a:solidFill>
                <a:latin typeface="Gill Sans MT"/>
                <a:cs typeface="Gill Sans MT"/>
              </a:rPr>
              <a:t> </a:t>
            </a:r>
            <a:r>
              <a:rPr sz="1400" dirty="0">
                <a:solidFill>
                  <a:srgbClr val="3B3B3B"/>
                </a:solidFill>
                <a:latin typeface="Gill Sans MT"/>
                <a:cs typeface="Gill Sans MT"/>
              </a:rPr>
              <a:t>loan</a:t>
            </a:r>
            <a:r>
              <a:rPr sz="1400" spc="20" dirty="0">
                <a:solidFill>
                  <a:srgbClr val="3B3B3B"/>
                </a:solidFill>
                <a:latin typeface="Gill Sans MT"/>
                <a:cs typeface="Gill Sans MT"/>
              </a:rPr>
              <a:t> </a:t>
            </a:r>
            <a:r>
              <a:rPr sz="1400" spc="-10" dirty="0">
                <a:solidFill>
                  <a:srgbClr val="3B3B3B"/>
                </a:solidFill>
                <a:latin typeface="Gill Sans MT"/>
                <a:cs typeface="Gill Sans MT"/>
              </a:rPr>
              <a:t>date,and </a:t>
            </a:r>
            <a:r>
              <a:rPr sz="1400" dirty="0">
                <a:solidFill>
                  <a:srgbClr val="3B3B3B"/>
                </a:solidFill>
                <a:latin typeface="Gill Sans MT"/>
                <a:cs typeface="Gill Sans MT"/>
              </a:rPr>
              <a:t>the</a:t>
            </a:r>
            <a:r>
              <a:rPr sz="1400" spc="-20" dirty="0">
                <a:solidFill>
                  <a:srgbClr val="3B3B3B"/>
                </a:solidFill>
                <a:latin typeface="Gill Sans MT"/>
                <a:cs typeface="Gill Sans MT"/>
              </a:rPr>
              <a:t> </a:t>
            </a:r>
            <a:r>
              <a:rPr sz="1400" dirty="0">
                <a:solidFill>
                  <a:srgbClr val="3B3B3B"/>
                </a:solidFill>
                <a:latin typeface="Gill Sans MT"/>
                <a:cs typeface="Gill Sans MT"/>
              </a:rPr>
              <a:t>expiration</a:t>
            </a:r>
            <a:r>
              <a:rPr sz="1400" spc="-80" dirty="0">
                <a:solidFill>
                  <a:srgbClr val="3B3B3B"/>
                </a:solidFill>
                <a:latin typeface="Gill Sans MT"/>
                <a:cs typeface="Gill Sans MT"/>
              </a:rPr>
              <a:t> </a:t>
            </a:r>
            <a:r>
              <a:rPr sz="1400" spc="-20" dirty="0">
                <a:solidFill>
                  <a:srgbClr val="3B3B3B"/>
                </a:solidFill>
                <a:latin typeface="Gill Sans MT"/>
                <a:cs typeface="Gill Sans MT"/>
              </a:rPr>
              <a:t>date.</a:t>
            </a:r>
            <a:endParaRPr sz="1400" dirty="0">
              <a:latin typeface="Gill Sans MT"/>
              <a:cs typeface="Gill Sans MT"/>
            </a:endParaRPr>
          </a:p>
          <a:p>
            <a:pPr marL="641985" lvl="1" indent="-304800">
              <a:lnSpc>
                <a:spcPct val="100000"/>
              </a:lnSpc>
              <a:spcBef>
                <a:spcPts val="770"/>
              </a:spcBef>
              <a:buClr>
                <a:srgbClr val="902F61"/>
              </a:buClr>
              <a:buSzPct val="89285"/>
              <a:buFont typeface="Wingdings 2"/>
              <a:buChar char=""/>
              <a:tabLst>
                <a:tab pos="641985" algn="l"/>
              </a:tabLst>
            </a:pPr>
            <a:r>
              <a:rPr sz="1400" dirty="0">
                <a:solidFill>
                  <a:srgbClr val="3B3B3B"/>
                </a:solidFill>
                <a:latin typeface="Gill Sans MT"/>
                <a:cs typeface="Gill Sans MT"/>
              </a:rPr>
              <a:t>Include</a:t>
            </a:r>
            <a:r>
              <a:rPr sz="1400" spc="-10" dirty="0">
                <a:solidFill>
                  <a:srgbClr val="3B3B3B"/>
                </a:solidFill>
                <a:latin typeface="Gill Sans MT"/>
                <a:cs typeface="Gill Sans MT"/>
              </a:rPr>
              <a:t> </a:t>
            </a:r>
            <a:r>
              <a:rPr sz="1400" dirty="0">
                <a:solidFill>
                  <a:srgbClr val="3B3B3B"/>
                </a:solidFill>
                <a:latin typeface="Gill Sans MT"/>
                <a:cs typeface="Gill Sans MT"/>
              </a:rPr>
              <a:t>Lender/UNM</a:t>
            </a:r>
            <a:r>
              <a:rPr sz="1400" spc="-30" dirty="0">
                <a:solidFill>
                  <a:srgbClr val="3B3B3B"/>
                </a:solidFill>
                <a:latin typeface="Gill Sans MT"/>
                <a:cs typeface="Gill Sans MT"/>
              </a:rPr>
              <a:t> </a:t>
            </a:r>
            <a:r>
              <a:rPr sz="1400" dirty="0">
                <a:solidFill>
                  <a:srgbClr val="3B3B3B"/>
                </a:solidFill>
                <a:latin typeface="Gill Sans MT"/>
                <a:cs typeface="Gill Sans MT"/>
              </a:rPr>
              <a:t>Department</a:t>
            </a:r>
            <a:r>
              <a:rPr sz="1400" spc="-15" dirty="0">
                <a:solidFill>
                  <a:srgbClr val="3B3B3B"/>
                </a:solidFill>
                <a:latin typeface="Gill Sans MT"/>
                <a:cs typeface="Gill Sans MT"/>
              </a:rPr>
              <a:t> </a:t>
            </a:r>
            <a:r>
              <a:rPr sz="1400" spc="-10" dirty="0">
                <a:solidFill>
                  <a:srgbClr val="3B3B3B"/>
                </a:solidFill>
                <a:latin typeface="Gill Sans MT"/>
                <a:cs typeface="Gill Sans MT"/>
              </a:rPr>
              <a:t>contact</a:t>
            </a:r>
            <a:r>
              <a:rPr sz="1400" spc="-160" dirty="0">
                <a:solidFill>
                  <a:srgbClr val="3B3B3B"/>
                </a:solidFill>
                <a:latin typeface="Gill Sans MT"/>
                <a:cs typeface="Gill Sans MT"/>
              </a:rPr>
              <a:t> </a:t>
            </a:r>
            <a:r>
              <a:rPr sz="1400" spc="-10" dirty="0">
                <a:solidFill>
                  <a:srgbClr val="3B3B3B"/>
                </a:solidFill>
                <a:latin typeface="Gill Sans MT"/>
                <a:cs typeface="Gill Sans MT"/>
              </a:rPr>
              <a:t>information</a:t>
            </a:r>
            <a:endParaRPr sz="1400" dirty="0">
              <a:latin typeface="Gill Sans MT"/>
              <a:cs typeface="Gill Sans MT"/>
            </a:endParaRPr>
          </a:p>
          <a:p>
            <a:pPr marL="641985" marR="346075" lvl="1" indent="-305435">
              <a:lnSpc>
                <a:spcPts val="1610"/>
              </a:lnSpc>
              <a:spcBef>
                <a:spcPts val="835"/>
              </a:spcBef>
              <a:buClr>
                <a:srgbClr val="902F61"/>
              </a:buClr>
              <a:buSzPct val="89285"/>
              <a:buFont typeface="Wingdings 2"/>
              <a:buChar char=""/>
              <a:tabLst>
                <a:tab pos="641985" algn="l"/>
              </a:tabLst>
            </a:pPr>
            <a:r>
              <a:rPr sz="1400" dirty="0">
                <a:solidFill>
                  <a:srgbClr val="3B3B3B"/>
                </a:solidFill>
                <a:latin typeface="Gill Sans MT"/>
                <a:cs typeface="Gill Sans MT"/>
              </a:rPr>
              <a:t>Include</a:t>
            </a:r>
            <a:r>
              <a:rPr sz="1400" spc="-10" dirty="0">
                <a:solidFill>
                  <a:srgbClr val="3B3B3B"/>
                </a:solidFill>
                <a:latin typeface="Gill Sans MT"/>
                <a:cs typeface="Gill Sans MT"/>
              </a:rPr>
              <a:t> </a:t>
            </a:r>
            <a:r>
              <a:rPr sz="1400" dirty="0">
                <a:solidFill>
                  <a:srgbClr val="3B3B3B"/>
                </a:solidFill>
                <a:latin typeface="Gill Sans MT"/>
                <a:cs typeface="Gill Sans MT"/>
              </a:rPr>
              <a:t>the name</a:t>
            </a:r>
            <a:r>
              <a:rPr sz="1400" spc="20" dirty="0">
                <a:solidFill>
                  <a:srgbClr val="3B3B3B"/>
                </a:solidFill>
                <a:latin typeface="Gill Sans MT"/>
                <a:cs typeface="Gill Sans MT"/>
              </a:rPr>
              <a:t> </a:t>
            </a:r>
            <a:r>
              <a:rPr sz="1400" dirty="0">
                <a:solidFill>
                  <a:srgbClr val="3B3B3B"/>
                </a:solidFill>
                <a:latin typeface="Gill Sans MT"/>
                <a:cs typeface="Gill Sans MT"/>
              </a:rPr>
              <a:t>of</a:t>
            </a:r>
            <a:r>
              <a:rPr sz="1400" spc="15" dirty="0">
                <a:solidFill>
                  <a:srgbClr val="3B3B3B"/>
                </a:solidFill>
                <a:latin typeface="Gill Sans MT"/>
                <a:cs typeface="Gill Sans MT"/>
              </a:rPr>
              <a:t> </a:t>
            </a:r>
            <a:r>
              <a:rPr sz="1400" dirty="0">
                <a:solidFill>
                  <a:srgbClr val="3B3B3B"/>
                </a:solidFill>
                <a:latin typeface="Gill Sans MT"/>
                <a:cs typeface="Gill Sans MT"/>
              </a:rPr>
              <a:t>the </a:t>
            </a:r>
            <a:r>
              <a:rPr sz="1400" spc="-25" dirty="0">
                <a:solidFill>
                  <a:srgbClr val="3B3B3B"/>
                </a:solidFill>
                <a:latin typeface="Gill Sans MT"/>
                <a:cs typeface="Gill Sans MT"/>
              </a:rPr>
              <a:t>Borrower/Sponsor</a:t>
            </a:r>
            <a:r>
              <a:rPr sz="1400" spc="-40" dirty="0">
                <a:solidFill>
                  <a:srgbClr val="3B3B3B"/>
                </a:solidFill>
                <a:latin typeface="Gill Sans MT"/>
                <a:cs typeface="Gill Sans MT"/>
              </a:rPr>
              <a:t> </a:t>
            </a:r>
            <a:r>
              <a:rPr sz="1400" spc="-25" dirty="0">
                <a:solidFill>
                  <a:srgbClr val="3B3B3B"/>
                </a:solidFill>
                <a:latin typeface="Gill Sans MT"/>
                <a:cs typeface="Gill Sans MT"/>
              </a:rPr>
              <a:t>ID,Address</a:t>
            </a:r>
            <a:r>
              <a:rPr sz="1400" spc="-5" dirty="0">
                <a:solidFill>
                  <a:srgbClr val="3B3B3B"/>
                </a:solidFill>
                <a:latin typeface="Gill Sans MT"/>
                <a:cs typeface="Gill Sans MT"/>
              </a:rPr>
              <a:t> </a:t>
            </a:r>
            <a:r>
              <a:rPr sz="1400" spc="-25" dirty="0">
                <a:solidFill>
                  <a:srgbClr val="3B3B3B"/>
                </a:solidFill>
                <a:latin typeface="Gill Sans MT"/>
                <a:cs typeface="Gill Sans MT"/>
              </a:rPr>
              <a:t>and </a:t>
            </a:r>
            <a:r>
              <a:rPr sz="1400" spc="-10" dirty="0">
                <a:solidFill>
                  <a:srgbClr val="3B3B3B"/>
                </a:solidFill>
                <a:latin typeface="Gill Sans MT"/>
                <a:cs typeface="Gill Sans MT"/>
              </a:rPr>
              <a:t>Contact</a:t>
            </a:r>
            <a:r>
              <a:rPr sz="1400" spc="-30" dirty="0">
                <a:solidFill>
                  <a:srgbClr val="3B3B3B"/>
                </a:solidFill>
                <a:latin typeface="Gill Sans MT"/>
                <a:cs typeface="Gill Sans MT"/>
              </a:rPr>
              <a:t> </a:t>
            </a:r>
            <a:r>
              <a:rPr sz="1400" spc="-10" dirty="0">
                <a:solidFill>
                  <a:srgbClr val="3B3B3B"/>
                </a:solidFill>
                <a:latin typeface="Gill Sans MT"/>
                <a:cs typeface="Gill Sans MT"/>
              </a:rPr>
              <a:t>Information</a:t>
            </a:r>
            <a:endParaRPr sz="1400" dirty="0">
              <a:latin typeface="Gill Sans MT"/>
              <a:cs typeface="Gill Sans MT"/>
            </a:endParaRPr>
          </a:p>
          <a:p>
            <a:pPr marL="641985" marR="5080" lvl="1" indent="-305435">
              <a:lnSpc>
                <a:spcPts val="1500"/>
              </a:lnSpc>
              <a:spcBef>
                <a:spcPts val="969"/>
              </a:spcBef>
              <a:buClr>
                <a:srgbClr val="902F61"/>
              </a:buClr>
              <a:buSzPct val="89285"/>
              <a:buFont typeface="Wingdings 2"/>
              <a:buChar char=""/>
              <a:tabLst>
                <a:tab pos="641985" algn="l"/>
              </a:tabLst>
            </a:pPr>
            <a:r>
              <a:rPr sz="1400" dirty="0">
                <a:solidFill>
                  <a:srgbClr val="3B3B3B"/>
                </a:solidFill>
                <a:latin typeface="Gill Sans MT"/>
                <a:cs typeface="Gill Sans MT"/>
              </a:rPr>
              <a:t>Include</a:t>
            </a:r>
            <a:r>
              <a:rPr sz="1400" spc="-40" dirty="0">
                <a:solidFill>
                  <a:srgbClr val="3B3B3B"/>
                </a:solidFill>
                <a:latin typeface="Gill Sans MT"/>
                <a:cs typeface="Gill Sans MT"/>
              </a:rPr>
              <a:t> </a:t>
            </a:r>
            <a:r>
              <a:rPr sz="1400" spc="-20" dirty="0">
                <a:solidFill>
                  <a:srgbClr val="3B3B3B"/>
                </a:solidFill>
                <a:latin typeface="Gill Sans MT"/>
                <a:cs typeface="Gill Sans MT"/>
              </a:rPr>
              <a:t>reference</a:t>
            </a:r>
            <a:r>
              <a:rPr sz="1400" spc="-25" dirty="0">
                <a:solidFill>
                  <a:srgbClr val="3B3B3B"/>
                </a:solidFill>
                <a:latin typeface="Gill Sans MT"/>
                <a:cs typeface="Gill Sans MT"/>
              </a:rPr>
              <a:t> </a:t>
            </a:r>
            <a:r>
              <a:rPr sz="1400" dirty="0">
                <a:solidFill>
                  <a:srgbClr val="3B3B3B"/>
                </a:solidFill>
                <a:latin typeface="Gill Sans MT"/>
                <a:cs typeface="Gill Sans MT"/>
              </a:rPr>
              <a:t>number</a:t>
            </a:r>
            <a:r>
              <a:rPr sz="1400" spc="-45" dirty="0">
                <a:solidFill>
                  <a:srgbClr val="3B3B3B"/>
                </a:solidFill>
                <a:latin typeface="Gill Sans MT"/>
                <a:cs typeface="Gill Sans MT"/>
              </a:rPr>
              <a:t> </a:t>
            </a:r>
            <a:r>
              <a:rPr sz="1400" dirty="0">
                <a:solidFill>
                  <a:srgbClr val="3B3B3B"/>
                </a:solidFill>
                <a:latin typeface="Gill Sans MT"/>
                <a:cs typeface="Gill Sans MT"/>
              </a:rPr>
              <a:t>for</a:t>
            </a:r>
            <a:r>
              <a:rPr sz="1400" spc="-40" dirty="0">
                <a:solidFill>
                  <a:srgbClr val="3B3B3B"/>
                </a:solidFill>
                <a:latin typeface="Gill Sans MT"/>
                <a:cs typeface="Gill Sans MT"/>
              </a:rPr>
              <a:t> </a:t>
            </a:r>
            <a:r>
              <a:rPr sz="1400" dirty="0">
                <a:solidFill>
                  <a:srgbClr val="3B3B3B"/>
                </a:solidFill>
                <a:latin typeface="Gill Sans MT"/>
                <a:cs typeface="Gill Sans MT"/>
              </a:rPr>
              <a:t>contract</a:t>
            </a:r>
            <a:r>
              <a:rPr sz="1400" spc="-65" dirty="0">
                <a:solidFill>
                  <a:srgbClr val="3B3B3B"/>
                </a:solidFill>
                <a:latin typeface="Gill Sans MT"/>
                <a:cs typeface="Gill Sans MT"/>
              </a:rPr>
              <a:t> </a:t>
            </a:r>
            <a:r>
              <a:rPr sz="1400" dirty="0">
                <a:solidFill>
                  <a:srgbClr val="3B3B3B"/>
                </a:solidFill>
                <a:latin typeface="Gill Sans MT"/>
                <a:cs typeface="Gill Sans MT"/>
              </a:rPr>
              <a:t>and</a:t>
            </a:r>
            <a:r>
              <a:rPr sz="1400" spc="-20" dirty="0">
                <a:solidFill>
                  <a:srgbClr val="3B3B3B"/>
                </a:solidFill>
                <a:latin typeface="Gill Sans MT"/>
                <a:cs typeface="Gill Sans MT"/>
              </a:rPr>
              <a:t> </a:t>
            </a:r>
            <a:r>
              <a:rPr sz="1400" dirty="0">
                <a:solidFill>
                  <a:srgbClr val="3B3B3B"/>
                </a:solidFill>
                <a:latin typeface="Gill Sans MT"/>
                <a:cs typeface="Gill Sans MT"/>
              </a:rPr>
              <a:t>shipping</a:t>
            </a:r>
            <a:r>
              <a:rPr sz="1400" spc="-45" dirty="0">
                <a:solidFill>
                  <a:srgbClr val="3B3B3B"/>
                </a:solidFill>
                <a:latin typeface="Gill Sans MT"/>
                <a:cs typeface="Gill Sans MT"/>
              </a:rPr>
              <a:t> </a:t>
            </a:r>
            <a:r>
              <a:rPr sz="1400" spc="-10" dirty="0">
                <a:solidFill>
                  <a:srgbClr val="3B3B3B"/>
                </a:solidFill>
                <a:latin typeface="Gill Sans MT"/>
                <a:cs typeface="Gill Sans MT"/>
              </a:rPr>
              <a:t>information </a:t>
            </a:r>
            <a:r>
              <a:rPr sz="1400" dirty="0">
                <a:solidFill>
                  <a:srgbClr val="3B3B3B"/>
                </a:solidFill>
                <a:latin typeface="Gill Sans MT"/>
                <a:cs typeface="Gill Sans MT"/>
              </a:rPr>
              <a:t>(if</a:t>
            </a:r>
            <a:r>
              <a:rPr sz="1400" spc="-45" dirty="0">
                <a:solidFill>
                  <a:srgbClr val="3B3B3B"/>
                </a:solidFill>
                <a:latin typeface="Gill Sans MT"/>
                <a:cs typeface="Gill Sans MT"/>
              </a:rPr>
              <a:t> </a:t>
            </a:r>
            <a:r>
              <a:rPr sz="1400" spc="-10" dirty="0">
                <a:solidFill>
                  <a:srgbClr val="3B3B3B"/>
                </a:solidFill>
                <a:latin typeface="Gill Sans MT"/>
                <a:cs typeface="Gill Sans MT"/>
              </a:rPr>
              <a:t>applicable)</a:t>
            </a:r>
            <a:endParaRPr sz="1400" dirty="0">
              <a:latin typeface="Gill Sans MT"/>
              <a:cs typeface="Gill Sans MT"/>
            </a:endParaRPr>
          </a:p>
          <a:p>
            <a:pPr marL="641985" lvl="1" indent="-304800">
              <a:lnSpc>
                <a:spcPct val="100000"/>
              </a:lnSpc>
              <a:spcBef>
                <a:spcPts val="785"/>
              </a:spcBef>
              <a:buClr>
                <a:srgbClr val="902F61"/>
              </a:buClr>
              <a:buSzPct val="89285"/>
              <a:buFont typeface="Wingdings 2"/>
              <a:buChar char=""/>
              <a:tabLst>
                <a:tab pos="641985" algn="l"/>
              </a:tabLst>
            </a:pPr>
            <a:r>
              <a:rPr sz="1400" dirty="0">
                <a:solidFill>
                  <a:srgbClr val="3B3B3B"/>
                </a:solidFill>
                <a:latin typeface="Gill Sans MT"/>
                <a:cs typeface="Gill Sans MT"/>
              </a:rPr>
              <a:t>Document</a:t>
            </a:r>
            <a:r>
              <a:rPr sz="1400" spc="-40" dirty="0">
                <a:solidFill>
                  <a:srgbClr val="3B3B3B"/>
                </a:solidFill>
                <a:latin typeface="Gill Sans MT"/>
                <a:cs typeface="Gill Sans MT"/>
              </a:rPr>
              <a:t> </a:t>
            </a:r>
            <a:r>
              <a:rPr sz="1400" dirty="0">
                <a:solidFill>
                  <a:srgbClr val="3B3B3B"/>
                </a:solidFill>
                <a:latin typeface="Gill Sans MT"/>
                <a:cs typeface="Gill Sans MT"/>
              </a:rPr>
              <a:t>the</a:t>
            </a:r>
            <a:r>
              <a:rPr sz="1400" spc="-5" dirty="0">
                <a:solidFill>
                  <a:srgbClr val="3B3B3B"/>
                </a:solidFill>
                <a:latin typeface="Gill Sans MT"/>
                <a:cs typeface="Gill Sans MT"/>
              </a:rPr>
              <a:t> </a:t>
            </a:r>
            <a:r>
              <a:rPr sz="1400" dirty="0">
                <a:solidFill>
                  <a:srgbClr val="3B3B3B"/>
                </a:solidFill>
                <a:latin typeface="Gill Sans MT"/>
                <a:cs typeface="Gill Sans MT"/>
              </a:rPr>
              <a:t>purpose</a:t>
            </a:r>
            <a:r>
              <a:rPr sz="1400" spc="-25" dirty="0">
                <a:solidFill>
                  <a:srgbClr val="3B3B3B"/>
                </a:solidFill>
                <a:latin typeface="Gill Sans MT"/>
                <a:cs typeface="Gill Sans MT"/>
              </a:rPr>
              <a:t> </a:t>
            </a:r>
            <a:r>
              <a:rPr sz="1400" dirty="0">
                <a:solidFill>
                  <a:srgbClr val="3B3B3B"/>
                </a:solidFill>
                <a:latin typeface="Gill Sans MT"/>
                <a:cs typeface="Gill Sans MT"/>
              </a:rPr>
              <a:t>of</a:t>
            </a:r>
            <a:r>
              <a:rPr sz="1400" spc="-5" dirty="0">
                <a:solidFill>
                  <a:srgbClr val="3B3B3B"/>
                </a:solidFill>
                <a:latin typeface="Gill Sans MT"/>
                <a:cs typeface="Gill Sans MT"/>
              </a:rPr>
              <a:t> </a:t>
            </a:r>
            <a:r>
              <a:rPr sz="1400" dirty="0">
                <a:solidFill>
                  <a:srgbClr val="3B3B3B"/>
                </a:solidFill>
                <a:latin typeface="Gill Sans MT"/>
                <a:cs typeface="Gill Sans MT"/>
              </a:rPr>
              <a:t>the</a:t>
            </a:r>
            <a:r>
              <a:rPr sz="1400" spc="-135" dirty="0">
                <a:solidFill>
                  <a:srgbClr val="3B3B3B"/>
                </a:solidFill>
                <a:latin typeface="Gill Sans MT"/>
                <a:cs typeface="Gill Sans MT"/>
              </a:rPr>
              <a:t> </a:t>
            </a:r>
            <a:r>
              <a:rPr sz="1400" spc="-20" dirty="0">
                <a:solidFill>
                  <a:srgbClr val="3B3B3B"/>
                </a:solidFill>
                <a:latin typeface="Gill Sans MT"/>
                <a:cs typeface="Gill Sans MT"/>
              </a:rPr>
              <a:t>loan</a:t>
            </a:r>
            <a:endParaRPr sz="1400" dirty="0">
              <a:latin typeface="Gill Sans MT"/>
              <a:cs typeface="Gill Sans MT"/>
            </a:endParaRPr>
          </a:p>
          <a:p>
            <a:pPr marL="641985" marR="334010" lvl="1" indent="-304800">
              <a:lnSpc>
                <a:spcPts val="1500"/>
              </a:lnSpc>
              <a:spcBef>
                <a:spcPts val="1015"/>
              </a:spcBef>
              <a:buClr>
                <a:srgbClr val="902F61"/>
              </a:buClr>
              <a:buSzPct val="89285"/>
              <a:buFont typeface="Wingdings 2"/>
              <a:buChar char=""/>
              <a:tabLst>
                <a:tab pos="641985" algn="l"/>
              </a:tabLst>
            </a:pPr>
            <a:r>
              <a:rPr sz="1400" dirty="0">
                <a:solidFill>
                  <a:srgbClr val="3B3B3B"/>
                </a:solidFill>
                <a:latin typeface="Gill Sans MT"/>
                <a:cs typeface="Gill Sans MT"/>
              </a:rPr>
              <a:t>Include</a:t>
            </a:r>
            <a:r>
              <a:rPr sz="1400" spc="-20" dirty="0">
                <a:solidFill>
                  <a:srgbClr val="3B3B3B"/>
                </a:solidFill>
                <a:latin typeface="Gill Sans MT"/>
                <a:cs typeface="Gill Sans MT"/>
              </a:rPr>
              <a:t> </a:t>
            </a:r>
            <a:r>
              <a:rPr sz="1400" dirty="0">
                <a:solidFill>
                  <a:srgbClr val="3B3B3B"/>
                </a:solidFill>
                <a:latin typeface="Gill Sans MT"/>
                <a:cs typeface="Gill Sans MT"/>
              </a:rPr>
              <a:t>the</a:t>
            </a:r>
            <a:r>
              <a:rPr sz="1400" spc="-15" dirty="0">
                <a:solidFill>
                  <a:srgbClr val="3B3B3B"/>
                </a:solidFill>
                <a:latin typeface="Gill Sans MT"/>
                <a:cs typeface="Gill Sans MT"/>
              </a:rPr>
              <a:t> </a:t>
            </a:r>
            <a:r>
              <a:rPr sz="1400" dirty="0">
                <a:solidFill>
                  <a:srgbClr val="3B3B3B"/>
                </a:solidFill>
                <a:latin typeface="Gill Sans MT"/>
                <a:cs typeface="Gill Sans MT"/>
              </a:rPr>
              <a:t>description</a:t>
            </a:r>
            <a:r>
              <a:rPr sz="1400" spc="-25" dirty="0">
                <a:solidFill>
                  <a:srgbClr val="3B3B3B"/>
                </a:solidFill>
                <a:latin typeface="Gill Sans MT"/>
                <a:cs typeface="Gill Sans MT"/>
              </a:rPr>
              <a:t> </a:t>
            </a:r>
            <a:r>
              <a:rPr sz="1400" dirty="0">
                <a:solidFill>
                  <a:srgbClr val="3B3B3B"/>
                </a:solidFill>
                <a:latin typeface="Gill Sans MT"/>
                <a:cs typeface="Gill Sans MT"/>
              </a:rPr>
              <a:t>of</a:t>
            </a:r>
            <a:r>
              <a:rPr sz="1400" spc="-5" dirty="0">
                <a:solidFill>
                  <a:srgbClr val="3B3B3B"/>
                </a:solidFill>
                <a:latin typeface="Gill Sans MT"/>
                <a:cs typeface="Gill Sans MT"/>
              </a:rPr>
              <a:t> </a:t>
            </a:r>
            <a:r>
              <a:rPr sz="1400" dirty="0">
                <a:solidFill>
                  <a:srgbClr val="3B3B3B"/>
                </a:solidFill>
                <a:latin typeface="Gill Sans MT"/>
                <a:cs typeface="Gill Sans MT"/>
              </a:rPr>
              <a:t>the</a:t>
            </a:r>
            <a:r>
              <a:rPr sz="1400" spc="-20" dirty="0">
                <a:solidFill>
                  <a:srgbClr val="3B3B3B"/>
                </a:solidFill>
                <a:latin typeface="Gill Sans MT"/>
                <a:cs typeface="Gill Sans MT"/>
              </a:rPr>
              <a:t> </a:t>
            </a:r>
            <a:r>
              <a:rPr sz="1400" dirty="0">
                <a:solidFill>
                  <a:srgbClr val="3B3B3B"/>
                </a:solidFill>
                <a:latin typeface="Gill Sans MT"/>
                <a:cs typeface="Gill Sans MT"/>
              </a:rPr>
              <a:t>equipment:</a:t>
            </a:r>
            <a:r>
              <a:rPr sz="1400" spc="-170" dirty="0">
                <a:solidFill>
                  <a:srgbClr val="3B3B3B"/>
                </a:solidFill>
                <a:latin typeface="Gill Sans MT"/>
                <a:cs typeface="Gill Sans MT"/>
              </a:rPr>
              <a:t> </a:t>
            </a:r>
            <a:r>
              <a:rPr sz="1400" dirty="0">
                <a:solidFill>
                  <a:srgbClr val="3B3B3B"/>
                </a:solidFill>
                <a:latin typeface="Gill Sans MT"/>
                <a:cs typeface="Gill Sans MT"/>
              </a:rPr>
              <a:t>asset</a:t>
            </a:r>
            <a:r>
              <a:rPr sz="1400" spc="-5" dirty="0">
                <a:solidFill>
                  <a:srgbClr val="3B3B3B"/>
                </a:solidFill>
                <a:latin typeface="Gill Sans MT"/>
                <a:cs typeface="Gill Sans MT"/>
              </a:rPr>
              <a:t> </a:t>
            </a:r>
            <a:r>
              <a:rPr sz="1400" dirty="0">
                <a:solidFill>
                  <a:srgbClr val="3B3B3B"/>
                </a:solidFill>
                <a:latin typeface="Gill Sans MT"/>
                <a:cs typeface="Gill Sans MT"/>
              </a:rPr>
              <a:t>tag</a:t>
            </a:r>
            <a:r>
              <a:rPr sz="1400" spc="-25" dirty="0">
                <a:solidFill>
                  <a:srgbClr val="3B3B3B"/>
                </a:solidFill>
                <a:latin typeface="Gill Sans MT"/>
                <a:cs typeface="Gill Sans MT"/>
              </a:rPr>
              <a:t> </a:t>
            </a:r>
            <a:r>
              <a:rPr sz="1400" spc="-30" dirty="0">
                <a:solidFill>
                  <a:srgbClr val="3B3B3B"/>
                </a:solidFill>
                <a:latin typeface="Gill Sans MT"/>
                <a:cs typeface="Gill Sans MT"/>
              </a:rPr>
              <a:t>number, </a:t>
            </a:r>
            <a:r>
              <a:rPr sz="1400" spc="-10" dirty="0">
                <a:solidFill>
                  <a:srgbClr val="3B3B3B"/>
                </a:solidFill>
                <a:latin typeface="Gill Sans MT"/>
                <a:cs typeface="Gill Sans MT"/>
              </a:rPr>
              <a:t>manufacturer,model,serial</a:t>
            </a:r>
            <a:r>
              <a:rPr sz="1400" spc="-55" dirty="0">
                <a:solidFill>
                  <a:srgbClr val="3B3B3B"/>
                </a:solidFill>
                <a:latin typeface="Gill Sans MT"/>
                <a:cs typeface="Gill Sans MT"/>
              </a:rPr>
              <a:t> </a:t>
            </a:r>
            <a:r>
              <a:rPr sz="1400" spc="-25" dirty="0">
                <a:solidFill>
                  <a:srgbClr val="3B3B3B"/>
                </a:solidFill>
                <a:latin typeface="Gill Sans MT"/>
                <a:cs typeface="Gill Sans MT"/>
              </a:rPr>
              <a:t>number,and</a:t>
            </a:r>
            <a:r>
              <a:rPr sz="1400" spc="-35" dirty="0">
                <a:solidFill>
                  <a:srgbClr val="3B3B3B"/>
                </a:solidFill>
                <a:latin typeface="Gill Sans MT"/>
                <a:cs typeface="Gill Sans MT"/>
              </a:rPr>
              <a:t> </a:t>
            </a:r>
            <a:r>
              <a:rPr sz="1400" dirty="0">
                <a:solidFill>
                  <a:srgbClr val="3B3B3B"/>
                </a:solidFill>
                <a:latin typeface="Gill Sans MT"/>
                <a:cs typeface="Gill Sans MT"/>
              </a:rPr>
              <a:t>adjusted</a:t>
            </a:r>
            <a:r>
              <a:rPr sz="1400" spc="-65" dirty="0">
                <a:solidFill>
                  <a:srgbClr val="3B3B3B"/>
                </a:solidFill>
                <a:latin typeface="Gill Sans MT"/>
                <a:cs typeface="Gill Sans MT"/>
              </a:rPr>
              <a:t> </a:t>
            </a:r>
            <a:r>
              <a:rPr sz="1400" spc="-10" dirty="0">
                <a:solidFill>
                  <a:srgbClr val="3B3B3B"/>
                </a:solidFill>
                <a:latin typeface="Gill Sans MT"/>
                <a:cs typeface="Gill Sans MT"/>
              </a:rPr>
              <a:t>cost.</a:t>
            </a:r>
            <a:endParaRPr sz="1400" dirty="0">
              <a:latin typeface="Gill Sans MT"/>
              <a:cs typeface="Gill Sans MT"/>
            </a:endParaRPr>
          </a:p>
          <a:p>
            <a:pPr marL="318770" marR="321945" indent="-306705">
              <a:lnSpc>
                <a:spcPts val="1600"/>
              </a:lnSpc>
              <a:spcBef>
                <a:spcPts val="1000"/>
              </a:spcBef>
              <a:buClr>
                <a:srgbClr val="902F61"/>
              </a:buClr>
              <a:buSzPct val="90000"/>
              <a:buFont typeface="Wingdings 2"/>
              <a:buChar char=""/>
              <a:tabLst>
                <a:tab pos="318770" algn="l"/>
              </a:tabLst>
            </a:pPr>
            <a:r>
              <a:rPr sz="1500" dirty="0">
                <a:solidFill>
                  <a:srgbClr val="3B3B3B"/>
                </a:solidFill>
                <a:latin typeface="Gill Sans MT"/>
                <a:cs typeface="Gill Sans MT"/>
              </a:rPr>
              <a:t>Receiving</a:t>
            </a:r>
            <a:r>
              <a:rPr sz="1500" spc="-50" dirty="0">
                <a:solidFill>
                  <a:srgbClr val="3B3B3B"/>
                </a:solidFill>
                <a:latin typeface="Gill Sans MT"/>
                <a:cs typeface="Gill Sans MT"/>
              </a:rPr>
              <a:t> </a:t>
            </a:r>
            <a:r>
              <a:rPr sz="1500" dirty="0">
                <a:solidFill>
                  <a:srgbClr val="3B3B3B"/>
                </a:solidFill>
                <a:latin typeface="Gill Sans MT"/>
                <a:cs typeface="Gill Sans MT"/>
              </a:rPr>
              <a:t>Entity</a:t>
            </a:r>
            <a:r>
              <a:rPr sz="1500" spc="-40" dirty="0">
                <a:solidFill>
                  <a:srgbClr val="3B3B3B"/>
                </a:solidFill>
                <a:latin typeface="Gill Sans MT"/>
                <a:cs typeface="Gill Sans MT"/>
              </a:rPr>
              <a:t> </a:t>
            </a:r>
            <a:r>
              <a:rPr sz="1500" spc="-10" dirty="0">
                <a:solidFill>
                  <a:srgbClr val="3B3B3B"/>
                </a:solidFill>
                <a:latin typeface="Gill Sans MT"/>
                <a:cs typeface="Gill Sans MT"/>
              </a:rPr>
              <a:t>Representative,</a:t>
            </a:r>
            <a:r>
              <a:rPr sz="1500" spc="-204" dirty="0">
                <a:solidFill>
                  <a:srgbClr val="3B3B3B"/>
                </a:solidFill>
                <a:latin typeface="Gill Sans MT"/>
                <a:cs typeface="Gill Sans MT"/>
              </a:rPr>
              <a:t> </a:t>
            </a:r>
            <a:r>
              <a:rPr sz="1500" dirty="0">
                <a:solidFill>
                  <a:srgbClr val="3B3B3B"/>
                </a:solidFill>
                <a:latin typeface="Gill Sans MT"/>
                <a:cs typeface="Gill Sans MT"/>
              </a:rPr>
              <a:t>UNM </a:t>
            </a:r>
            <a:r>
              <a:rPr sz="1500" spc="-25" dirty="0">
                <a:solidFill>
                  <a:srgbClr val="3B3B3B"/>
                </a:solidFill>
                <a:latin typeface="Gill Sans MT"/>
                <a:cs typeface="Gill Sans MT"/>
              </a:rPr>
              <a:t>Department’s</a:t>
            </a:r>
            <a:r>
              <a:rPr sz="1500" spc="-80" dirty="0">
                <a:solidFill>
                  <a:srgbClr val="3B3B3B"/>
                </a:solidFill>
                <a:latin typeface="Gill Sans MT"/>
                <a:cs typeface="Gill Sans MT"/>
              </a:rPr>
              <a:t> </a:t>
            </a:r>
            <a:r>
              <a:rPr sz="1500" spc="-10" dirty="0">
                <a:solidFill>
                  <a:srgbClr val="3B3B3B"/>
                </a:solidFill>
                <a:latin typeface="Gill Sans MT"/>
                <a:cs typeface="Gill Sans MT"/>
              </a:rPr>
              <a:t>Chair, </a:t>
            </a:r>
            <a:r>
              <a:rPr sz="1500" dirty="0">
                <a:solidFill>
                  <a:srgbClr val="3B3B3B"/>
                </a:solidFill>
                <a:latin typeface="Gill Sans MT"/>
                <a:cs typeface="Gill Sans MT"/>
              </a:rPr>
              <a:t>Dean</a:t>
            </a:r>
            <a:r>
              <a:rPr sz="1500" spc="-55" dirty="0">
                <a:solidFill>
                  <a:srgbClr val="3B3B3B"/>
                </a:solidFill>
                <a:latin typeface="Gill Sans MT"/>
                <a:cs typeface="Gill Sans MT"/>
              </a:rPr>
              <a:t> </a:t>
            </a:r>
            <a:r>
              <a:rPr sz="1500" dirty="0">
                <a:solidFill>
                  <a:srgbClr val="3B3B3B"/>
                </a:solidFill>
                <a:latin typeface="Gill Sans MT"/>
                <a:cs typeface="Gill Sans MT"/>
              </a:rPr>
              <a:t>or</a:t>
            </a:r>
            <a:r>
              <a:rPr sz="1500" spc="-10" dirty="0">
                <a:solidFill>
                  <a:srgbClr val="3B3B3B"/>
                </a:solidFill>
                <a:latin typeface="Gill Sans MT"/>
                <a:cs typeface="Gill Sans MT"/>
              </a:rPr>
              <a:t> </a:t>
            </a:r>
            <a:r>
              <a:rPr sz="1500" spc="-50" dirty="0">
                <a:solidFill>
                  <a:srgbClr val="3B3B3B"/>
                </a:solidFill>
                <a:latin typeface="Gill Sans MT"/>
                <a:cs typeface="Gill Sans MT"/>
              </a:rPr>
              <a:t>Director,</a:t>
            </a:r>
            <a:r>
              <a:rPr sz="1500" spc="-220" dirty="0">
                <a:solidFill>
                  <a:srgbClr val="3B3B3B"/>
                </a:solidFill>
                <a:latin typeface="Gill Sans MT"/>
                <a:cs typeface="Gill Sans MT"/>
              </a:rPr>
              <a:t> </a:t>
            </a:r>
            <a:r>
              <a:rPr sz="1500" dirty="0">
                <a:solidFill>
                  <a:srgbClr val="3B3B3B"/>
                </a:solidFill>
                <a:latin typeface="Gill Sans MT"/>
                <a:cs typeface="Gill Sans MT"/>
              </a:rPr>
              <a:t>and</a:t>
            </a:r>
            <a:r>
              <a:rPr sz="1500" spc="-35" dirty="0">
                <a:solidFill>
                  <a:srgbClr val="3B3B3B"/>
                </a:solidFill>
                <a:latin typeface="Gill Sans MT"/>
                <a:cs typeface="Gill Sans MT"/>
              </a:rPr>
              <a:t> </a:t>
            </a:r>
            <a:r>
              <a:rPr sz="1500" dirty="0">
                <a:solidFill>
                  <a:srgbClr val="3B3B3B"/>
                </a:solidFill>
                <a:latin typeface="Gill Sans MT"/>
                <a:cs typeface="Gill Sans MT"/>
              </a:rPr>
              <a:t>Inventory</a:t>
            </a:r>
            <a:r>
              <a:rPr sz="1500" spc="-50" dirty="0">
                <a:solidFill>
                  <a:srgbClr val="3B3B3B"/>
                </a:solidFill>
                <a:latin typeface="Gill Sans MT"/>
                <a:cs typeface="Gill Sans MT"/>
              </a:rPr>
              <a:t> </a:t>
            </a:r>
            <a:r>
              <a:rPr sz="1500" spc="-10" dirty="0">
                <a:solidFill>
                  <a:srgbClr val="3B3B3B"/>
                </a:solidFill>
                <a:latin typeface="Gill Sans MT"/>
                <a:cs typeface="Gill Sans MT"/>
              </a:rPr>
              <a:t>Control</a:t>
            </a:r>
            <a:r>
              <a:rPr sz="1500" spc="-30" dirty="0">
                <a:solidFill>
                  <a:srgbClr val="3B3B3B"/>
                </a:solidFill>
                <a:latin typeface="Gill Sans MT"/>
                <a:cs typeface="Gill Sans MT"/>
              </a:rPr>
              <a:t> </a:t>
            </a:r>
            <a:r>
              <a:rPr sz="1500" dirty="0">
                <a:solidFill>
                  <a:srgbClr val="3B3B3B"/>
                </a:solidFill>
                <a:latin typeface="Gill Sans MT"/>
                <a:cs typeface="Gill Sans MT"/>
              </a:rPr>
              <a:t>must</a:t>
            </a:r>
            <a:r>
              <a:rPr sz="1500" spc="-35" dirty="0">
                <a:solidFill>
                  <a:srgbClr val="3B3B3B"/>
                </a:solidFill>
                <a:latin typeface="Gill Sans MT"/>
                <a:cs typeface="Gill Sans MT"/>
              </a:rPr>
              <a:t> </a:t>
            </a:r>
            <a:r>
              <a:rPr sz="1500" dirty="0">
                <a:solidFill>
                  <a:srgbClr val="3B3B3B"/>
                </a:solidFill>
                <a:latin typeface="Gill Sans MT"/>
                <a:cs typeface="Gill Sans MT"/>
              </a:rPr>
              <a:t>sign</a:t>
            </a:r>
            <a:r>
              <a:rPr sz="1500" spc="-35" dirty="0">
                <a:solidFill>
                  <a:srgbClr val="3B3B3B"/>
                </a:solidFill>
                <a:latin typeface="Gill Sans MT"/>
                <a:cs typeface="Gill Sans MT"/>
              </a:rPr>
              <a:t> </a:t>
            </a:r>
            <a:r>
              <a:rPr sz="1500" dirty="0">
                <a:solidFill>
                  <a:srgbClr val="3B3B3B"/>
                </a:solidFill>
                <a:latin typeface="Gill Sans MT"/>
                <a:cs typeface="Gill Sans MT"/>
              </a:rPr>
              <a:t>the</a:t>
            </a:r>
            <a:r>
              <a:rPr sz="1500" spc="-190" dirty="0">
                <a:solidFill>
                  <a:srgbClr val="3B3B3B"/>
                </a:solidFill>
                <a:latin typeface="Gill Sans MT"/>
                <a:cs typeface="Gill Sans MT"/>
              </a:rPr>
              <a:t> </a:t>
            </a:r>
            <a:r>
              <a:rPr sz="1500" spc="-20" dirty="0">
                <a:solidFill>
                  <a:srgbClr val="3B3B3B"/>
                </a:solidFill>
                <a:latin typeface="Gill Sans MT"/>
                <a:cs typeface="Gill Sans MT"/>
              </a:rPr>
              <a:t>form</a:t>
            </a:r>
            <a:endParaRPr sz="1500" dirty="0">
              <a:latin typeface="Gill Sans MT"/>
              <a:cs typeface="Gill Sans MT"/>
            </a:endParaRPr>
          </a:p>
        </p:txBody>
      </p:sp>
      <p:grpSp>
        <p:nvGrpSpPr>
          <p:cNvPr id="4" name="object 4"/>
          <p:cNvGrpSpPr/>
          <p:nvPr/>
        </p:nvGrpSpPr>
        <p:grpSpPr>
          <a:xfrm>
            <a:off x="7078980" y="1981200"/>
            <a:ext cx="3584575" cy="4660900"/>
            <a:chOff x="7078980" y="1981200"/>
            <a:chExt cx="3584575" cy="4660900"/>
          </a:xfrm>
        </p:grpSpPr>
        <p:pic>
          <p:nvPicPr>
            <p:cNvPr id="5" name="object 5"/>
            <p:cNvPicPr/>
            <p:nvPr/>
          </p:nvPicPr>
          <p:blipFill>
            <a:blip r:embed="rId2" cstate="print"/>
            <a:stretch>
              <a:fillRect/>
            </a:stretch>
          </p:blipFill>
          <p:spPr>
            <a:xfrm>
              <a:off x="7078980" y="1997964"/>
              <a:ext cx="3584447" cy="4643627"/>
            </a:xfrm>
            <a:prstGeom prst="rect">
              <a:avLst/>
            </a:prstGeom>
          </p:spPr>
        </p:pic>
        <p:pic>
          <p:nvPicPr>
            <p:cNvPr id="6" name="object 6"/>
            <p:cNvPicPr/>
            <p:nvPr/>
          </p:nvPicPr>
          <p:blipFill>
            <a:blip r:embed="rId3" cstate="print"/>
            <a:stretch>
              <a:fillRect/>
            </a:stretch>
          </p:blipFill>
          <p:spPr>
            <a:xfrm>
              <a:off x="8534400" y="1981200"/>
              <a:ext cx="665975" cy="440435"/>
            </a:xfrm>
            <a:prstGeom prst="rect">
              <a:avLst/>
            </a:prstGeom>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190625"/>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sz="4400" dirty="0">
                <a:solidFill>
                  <a:srgbClr val="FFFFFF"/>
                </a:solidFill>
              </a:rPr>
              <a:t>SURPLUS</a:t>
            </a:r>
            <a:r>
              <a:rPr sz="4400" spc="-90" dirty="0">
                <a:solidFill>
                  <a:srgbClr val="FFFFFF"/>
                </a:solidFill>
              </a:rPr>
              <a:t> </a:t>
            </a:r>
            <a:r>
              <a:rPr sz="4400" spc="-10" dirty="0">
                <a:solidFill>
                  <a:srgbClr val="FFFFFF"/>
                </a:solidFill>
              </a:rPr>
              <a:t>PROPERTY</a:t>
            </a:r>
            <a:endParaRPr sz="4400" dirty="0"/>
          </a:p>
        </p:txBody>
      </p:sp>
      <p:sp>
        <p:nvSpPr>
          <p:cNvPr id="3" name="object 3"/>
          <p:cNvSpPr txBox="1"/>
          <p:nvPr/>
        </p:nvSpPr>
        <p:spPr>
          <a:xfrm>
            <a:off x="659484" y="2276347"/>
            <a:ext cx="8027316" cy="4298613"/>
          </a:xfrm>
          <a:prstGeom prst="rect">
            <a:avLst/>
          </a:prstGeom>
        </p:spPr>
        <p:txBody>
          <a:bodyPr vert="horz" wrap="square" lIns="0" tIns="12700" rIns="0" bIns="0" rtlCol="0">
            <a:spAutoFit/>
          </a:bodyPr>
          <a:lstStyle/>
          <a:p>
            <a:pPr marL="318770" indent="-306070">
              <a:lnSpc>
                <a:spcPct val="100000"/>
              </a:lnSpc>
              <a:spcBef>
                <a:spcPts val="100"/>
              </a:spcBef>
              <a:buClr>
                <a:srgbClr val="902F61"/>
              </a:buClr>
              <a:buSzPct val="91666"/>
              <a:buFont typeface="Wingdings 2"/>
              <a:buChar char=""/>
              <a:tabLst>
                <a:tab pos="318770" algn="l"/>
              </a:tabLst>
            </a:pPr>
            <a:r>
              <a:rPr sz="3000" dirty="0">
                <a:solidFill>
                  <a:srgbClr val="3B3B3B"/>
                </a:solidFill>
                <a:latin typeface="Gill Sans MT"/>
                <a:cs typeface="Gill Sans MT"/>
              </a:rPr>
              <a:t>Surplus</a:t>
            </a:r>
            <a:r>
              <a:rPr sz="3000" spc="-35" dirty="0">
                <a:solidFill>
                  <a:srgbClr val="3B3B3B"/>
                </a:solidFill>
                <a:latin typeface="Gill Sans MT"/>
                <a:cs typeface="Gill Sans MT"/>
              </a:rPr>
              <a:t> </a:t>
            </a:r>
            <a:r>
              <a:rPr sz="3000" dirty="0">
                <a:solidFill>
                  <a:srgbClr val="3B3B3B"/>
                </a:solidFill>
                <a:latin typeface="Gill Sans MT"/>
                <a:cs typeface="Gill Sans MT"/>
              </a:rPr>
              <a:t>Property</a:t>
            </a:r>
            <a:r>
              <a:rPr sz="3000" spc="-15" dirty="0">
                <a:solidFill>
                  <a:srgbClr val="3B3B3B"/>
                </a:solidFill>
                <a:latin typeface="Gill Sans MT"/>
                <a:cs typeface="Gill Sans MT"/>
              </a:rPr>
              <a:t> </a:t>
            </a:r>
            <a:r>
              <a:rPr sz="3000" dirty="0">
                <a:solidFill>
                  <a:srgbClr val="3B3B3B"/>
                </a:solidFill>
                <a:latin typeface="Gill Sans MT"/>
                <a:cs typeface="Gill Sans MT"/>
              </a:rPr>
              <a:t>pickup</a:t>
            </a:r>
            <a:r>
              <a:rPr sz="3000" spc="-5" dirty="0">
                <a:solidFill>
                  <a:srgbClr val="3B3B3B"/>
                </a:solidFill>
                <a:latin typeface="Gill Sans MT"/>
                <a:cs typeface="Gill Sans MT"/>
              </a:rPr>
              <a:t> </a:t>
            </a:r>
            <a:r>
              <a:rPr sz="3000" spc="-10" dirty="0">
                <a:solidFill>
                  <a:srgbClr val="3B3B3B"/>
                </a:solidFill>
                <a:latin typeface="Gill Sans MT"/>
                <a:cs typeface="Gill Sans MT"/>
              </a:rPr>
              <a:t>requests</a:t>
            </a:r>
            <a:r>
              <a:rPr lang="en-US" sz="3000" spc="-10" dirty="0">
                <a:solidFill>
                  <a:srgbClr val="3B3B3B"/>
                </a:solidFill>
                <a:latin typeface="Gill Sans MT"/>
                <a:cs typeface="Gill Sans MT"/>
              </a:rPr>
              <a:t> are submitted via Apptree </a:t>
            </a:r>
          </a:p>
          <a:p>
            <a:pPr marL="12700" lvl="4">
              <a:spcBef>
                <a:spcPts val="100"/>
              </a:spcBef>
              <a:buClr>
                <a:srgbClr val="902F61"/>
              </a:buClr>
              <a:buSzPct val="91666"/>
              <a:tabLst>
                <a:tab pos="318770" algn="l"/>
              </a:tabLst>
            </a:pPr>
            <a:r>
              <a:rPr lang="en-US" sz="3000" spc="-10" dirty="0">
                <a:solidFill>
                  <a:srgbClr val="3B3B3B"/>
                </a:solidFill>
                <a:latin typeface="Gill Sans MT"/>
                <a:cs typeface="Gill Sans MT"/>
              </a:rPr>
              <a:t>			* requires at least a serial number </a:t>
            </a:r>
          </a:p>
          <a:p>
            <a:pPr marL="318770" indent="-306070">
              <a:lnSpc>
                <a:spcPct val="100000"/>
              </a:lnSpc>
              <a:spcBef>
                <a:spcPts val="100"/>
              </a:spcBef>
              <a:buClr>
                <a:srgbClr val="902F61"/>
              </a:buClr>
              <a:buSzPct val="91666"/>
              <a:buFont typeface="Wingdings 2"/>
              <a:buChar char=""/>
              <a:tabLst>
                <a:tab pos="318770" algn="l"/>
              </a:tabLst>
            </a:pPr>
            <a:r>
              <a:rPr lang="en-US" sz="3000" spc="-10" dirty="0">
                <a:solidFill>
                  <a:srgbClr val="3B3B3B"/>
                </a:solidFill>
                <a:latin typeface="Gill Sans MT"/>
                <a:cs typeface="Gill Sans MT"/>
              </a:rPr>
              <a:t>Contact Surplus for any questions </a:t>
            </a:r>
          </a:p>
          <a:p>
            <a:pPr marL="318770" indent="-306070">
              <a:lnSpc>
                <a:spcPct val="100000"/>
              </a:lnSpc>
              <a:spcBef>
                <a:spcPts val="100"/>
              </a:spcBef>
              <a:buClr>
                <a:srgbClr val="902F61"/>
              </a:buClr>
              <a:buSzPct val="91666"/>
              <a:buFont typeface="Wingdings 2"/>
              <a:buChar char=""/>
              <a:tabLst>
                <a:tab pos="318770" algn="l"/>
              </a:tabLst>
            </a:pPr>
            <a:r>
              <a:rPr lang="en-US" sz="3000" spc="-10" dirty="0">
                <a:solidFill>
                  <a:srgbClr val="3B3B3B"/>
                </a:solidFill>
                <a:latin typeface="Gill Sans MT"/>
                <a:cs typeface="Gill Sans MT"/>
              </a:rPr>
              <a:t>Please note capital equipment must be on Board of Regent Hold for 30 days </a:t>
            </a:r>
            <a:endParaRPr sz="3650" dirty="0">
              <a:latin typeface="Gill Sans MT"/>
              <a:cs typeface="Gill Sans MT"/>
            </a:endParaRPr>
          </a:p>
          <a:p>
            <a:pPr marL="1381125" lvl="1">
              <a:lnSpc>
                <a:spcPct val="100000"/>
              </a:lnSpc>
              <a:buClr>
                <a:srgbClr val="902F61"/>
              </a:buClr>
              <a:buSzPct val="83333"/>
              <a:tabLst>
                <a:tab pos="1537335" algn="l"/>
              </a:tabLst>
            </a:pPr>
            <a:br>
              <a:rPr lang="en-US" sz="2400" dirty="0"/>
            </a:br>
            <a:r>
              <a:rPr lang="en-US" sz="2400" b="1" i="0" dirty="0">
                <a:solidFill>
                  <a:srgbClr val="666666"/>
                </a:solidFill>
                <a:effectLst/>
                <a:latin typeface="Verdana" panose="020B0604030504040204" pitchFamily="34" charset="0"/>
              </a:rPr>
              <a:t>Email:</a:t>
            </a:r>
            <a:r>
              <a:rPr lang="en-US" sz="2400" b="0" i="0" dirty="0">
                <a:solidFill>
                  <a:srgbClr val="666666"/>
                </a:solidFill>
                <a:effectLst/>
                <a:latin typeface="Verdana" panose="020B0604030504040204" pitchFamily="34" charset="0"/>
              </a:rPr>
              <a:t> </a:t>
            </a:r>
            <a:r>
              <a:rPr lang="en-US" sz="2400" b="0" i="0" u="sng" dirty="0">
                <a:solidFill>
                  <a:srgbClr val="BA0C2F"/>
                </a:solidFill>
                <a:effectLst/>
                <a:latin typeface="Verdana" panose="020B0604030504040204" pitchFamily="34" charset="0"/>
                <a:hlinkClick r:id="rId2"/>
              </a:rPr>
              <a:t>unmsurplus@unm.edu</a:t>
            </a:r>
            <a:br>
              <a:rPr lang="en-US" sz="2400" dirty="0"/>
            </a:br>
            <a:endParaRPr lang="en-US" sz="2400" dirty="0"/>
          </a:p>
          <a:p>
            <a:pPr marL="1381125" lvl="1">
              <a:lnSpc>
                <a:spcPct val="100000"/>
              </a:lnSpc>
              <a:buClr>
                <a:srgbClr val="902F61"/>
              </a:buClr>
              <a:buSzPct val="83333"/>
              <a:tabLst>
                <a:tab pos="1537335" algn="l"/>
              </a:tabLst>
            </a:pPr>
            <a:r>
              <a:rPr lang="en-US" sz="2400" b="1" i="0" dirty="0">
                <a:solidFill>
                  <a:srgbClr val="666666"/>
                </a:solidFill>
                <a:effectLst/>
                <a:latin typeface="Verdana" panose="020B0604030504040204" pitchFamily="34" charset="0"/>
              </a:rPr>
              <a:t>Phone:</a:t>
            </a:r>
            <a:r>
              <a:rPr lang="en-US" sz="2400" b="0" i="0" dirty="0">
                <a:solidFill>
                  <a:srgbClr val="666666"/>
                </a:solidFill>
                <a:effectLst/>
                <a:latin typeface="Verdana" panose="020B0604030504040204" pitchFamily="34" charset="0"/>
              </a:rPr>
              <a:t> 277-2923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045844"/>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sz="4400" dirty="0">
                <a:solidFill>
                  <a:srgbClr val="FFFFFF"/>
                </a:solidFill>
              </a:rPr>
              <a:t>MYREPORTS</a:t>
            </a:r>
            <a:r>
              <a:rPr sz="4400" spc="-80" dirty="0">
                <a:solidFill>
                  <a:srgbClr val="FFFFFF"/>
                </a:solidFill>
              </a:rPr>
              <a:t> </a:t>
            </a:r>
            <a:r>
              <a:rPr sz="4400" dirty="0">
                <a:solidFill>
                  <a:srgbClr val="FFFFFF"/>
                </a:solidFill>
              </a:rPr>
              <a:t>-</a:t>
            </a:r>
            <a:r>
              <a:rPr sz="4400" spc="-55" dirty="0">
                <a:solidFill>
                  <a:srgbClr val="FFFFFF"/>
                </a:solidFill>
              </a:rPr>
              <a:t> </a:t>
            </a:r>
            <a:r>
              <a:rPr sz="4400" spc="-60" dirty="0">
                <a:solidFill>
                  <a:srgbClr val="FFFFFF"/>
                </a:solidFill>
              </a:rPr>
              <a:t>INVENTORY</a:t>
            </a:r>
            <a:r>
              <a:rPr sz="4400" spc="-130" dirty="0">
                <a:solidFill>
                  <a:srgbClr val="FFFFFF"/>
                </a:solidFill>
              </a:rPr>
              <a:t> </a:t>
            </a:r>
            <a:r>
              <a:rPr sz="4400" spc="-10" dirty="0">
                <a:solidFill>
                  <a:srgbClr val="FFFFFF"/>
                </a:solidFill>
              </a:rPr>
              <a:t>REPORT</a:t>
            </a:r>
            <a:endParaRPr sz="4400" dirty="0"/>
          </a:p>
        </p:txBody>
      </p:sp>
      <p:sp>
        <p:nvSpPr>
          <p:cNvPr id="3" name="object 3"/>
          <p:cNvSpPr txBox="1"/>
          <p:nvPr/>
        </p:nvSpPr>
        <p:spPr>
          <a:xfrm>
            <a:off x="659485" y="1973324"/>
            <a:ext cx="85064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3B3B3B"/>
                </a:solidFill>
                <a:latin typeface="Gill Sans MT"/>
                <a:cs typeface="Gill Sans MT"/>
              </a:rPr>
              <a:t>Helpful</a:t>
            </a:r>
            <a:r>
              <a:rPr sz="4000" spc="-250" dirty="0">
                <a:solidFill>
                  <a:srgbClr val="3B3B3B"/>
                </a:solidFill>
                <a:latin typeface="Gill Sans MT"/>
                <a:cs typeface="Gill Sans MT"/>
              </a:rPr>
              <a:t> </a:t>
            </a:r>
            <a:r>
              <a:rPr sz="4000" spc="-30" dirty="0">
                <a:solidFill>
                  <a:srgbClr val="3B3B3B"/>
                </a:solidFill>
                <a:latin typeface="Gill Sans MT"/>
                <a:cs typeface="Gill Sans MT"/>
              </a:rPr>
              <a:t>Resource</a:t>
            </a:r>
            <a:r>
              <a:rPr sz="4000" spc="-215" dirty="0">
                <a:solidFill>
                  <a:srgbClr val="3B3B3B"/>
                </a:solidFill>
                <a:latin typeface="Gill Sans MT"/>
                <a:cs typeface="Gill Sans MT"/>
              </a:rPr>
              <a:t> </a:t>
            </a:r>
            <a:r>
              <a:rPr sz="4000" dirty="0">
                <a:solidFill>
                  <a:srgbClr val="3B3B3B"/>
                </a:solidFill>
                <a:latin typeface="Gill Sans MT"/>
                <a:cs typeface="Gill Sans MT"/>
              </a:rPr>
              <a:t>for</a:t>
            </a:r>
            <a:r>
              <a:rPr sz="4000" spc="-204" dirty="0">
                <a:solidFill>
                  <a:srgbClr val="3B3B3B"/>
                </a:solidFill>
                <a:latin typeface="Gill Sans MT"/>
                <a:cs typeface="Gill Sans MT"/>
              </a:rPr>
              <a:t> </a:t>
            </a:r>
            <a:r>
              <a:rPr sz="4000" dirty="0">
                <a:solidFill>
                  <a:srgbClr val="3B3B3B"/>
                </a:solidFill>
                <a:latin typeface="Gill Sans MT"/>
                <a:cs typeface="Gill Sans MT"/>
              </a:rPr>
              <a:t>Inventory</a:t>
            </a:r>
            <a:r>
              <a:rPr sz="4000" spc="-120" dirty="0">
                <a:solidFill>
                  <a:srgbClr val="3B3B3B"/>
                </a:solidFill>
                <a:latin typeface="Gill Sans MT"/>
                <a:cs typeface="Gill Sans MT"/>
              </a:rPr>
              <a:t> </a:t>
            </a:r>
            <a:r>
              <a:rPr sz="4000" spc="-10" dirty="0">
                <a:solidFill>
                  <a:srgbClr val="3B3B3B"/>
                </a:solidFill>
                <a:latin typeface="Gill Sans MT"/>
                <a:cs typeface="Gill Sans MT"/>
              </a:rPr>
              <a:t>Contacts!</a:t>
            </a:r>
            <a:endParaRPr sz="4000" dirty="0">
              <a:latin typeface="Gill Sans MT"/>
              <a:cs typeface="Gill Sans MT"/>
            </a:endParaRPr>
          </a:p>
        </p:txBody>
      </p:sp>
      <p:sp>
        <p:nvSpPr>
          <p:cNvPr id="4" name="object 4"/>
          <p:cNvSpPr txBox="1"/>
          <p:nvPr/>
        </p:nvSpPr>
        <p:spPr>
          <a:xfrm>
            <a:off x="659484" y="2736595"/>
            <a:ext cx="10695940" cy="3798570"/>
          </a:xfrm>
          <a:prstGeom prst="rect">
            <a:avLst/>
          </a:prstGeom>
        </p:spPr>
        <p:txBody>
          <a:bodyPr vert="horz" wrap="square" lIns="0" tIns="13335" rIns="0" bIns="0" rtlCol="0">
            <a:spAutoFit/>
          </a:bodyPr>
          <a:lstStyle/>
          <a:p>
            <a:pPr marL="318770" marR="5080" indent="-306070">
              <a:lnSpc>
                <a:spcPct val="100000"/>
              </a:lnSpc>
              <a:spcBef>
                <a:spcPts val="105"/>
              </a:spcBef>
              <a:buClr>
                <a:srgbClr val="902F61"/>
              </a:buClr>
              <a:buSzPct val="90000"/>
              <a:buFont typeface="Wingdings 2"/>
              <a:buChar char=""/>
              <a:tabLst>
                <a:tab pos="318770" algn="l"/>
              </a:tabLst>
            </a:pPr>
            <a:r>
              <a:rPr sz="2000" dirty="0">
                <a:solidFill>
                  <a:srgbClr val="3B3B3B"/>
                </a:solidFill>
                <a:latin typeface="Gill Sans MT"/>
                <a:cs typeface="Gill Sans MT"/>
              </a:rPr>
              <a:t>In</a:t>
            </a:r>
            <a:r>
              <a:rPr sz="2000" spc="-45" dirty="0">
                <a:solidFill>
                  <a:srgbClr val="3B3B3B"/>
                </a:solidFill>
                <a:latin typeface="Gill Sans MT"/>
                <a:cs typeface="Gill Sans MT"/>
              </a:rPr>
              <a:t> </a:t>
            </a:r>
            <a:r>
              <a:rPr sz="2000" dirty="0">
                <a:solidFill>
                  <a:srgbClr val="3B3B3B"/>
                </a:solidFill>
                <a:latin typeface="Gill Sans MT"/>
                <a:cs typeface="Gill Sans MT"/>
              </a:rPr>
              <a:t>a</a:t>
            </a:r>
            <a:r>
              <a:rPr sz="2000" spc="-40" dirty="0">
                <a:solidFill>
                  <a:srgbClr val="3B3B3B"/>
                </a:solidFill>
                <a:latin typeface="Gill Sans MT"/>
                <a:cs typeface="Gill Sans MT"/>
              </a:rPr>
              <a:t> </a:t>
            </a:r>
            <a:r>
              <a:rPr sz="2000" dirty="0">
                <a:solidFill>
                  <a:srgbClr val="3B3B3B"/>
                </a:solidFill>
                <a:latin typeface="Gill Sans MT"/>
                <a:cs typeface="Gill Sans MT"/>
              </a:rPr>
              <a:t>continued</a:t>
            </a:r>
            <a:r>
              <a:rPr sz="2000" spc="-75" dirty="0">
                <a:solidFill>
                  <a:srgbClr val="3B3B3B"/>
                </a:solidFill>
                <a:latin typeface="Gill Sans MT"/>
                <a:cs typeface="Gill Sans MT"/>
              </a:rPr>
              <a:t> </a:t>
            </a:r>
            <a:r>
              <a:rPr sz="2000" dirty="0">
                <a:solidFill>
                  <a:srgbClr val="3B3B3B"/>
                </a:solidFill>
                <a:latin typeface="Gill Sans MT"/>
                <a:cs typeface="Gill Sans MT"/>
              </a:rPr>
              <a:t>effort</a:t>
            </a:r>
            <a:r>
              <a:rPr sz="2000" spc="-35" dirty="0">
                <a:solidFill>
                  <a:srgbClr val="3B3B3B"/>
                </a:solidFill>
                <a:latin typeface="Gill Sans MT"/>
                <a:cs typeface="Gill Sans MT"/>
              </a:rPr>
              <a:t> </a:t>
            </a:r>
            <a:r>
              <a:rPr sz="2000" dirty="0">
                <a:solidFill>
                  <a:srgbClr val="3B3B3B"/>
                </a:solidFill>
                <a:latin typeface="Gill Sans MT"/>
                <a:cs typeface="Gill Sans MT"/>
              </a:rPr>
              <a:t>to</a:t>
            </a:r>
            <a:r>
              <a:rPr sz="2000" spc="-65" dirty="0">
                <a:solidFill>
                  <a:srgbClr val="3B3B3B"/>
                </a:solidFill>
                <a:latin typeface="Gill Sans MT"/>
                <a:cs typeface="Gill Sans MT"/>
              </a:rPr>
              <a:t> </a:t>
            </a:r>
            <a:r>
              <a:rPr sz="2000" spc="-10" dirty="0">
                <a:solidFill>
                  <a:srgbClr val="3B3B3B"/>
                </a:solidFill>
                <a:latin typeface="Gill Sans MT"/>
                <a:cs typeface="Gill Sans MT"/>
              </a:rPr>
              <a:t>provide</a:t>
            </a:r>
            <a:r>
              <a:rPr sz="2000" spc="-50" dirty="0">
                <a:solidFill>
                  <a:srgbClr val="3B3B3B"/>
                </a:solidFill>
                <a:latin typeface="Gill Sans MT"/>
                <a:cs typeface="Gill Sans MT"/>
              </a:rPr>
              <a:t> </a:t>
            </a:r>
            <a:r>
              <a:rPr sz="2000" dirty="0">
                <a:solidFill>
                  <a:srgbClr val="3B3B3B"/>
                </a:solidFill>
                <a:latin typeface="Gill Sans MT"/>
                <a:cs typeface="Gill Sans MT"/>
              </a:rPr>
              <a:t>departments</a:t>
            </a:r>
            <a:r>
              <a:rPr sz="2000" spc="-50" dirty="0">
                <a:solidFill>
                  <a:srgbClr val="3B3B3B"/>
                </a:solidFill>
                <a:latin typeface="Gill Sans MT"/>
                <a:cs typeface="Gill Sans MT"/>
              </a:rPr>
              <a:t> </a:t>
            </a:r>
            <a:r>
              <a:rPr sz="2000" dirty="0">
                <a:solidFill>
                  <a:srgbClr val="3B3B3B"/>
                </a:solidFill>
                <a:latin typeface="Gill Sans MT"/>
                <a:cs typeface="Gill Sans MT"/>
              </a:rPr>
              <a:t>with</a:t>
            </a:r>
            <a:r>
              <a:rPr sz="2000" spc="-80" dirty="0">
                <a:solidFill>
                  <a:srgbClr val="3B3B3B"/>
                </a:solidFill>
                <a:latin typeface="Gill Sans MT"/>
                <a:cs typeface="Gill Sans MT"/>
              </a:rPr>
              <a:t> </a:t>
            </a:r>
            <a:r>
              <a:rPr sz="2000" dirty="0">
                <a:solidFill>
                  <a:srgbClr val="3B3B3B"/>
                </a:solidFill>
                <a:latin typeface="Gill Sans MT"/>
                <a:cs typeface="Gill Sans MT"/>
              </a:rPr>
              <a:t>more</a:t>
            </a:r>
            <a:r>
              <a:rPr sz="2000" spc="-60" dirty="0">
                <a:solidFill>
                  <a:srgbClr val="3B3B3B"/>
                </a:solidFill>
                <a:latin typeface="Gill Sans MT"/>
                <a:cs typeface="Gill Sans MT"/>
              </a:rPr>
              <a:t> </a:t>
            </a:r>
            <a:r>
              <a:rPr sz="2000" dirty="0">
                <a:solidFill>
                  <a:srgbClr val="3B3B3B"/>
                </a:solidFill>
                <a:latin typeface="Gill Sans MT"/>
                <a:cs typeface="Gill Sans MT"/>
              </a:rPr>
              <a:t>user</a:t>
            </a:r>
            <a:r>
              <a:rPr sz="2000" spc="-30" dirty="0">
                <a:solidFill>
                  <a:srgbClr val="3B3B3B"/>
                </a:solidFill>
                <a:latin typeface="Gill Sans MT"/>
                <a:cs typeface="Gill Sans MT"/>
              </a:rPr>
              <a:t> </a:t>
            </a:r>
            <a:r>
              <a:rPr sz="2000" dirty="0">
                <a:solidFill>
                  <a:srgbClr val="3B3B3B"/>
                </a:solidFill>
                <a:latin typeface="Gill Sans MT"/>
                <a:cs typeface="Gill Sans MT"/>
              </a:rPr>
              <a:t>friendly</a:t>
            </a:r>
            <a:r>
              <a:rPr sz="2000" spc="-75" dirty="0">
                <a:solidFill>
                  <a:srgbClr val="3B3B3B"/>
                </a:solidFill>
                <a:latin typeface="Gill Sans MT"/>
                <a:cs typeface="Gill Sans MT"/>
              </a:rPr>
              <a:t> </a:t>
            </a:r>
            <a:r>
              <a:rPr sz="2000" spc="-10" dirty="0">
                <a:solidFill>
                  <a:srgbClr val="3B3B3B"/>
                </a:solidFill>
                <a:latin typeface="Gill Sans MT"/>
                <a:cs typeface="Gill Sans MT"/>
              </a:rPr>
              <a:t>tools,</a:t>
            </a:r>
            <a:r>
              <a:rPr sz="2000" spc="-250" dirty="0">
                <a:solidFill>
                  <a:srgbClr val="3B3B3B"/>
                </a:solidFill>
                <a:latin typeface="Gill Sans MT"/>
                <a:cs typeface="Gill Sans MT"/>
              </a:rPr>
              <a:t> </a:t>
            </a:r>
            <a:r>
              <a:rPr sz="2000" dirty="0">
                <a:solidFill>
                  <a:srgbClr val="3B3B3B"/>
                </a:solidFill>
                <a:latin typeface="Gill Sans MT"/>
                <a:cs typeface="Gill Sans MT"/>
              </a:rPr>
              <a:t>we</a:t>
            </a:r>
            <a:r>
              <a:rPr sz="2000" spc="-75" dirty="0">
                <a:solidFill>
                  <a:srgbClr val="3B3B3B"/>
                </a:solidFill>
                <a:latin typeface="Gill Sans MT"/>
                <a:cs typeface="Gill Sans MT"/>
              </a:rPr>
              <a:t> </a:t>
            </a:r>
            <a:r>
              <a:rPr sz="2000" spc="-55" dirty="0">
                <a:solidFill>
                  <a:srgbClr val="3B3B3B"/>
                </a:solidFill>
                <a:latin typeface="Gill Sans MT"/>
                <a:cs typeface="Gill Sans MT"/>
              </a:rPr>
              <a:t>have</a:t>
            </a:r>
            <a:r>
              <a:rPr sz="2000" spc="-70" dirty="0">
                <a:solidFill>
                  <a:srgbClr val="3B3B3B"/>
                </a:solidFill>
                <a:latin typeface="Gill Sans MT"/>
                <a:cs typeface="Gill Sans MT"/>
              </a:rPr>
              <a:t> </a:t>
            </a:r>
            <a:r>
              <a:rPr sz="2000" dirty="0">
                <a:solidFill>
                  <a:srgbClr val="3B3B3B"/>
                </a:solidFill>
                <a:latin typeface="Gill Sans MT"/>
                <a:cs typeface="Gill Sans MT"/>
              </a:rPr>
              <a:t>an</a:t>
            </a:r>
            <a:r>
              <a:rPr sz="2000" spc="-35" dirty="0">
                <a:solidFill>
                  <a:srgbClr val="3B3B3B"/>
                </a:solidFill>
                <a:latin typeface="Gill Sans MT"/>
                <a:cs typeface="Gill Sans MT"/>
              </a:rPr>
              <a:t> </a:t>
            </a:r>
            <a:r>
              <a:rPr sz="2000" spc="-10" dirty="0">
                <a:solidFill>
                  <a:srgbClr val="3B3B3B"/>
                </a:solidFill>
                <a:latin typeface="Gill Sans MT"/>
                <a:cs typeface="Gill Sans MT"/>
              </a:rPr>
              <a:t>Inventory </a:t>
            </a:r>
            <a:r>
              <a:rPr sz="2000" dirty="0">
                <a:solidFill>
                  <a:srgbClr val="3B3B3B"/>
                </a:solidFill>
                <a:latin typeface="Gill Sans MT"/>
                <a:cs typeface="Gill Sans MT"/>
              </a:rPr>
              <a:t>Report</a:t>
            </a:r>
            <a:r>
              <a:rPr sz="2000" spc="-45" dirty="0">
                <a:solidFill>
                  <a:srgbClr val="3B3B3B"/>
                </a:solidFill>
                <a:latin typeface="Gill Sans MT"/>
                <a:cs typeface="Gill Sans MT"/>
              </a:rPr>
              <a:t> </a:t>
            </a:r>
            <a:r>
              <a:rPr sz="2000" spc="-20" dirty="0">
                <a:solidFill>
                  <a:srgbClr val="3B3B3B"/>
                </a:solidFill>
                <a:latin typeface="Gill Sans MT"/>
                <a:cs typeface="Gill Sans MT"/>
              </a:rPr>
              <a:t>available</a:t>
            </a:r>
            <a:r>
              <a:rPr sz="2000" spc="-45" dirty="0">
                <a:solidFill>
                  <a:srgbClr val="3B3B3B"/>
                </a:solidFill>
                <a:latin typeface="Gill Sans MT"/>
                <a:cs typeface="Gill Sans MT"/>
              </a:rPr>
              <a:t> </a:t>
            </a:r>
            <a:r>
              <a:rPr sz="2000" dirty="0">
                <a:solidFill>
                  <a:srgbClr val="3B3B3B"/>
                </a:solidFill>
                <a:latin typeface="Gill Sans MT"/>
                <a:cs typeface="Gill Sans MT"/>
              </a:rPr>
              <a:t>in</a:t>
            </a:r>
            <a:r>
              <a:rPr sz="2000" spc="-35" dirty="0">
                <a:solidFill>
                  <a:srgbClr val="3B3B3B"/>
                </a:solidFill>
                <a:latin typeface="Gill Sans MT"/>
                <a:cs typeface="Gill Sans MT"/>
              </a:rPr>
              <a:t> </a:t>
            </a:r>
            <a:r>
              <a:rPr sz="2000" dirty="0">
                <a:solidFill>
                  <a:srgbClr val="3B3B3B"/>
                </a:solidFill>
                <a:latin typeface="Gill Sans MT"/>
                <a:cs typeface="Gill Sans MT"/>
              </a:rPr>
              <a:t>MyReports.</a:t>
            </a:r>
            <a:r>
              <a:rPr sz="2000" spc="60" dirty="0">
                <a:solidFill>
                  <a:srgbClr val="3B3B3B"/>
                </a:solidFill>
                <a:latin typeface="Gill Sans MT"/>
                <a:cs typeface="Gill Sans MT"/>
              </a:rPr>
              <a:t> </a:t>
            </a:r>
            <a:r>
              <a:rPr sz="2000" dirty="0">
                <a:solidFill>
                  <a:srgbClr val="3B3B3B"/>
                </a:solidFill>
                <a:latin typeface="Gill Sans MT"/>
                <a:cs typeface="Gill Sans MT"/>
              </a:rPr>
              <a:t>This</a:t>
            </a:r>
            <a:r>
              <a:rPr sz="2000" spc="-25" dirty="0">
                <a:solidFill>
                  <a:srgbClr val="3B3B3B"/>
                </a:solidFill>
                <a:latin typeface="Gill Sans MT"/>
                <a:cs typeface="Gill Sans MT"/>
              </a:rPr>
              <a:t> </a:t>
            </a:r>
            <a:r>
              <a:rPr sz="2000" dirty="0">
                <a:solidFill>
                  <a:srgbClr val="3B3B3B"/>
                </a:solidFill>
                <a:latin typeface="Gill Sans MT"/>
                <a:cs typeface="Gill Sans MT"/>
              </a:rPr>
              <a:t>report</a:t>
            </a:r>
            <a:r>
              <a:rPr sz="2000" spc="-40" dirty="0">
                <a:solidFill>
                  <a:srgbClr val="3B3B3B"/>
                </a:solidFill>
                <a:latin typeface="Gill Sans MT"/>
                <a:cs typeface="Gill Sans MT"/>
              </a:rPr>
              <a:t> </a:t>
            </a:r>
            <a:r>
              <a:rPr sz="2000" dirty="0">
                <a:solidFill>
                  <a:srgbClr val="3B3B3B"/>
                </a:solidFill>
                <a:latin typeface="Gill Sans MT"/>
                <a:cs typeface="Gill Sans MT"/>
              </a:rPr>
              <a:t>allows</a:t>
            </a:r>
            <a:r>
              <a:rPr sz="2000" spc="-65" dirty="0">
                <a:solidFill>
                  <a:srgbClr val="3B3B3B"/>
                </a:solidFill>
                <a:latin typeface="Gill Sans MT"/>
                <a:cs typeface="Gill Sans MT"/>
              </a:rPr>
              <a:t> </a:t>
            </a:r>
            <a:r>
              <a:rPr sz="2000" dirty="0">
                <a:solidFill>
                  <a:srgbClr val="3B3B3B"/>
                </a:solidFill>
                <a:latin typeface="Gill Sans MT"/>
                <a:cs typeface="Gill Sans MT"/>
              </a:rPr>
              <a:t>departmental</a:t>
            </a:r>
            <a:r>
              <a:rPr sz="2000" spc="-50" dirty="0">
                <a:solidFill>
                  <a:srgbClr val="3B3B3B"/>
                </a:solidFill>
                <a:latin typeface="Gill Sans MT"/>
                <a:cs typeface="Gill Sans MT"/>
              </a:rPr>
              <a:t> </a:t>
            </a:r>
            <a:r>
              <a:rPr sz="2000" dirty="0">
                <a:solidFill>
                  <a:srgbClr val="3B3B3B"/>
                </a:solidFill>
                <a:latin typeface="Gill Sans MT"/>
                <a:cs typeface="Gill Sans MT"/>
              </a:rPr>
              <a:t>inventory</a:t>
            </a:r>
            <a:r>
              <a:rPr sz="2000" spc="-65" dirty="0">
                <a:solidFill>
                  <a:srgbClr val="3B3B3B"/>
                </a:solidFill>
                <a:latin typeface="Gill Sans MT"/>
                <a:cs typeface="Gill Sans MT"/>
              </a:rPr>
              <a:t> </a:t>
            </a:r>
            <a:r>
              <a:rPr sz="2000" dirty="0">
                <a:solidFill>
                  <a:srgbClr val="3B3B3B"/>
                </a:solidFill>
                <a:latin typeface="Gill Sans MT"/>
                <a:cs typeface="Gill Sans MT"/>
              </a:rPr>
              <a:t>contacts</a:t>
            </a:r>
            <a:r>
              <a:rPr sz="2000" spc="-60" dirty="0">
                <a:solidFill>
                  <a:srgbClr val="3B3B3B"/>
                </a:solidFill>
                <a:latin typeface="Gill Sans MT"/>
                <a:cs typeface="Gill Sans MT"/>
              </a:rPr>
              <a:t> </a:t>
            </a:r>
            <a:r>
              <a:rPr sz="2000" dirty="0">
                <a:solidFill>
                  <a:srgbClr val="3B3B3B"/>
                </a:solidFill>
                <a:latin typeface="Gill Sans MT"/>
                <a:cs typeface="Gill Sans MT"/>
              </a:rPr>
              <a:t>(and</a:t>
            </a:r>
            <a:r>
              <a:rPr sz="2000" spc="-35" dirty="0">
                <a:solidFill>
                  <a:srgbClr val="3B3B3B"/>
                </a:solidFill>
                <a:latin typeface="Gill Sans MT"/>
                <a:cs typeface="Gill Sans MT"/>
              </a:rPr>
              <a:t> </a:t>
            </a:r>
            <a:r>
              <a:rPr sz="2000" spc="-10" dirty="0">
                <a:solidFill>
                  <a:srgbClr val="3B3B3B"/>
                </a:solidFill>
                <a:latin typeface="Gill Sans MT"/>
                <a:cs typeface="Gill Sans MT"/>
              </a:rPr>
              <a:t>Department </a:t>
            </a:r>
            <a:r>
              <a:rPr sz="2000" dirty="0">
                <a:solidFill>
                  <a:srgbClr val="3B3B3B"/>
                </a:solidFill>
                <a:latin typeface="Gill Sans MT"/>
                <a:cs typeface="Gill Sans MT"/>
              </a:rPr>
              <a:t>Heads)</a:t>
            </a:r>
            <a:r>
              <a:rPr sz="2000" spc="-85" dirty="0">
                <a:solidFill>
                  <a:srgbClr val="3B3B3B"/>
                </a:solidFill>
                <a:latin typeface="Gill Sans MT"/>
                <a:cs typeface="Gill Sans MT"/>
              </a:rPr>
              <a:t> </a:t>
            </a:r>
            <a:r>
              <a:rPr sz="2000" dirty="0">
                <a:solidFill>
                  <a:srgbClr val="3B3B3B"/>
                </a:solidFill>
                <a:latin typeface="Gill Sans MT"/>
                <a:cs typeface="Gill Sans MT"/>
              </a:rPr>
              <a:t>to</a:t>
            </a:r>
            <a:r>
              <a:rPr sz="2000" spc="-65" dirty="0">
                <a:solidFill>
                  <a:srgbClr val="3B3B3B"/>
                </a:solidFill>
                <a:latin typeface="Gill Sans MT"/>
                <a:cs typeface="Gill Sans MT"/>
              </a:rPr>
              <a:t> </a:t>
            </a:r>
            <a:r>
              <a:rPr sz="2000" dirty="0">
                <a:solidFill>
                  <a:srgbClr val="3B3B3B"/>
                </a:solidFill>
                <a:latin typeface="Gill Sans MT"/>
                <a:cs typeface="Gill Sans MT"/>
              </a:rPr>
              <a:t>access</a:t>
            </a:r>
            <a:r>
              <a:rPr sz="2000" spc="-20" dirty="0">
                <a:solidFill>
                  <a:srgbClr val="3B3B3B"/>
                </a:solidFill>
                <a:latin typeface="Gill Sans MT"/>
                <a:cs typeface="Gill Sans MT"/>
              </a:rPr>
              <a:t> </a:t>
            </a:r>
            <a:r>
              <a:rPr sz="2000" dirty="0">
                <a:solidFill>
                  <a:srgbClr val="3B3B3B"/>
                </a:solidFill>
                <a:latin typeface="Gill Sans MT"/>
                <a:cs typeface="Gill Sans MT"/>
              </a:rPr>
              <a:t>their</a:t>
            </a:r>
            <a:r>
              <a:rPr sz="2000" spc="-75" dirty="0">
                <a:solidFill>
                  <a:srgbClr val="3B3B3B"/>
                </a:solidFill>
                <a:latin typeface="Gill Sans MT"/>
                <a:cs typeface="Gill Sans MT"/>
              </a:rPr>
              <a:t> </a:t>
            </a:r>
            <a:r>
              <a:rPr sz="2000" dirty="0">
                <a:solidFill>
                  <a:srgbClr val="3B3B3B"/>
                </a:solidFill>
                <a:latin typeface="Gill Sans MT"/>
                <a:cs typeface="Gill Sans MT"/>
              </a:rPr>
              <a:t>inventory</a:t>
            </a:r>
            <a:r>
              <a:rPr sz="2000" spc="-80" dirty="0">
                <a:solidFill>
                  <a:srgbClr val="3B3B3B"/>
                </a:solidFill>
                <a:latin typeface="Gill Sans MT"/>
                <a:cs typeface="Gill Sans MT"/>
              </a:rPr>
              <a:t> </a:t>
            </a:r>
            <a:r>
              <a:rPr sz="2000" dirty="0">
                <a:solidFill>
                  <a:srgbClr val="3B3B3B"/>
                </a:solidFill>
                <a:latin typeface="Gill Sans MT"/>
                <a:cs typeface="Gill Sans MT"/>
              </a:rPr>
              <a:t>list</a:t>
            </a:r>
            <a:r>
              <a:rPr sz="2000" spc="-65" dirty="0">
                <a:solidFill>
                  <a:srgbClr val="3B3B3B"/>
                </a:solidFill>
                <a:latin typeface="Gill Sans MT"/>
                <a:cs typeface="Gill Sans MT"/>
              </a:rPr>
              <a:t> </a:t>
            </a:r>
            <a:r>
              <a:rPr sz="2000" dirty="0">
                <a:solidFill>
                  <a:srgbClr val="3B3B3B"/>
                </a:solidFill>
                <a:latin typeface="Gill Sans MT"/>
                <a:cs typeface="Gill Sans MT"/>
              </a:rPr>
              <a:t>for</a:t>
            </a:r>
            <a:r>
              <a:rPr sz="2000" spc="-55" dirty="0">
                <a:solidFill>
                  <a:srgbClr val="3B3B3B"/>
                </a:solidFill>
                <a:latin typeface="Gill Sans MT"/>
                <a:cs typeface="Gill Sans MT"/>
              </a:rPr>
              <a:t> </a:t>
            </a:r>
            <a:r>
              <a:rPr sz="2000" spc="-30" dirty="0">
                <a:solidFill>
                  <a:srgbClr val="3B3B3B"/>
                </a:solidFill>
                <a:latin typeface="Gill Sans MT"/>
                <a:cs typeface="Gill Sans MT"/>
              </a:rPr>
              <a:t>review</a:t>
            </a:r>
            <a:r>
              <a:rPr sz="2000" spc="-50" dirty="0">
                <a:solidFill>
                  <a:srgbClr val="3B3B3B"/>
                </a:solidFill>
                <a:latin typeface="Gill Sans MT"/>
                <a:cs typeface="Gill Sans MT"/>
              </a:rPr>
              <a:t> </a:t>
            </a:r>
            <a:r>
              <a:rPr sz="2000" spc="-10" dirty="0">
                <a:solidFill>
                  <a:srgbClr val="3B3B3B"/>
                </a:solidFill>
                <a:latin typeface="Gill Sans MT"/>
                <a:cs typeface="Gill Sans MT"/>
              </a:rPr>
              <a:t>of</a:t>
            </a:r>
            <a:r>
              <a:rPr sz="2000" spc="-135" dirty="0">
                <a:solidFill>
                  <a:srgbClr val="3B3B3B"/>
                </a:solidFill>
                <a:latin typeface="Gill Sans MT"/>
                <a:cs typeface="Gill Sans MT"/>
              </a:rPr>
              <a:t> </a:t>
            </a:r>
            <a:r>
              <a:rPr sz="2000" spc="-10" dirty="0">
                <a:solidFill>
                  <a:srgbClr val="3B3B3B"/>
                </a:solidFill>
                <a:latin typeface="Gill Sans MT"/>
                <a:cs typeface="Gill Sans MT"/>
              </a:rPr>
              <a:t>assets.</a:t>
            </a:r>
            <a:endParaRPr sz="2000" dirty="0">
              <a:latin typeface="Gill Sans MT"/>
              <a:cs typeface="Gill Sans MT"/>
            </a:endParaRPr>
          </a:p>
          <a:p>
            <a:pPr marL="319405" marR="52069" indent="-307340">
              <a:lnSpc>
                <a:spcPct val="100000"/>
              </a:lnSpc>
              <a:spcBef>
                <a:spcPts val="1100"/>
              </a:spcBef>
              <a:buClr>
                <a:srgbClr val="902F61"/>
              </a:buClr>
              <a:buSzPct val="90000"/>
              <a:buFont typeface="Wingdings 2"/>
              <a:buChar char=""/>
              <a:tabLst>
                <a:tab pos="319405" algn="l"/>
              </a:tabLst>
            </a:pPr>
            <a:r>
              <a:rPr sz="2000" dirty="0">
                <a:solidFill>
                  <a:srgbClr val="3B3B3B"/>
                </a:solidFill>
                <a:latin typeface="Gill Sans MT"/>
                <a:cs typeface="Gill Sans MT"/>
              </a:rPr>
              <a:t>The</a:t>
            </a:r>
            <a:r>
              <a:rPr sz="2000" spc="-15" dirty="0">
                <a:solidFill>
                  <a:srgbClr val="3B3B3B"/>
                </a:solidFill>
                <a:latin typeface="Gill Sans MT"/>
                <a:cs typeface="Gill Sans MT"/>
              </a:rPr>
              <a:t> </a:t>
            </a:r>
            <a:r>
              <a:rPr sz="2000" dirty="0">
                <a:solidFill>
                  <a:srgbClr val="3B3B3B"/>
                </a:solidFill>
                <a:latin typeface="Gill Sans MT"/>
                <a:cs typeface="Gill Sans MT"/>
              </a:rPr>
              <a:t>report</a:t>
            </a:r>
            <a:r>
              <a:rPr sz="2000" spc="-50" dirty="0">
                <a:solidFill>
                  <a:srgbClr val="3B3B3B"/>
                </a:solidFill>
                <a:latin typeface="Gill Sans MT"/>
                <a:cs typeface="Gill Sans MT"/>
              </a:rPr>
              <a:t> </a:t>
            </a:r>
            <a:r>
              <a:rPr sz="2000" dirty="0">
                <a:solidFill>
                  <a:srgbClr val="3B3B3B"/>
                </a:solidFill>
                <a:latin typeface="Gill Sans MT"/>
                <a:cs typeface="Gill Sans MT"/>
              </a:rPr>
              <a:t>will</a:t>
            </a:r>
            <a:r>
              <a:rPr sz="2000" spc="-45" dirty="0">
                <a:solidFill>
                  <a:srgbClr val="3B3B3B"/>
                </a:solidFill>
                <a:latin typeface="Gill Sans MT"/>
                <a:cs typeface="Gill Sans MT"/>
              </a:rPr>
              <a:t> </a:t>
            </a:r>
            <a:r>
              <a:rPr sz="2000" dirty="0">
                <a:solidFill>
                  <a:srgbClr val="3B3B3B"/>
                </a:solidFill>
                <a:latin typeface="Gill Sans MT"/>
                <a:cs typeface="Gill Sans MT"/>
              </a:rPr>
              <a:t>include</a:t>
            </a:r>
            <a:r>
              <a:rPr sz="2000" spc="-20" dirty="0">
                <a:solidFill>
                  <a:srgbClr val="3B3B3B"/>
                </a:solidFill>
                <a:latin typeface="Gill Sans MT"/>
                <a:cs typeface="Gill Sans MT"/>
              </a:rPr>
              <a:t> </a:t>
            </a:r>
            <a:r>
              <a:rPr sz="2000" dirty="0">
                <a:solidFill>
                  <a:srgbClr val="3B3B3B"/>
                </a:solidFill>
                <a:latin typeface="Gill Sans MT"/>
                <a:cs typeface="Gill Sans MT"/>
              </a:rPr>
              <a:t>the</a:t>
            </a:r>
            <a:r>
              <a:rPr sz="2000" spc="-20" dirty="0">
                <a:solidFill>
                  <a:srgbClr val="3B3B3B"/>
                </a:solidFill>
                <a:latin typeface="Gill Sans MT"/>
                <a:cs typeface="Gill Sans MT"/>
              </a:rPr>
              <a:t> </a:t>
            </a:r>
            <a:r>
              <a:rPr sz="2000" dirty="0">
                <a:solidFill>
                  <a:srgbClr val="3B3B3B"/>
                </a:solidFill>
                <a:latin typeface="Gill Sans MT"/>
                <a:cs typeface="Gill Sans MT"/>
              </a:rPr>
              <a:t>option</a:t>
            </a:r>
            <a:r>
              <a:rPr sz="2000" spc="-30" dirty="0">
                <a:solidFill>
                  <a:srgbClr val="3B3B3B"/>
                </a:solidFill>
                <a:latin typeface="Gill Sans MT"/>
                <a:cs typeface="Gill Sans MT"/>
              </a:rPr>
              <a:t> </a:t>
            </a:r>
            <a:r>
              <a:rPr sz="2000" dirty="0">
                <a:solidFill>
                  <a:srgbClr val="3B3B3B"/>
                </a:solidFill>
                <a:latin typeface="Gill Sans MT"/>
                <a:cs typeface="Gill Sans MT"/>
              </a:rPr>
              <a:t>to</a:t>
            </a:r>
            <a:r>
              <a:rPr sz="2000" spc="-35" dirty="0">
                <a:solidFill>
                  <a:srgbClr val="3B3B3B"/>
                </a:solidFill>
                <a:latin typeface="Gill Sans MT"/>
                <a:cs typeface="Gill Sans MT"/>
              </a:rPr>
              <a:t> </a:t>
            </a:r>
            <a:r>
              <a:rPr sz="2000" dirty="0">
                <a:solidFill>
                  <a:srgbClr val="3B3B3B"/>
                </a:solidFill>
                <a:latin typeface="Gill Sans MT"/>
                <a:cs typeface="Gill Sans MT"/>
              </a:rPr>
              <a:t>run queries</a:t>
            </a:r>
            <a:r>
              <a:rPr sz="2000" spc="-40" dirty="0">
                <a:solidFill>
                  <a:srgbClr val="3B3B3B"/>
                </a:solidFill>
                <a:latin typeface="Gill Sans MT"/>
                <a:cs typeface="Gill Sans MT"/>
              </a:rPr>
              <a:t> </a:t>
            </a:r>
            <a:r>
              <a:rPr sz="2000" dirty="0">
                <a:solidFill>
                  <a:srgbClr val="3B3B3B"/>
                </a:solidFill>
                <a:latin typeface="Gill Sans MT"/>
                <a:cs typeface="Gill Sans MT"/>
              </a:rPr>
              <a:t>by</a:t>
            </a:r>
            <a:r>
              <a:rPr sz="2000" spc="-20" dirty="0">
                <a:solidFill>
                  <a:srgbClr val="3B3B3B"/>
                </a:solidFill>
                <a:latin typeface="Gill Sans MT"/>
                <a:cs typeface="Gill Sans MT"/>
              </a:rPr>
              <a:t> </a:t>
            </a:r>
            <a:r>
              <a:rPr sz="2000" spc="-10" dirty="0">
                <a:solidFill>
                  <a:srgbClr val="3B3B3B"/>
                </a:solidFill>
                <a:latin typeface="Gill Sans MT"/>
                <a:cs typeface="Gill Sans MT"/>
              </a:rPr>
              <a:t>Organization</a:t>
            </a:r>
            <a:r>
              <a:rPr sz="2000" spc="-50" dirty="0">
                <a:solidFill>
                  <a:srgbClr val="3B3B3B"/>
                </a:solidFill>
                <a:latin typeface="Gill Sans MT"/>
                <a:cs typeface="Gill Sans MT"/>
              </a:rPr>
              <a:t> </a:t>
            </a:r>
            <a:r>
              <a:rPr sz="2000" spc="-40" dirty="0">
                <a:solidFill>
                  <a:srgbClr val="3B3B3B"/>
                </a:solidFill>
                <a:latin typeface="Gill Sans MT"/>
                <a:cs typeface="Gill Sans MT"/>
              </a:rPr>
              <a:t>Code,TitleTo</a:t>
            </a:r>
            <a:r>
              <a:rPr sz="2000" spc="-305" dirty="0">
                <a:solidFill>
                  <a:srgbClr val="3B3B3B"/>
                </a:solidFill>
                <a:latin typeface="Gill Sans MT"/>
                <a:cs typeface="Gill Sans MT"/>
              </a:rPr>
              <a:t> </a:t>
            </a:r>
            <a:r>
              <a:rPr sz="2000" spc="-10" dirty="0">
                <a:solidFill>
                  <a:srgbClr val="3B3B3B"/>
                </a:solidFill>
                <a:latin typeface="Gill Sans MT"/>
                <a:cs typeface="Gill Sans MT"/>
              </a:rPr>
              <a:t>(ownership),</a:t>
            </a:r>
            <a:r>
              <a:rPr sz="2000" spc="-250" dirty="0">
                <a:solidFill>
                  <a:srgbClr val="3B3B3B"/>
                </a:solidFill>
                <a:latin typeface="Gill Sans MT"/>
                <a:cs typeface="Gill Sans MT"/>
              </a:rPr>
              <a:t> </a:t>
            </a:r>
            <a:r>
              <a:rPr sz="2000" spc="-10" dirty="0">
                <a:solidFill>
                  <a:srgbClr val="3B3B3B"/>
                </a:solidFill>
                <a:latin typeface="Gill Sans MT"/>
                <a:cs typeface="Gill Sans MT"/>
              </a:rPr>
              <a:t>Building </a:t>
            </a:r>
            <a:r>
              <a:rPr sz="2000" spc="-70" dirty="0">
                <a:solidFill>
                  <a:srgbClr val="3B3B3B"/>
                </a:solidFill>
                <a:latin typeface="Gill Sans MT"/>
                <a:cs typeface="Gill Sans MT"/>
              </a:rPr>
              <a:t>number,</a:t>
            </a:r>
            <a:r>
              <a:rPr sz="2000" spc="-310" dirty="0">
                <a:solidFill>
                  <a:srgbClr val="3B3B3B"/>
                </a:solidFill>
                <a:latin typeface="Gill Sans MT"/>
                <a:cs typeface="Gill Sans MT"/>
              </a:rPr>
              <a:t> </a:t>
            </a:r>
            <a:r>
              <a:rPr sz="2000" dirty="0">
                <a:solidFill>
                  <a:srgbClr val="3B3B3B"/>
                </a:solidFill>
                <a:latin typeface="Gill Sans MT"/>
                <a:cs typeface="Gill Sans MT"/>
              </a:rPr>
              <a:t>and</a:t>
            </a:r>
            <a:r>
              <a:rPr sz="2000" spc="-75" dirty="0">
                <a:solidFill>
                  <a:srgbClr val="3B3B3B"/>
                </a:solidFill>
                <a:latin typeface="Gill Sans MT"/>
                <a:cs typeface="Gill Sans MT"/>
              </a:rPr>
              <a:t> </a:t>
            </a:r>
            <a:r>
              <a:rPr sz="2000" dirty="0">
                <a:solidFill>
                  <a:srgbClr val="3B3B3B"/>
                </a:solidFill>
                <a:latin typeface="Gill Sans MT"/>
                <a:cs typeface="Gill Sans MT"/>
              </a:rPr>
              <a:t>Grant</a:t>
            </a:r>
            <a:r>
              <a:rPr sz="2000" spc="-70" dirty="0">
                <a:solidFill>
                  <a:srgbClr val="3B3B3B"/>
                </a:solidFill>
                <a:latin typeface="Gill Sans MT"/>
                <a:cs typeface="Gill Sans MT"/>
              </a:rPr>
              <a:t> </a:t>
            </a:r>
            <a:r>
              <a:rPr sz="2000" spc="-10" dirty="0">
                <a:solidFill>
                  <a:srgbClr val="3B3B3B"/>
                </a:solidFill>
                <a:latin typeface="Gill Sans MT"/>
                <a:cs typeface="Gill Sans MT"/>
              </a:rPr>
              <a:t>ID.</a:t>
            </a:r>
            <a:r>
              <a:rPr sz="2000" spc="160" dirty="0">
                <a:solidFill>
                  <a:srgbClr val="3B3B3B"/>
                </a:solidFill>
                <a:latin typeface="Gill Sans MT"/>
                <a:cs typeface="Gill Sans MT"/>
              </a:rPr>
              <a:t> </a:t>
            </a:r>
            <a:r>
              <a:rPr sz="2000" dirty="0">
                <a:solidFill>
                  <a:srgbClr val="3B3B3B"/>
                </a:solidFill>
                <a:latin typeface="Gill Sans MT"/>
                <a:cs typeface="Gill Sans MT"/>
              </a:rPr>
              <a:t>In</a:t>
            </a:r>
            <a:r>
              <a:rPr sz="2000" spc="-30" dirty="0">
                <a:solidFill>
                  <a:srgbClr val="3B3B3B"/>
                </a:solidFill>
                <a:latin typeface="Gill Sans MT"/>
                <a:cs typeface="Gill Sans MT"/>
              </a:rPr>
              <a:t> </a:t>
            </a:r>
            <a:r>
              <a:rPr sz="2000" spc="-10" dirty="0">
                <a:solidFill>
                  <a:srgbClr val="3B3B3B"/>
                </a:solidFill>
                <a:latin typeface="Gill Sans MT"/>
                <a:cs typeface="Gill Sans MT"/>
              </a:rPr>
              <a:t>addition,</a:t>
            </a:r>
            <a:r>
              <a:rPr sz="2000" spc="-250" dirty="0">
                <a:solidFill>
                  <a:srgbClr val="3B3B3B"/>
                </a:solidFill>
                <a:latin typeface="Gill Sans MT"/>
                <a:cs typeface="Gill Sans MT"/>
              </a:rPr>
              <a:t> </a:t>
            </a:r>
            <a:r>
              <a:rPr sz="2000" dirty="0">
                <a:solidFill>
                  <a:srgbClr val="3B3B3B"/>
                </a:solidFill>
                <a:latin typeface="Gill Sans MT"/>
                <a:cs typeface="Gill Sans MT"/>
              </a:rPr>
              <a:t>the</a:t>
            </a:r>
            <a:r>
              <a:rPr sz="2000" spc="-50" dirty="0">
                <a:solidFill>
                  <a:srgbClr val="3B3B3B"/>
                </a:solidFill>
                <a:latin typeface="Gill Sans MT"/>
                <a:cs typeface="Gill Sans MT"/>
              </a:rPr>
              <a:t> </a:t>
            </a:r>
            <a:r>
              <a:rPr sz="2000" dirty="0">
                <a:solidFill>
                  <a:srgbClr val="3B3B3B"/>
                </a:solidFill>
                <a:latin typeface="Gill Sans MT"/>
                <a:cs typeface="Gill Sans MT"/>
              </a:rPr>
              <a:t>report</a:t>
            </a:r>
            <a:r>
              <a:rPr sz="2000" spc="-75" dirty="0">
                <a:solidFill>
                  <a:srgbClr val="3B3B3B"/>
                </a:solidFill>
                <a:latin typeface="Gill Sans MT"/>
                <a:cs typeface="Gill Sans MT"/>
              </a:rPr>
              <a:t> </a:t>
            </a:r>
            <a:r>
              <a:rPr sz="2000" dirty="0">
                <a:solidFill>
                  <a:srgbClr val="3B3B3B"/>
                </a:solidFill>
                <a:latin typeface="Gill Sans MT"/>
                <a:cs typeface="Gill Sans MT"/>
              </a:rPr>
              <a:t>can</a:t>
            </a:r>
            <a:r>
              <a:rPr sz="2000" spc="-25" dirty="0">
                <a:solidFill>
                  <a:srgbClr val="3B3B3B"/>
                </a:solidFill>
                <a:latin typeface="Gill Sans MT"/>
                <a:cs typeface="Gill Sans MT"/>
              </a:rPr>
              <a:t> </a:t>
            </a:r>
            <a:r>
              <a:rPr sz="2000" dirty="0">
                <a:solidFill>
                  <a:srgbClr val="3B3B3B"/>
                </a:solidFill>
                <a:latin typeface="Gill Sans MT"/>
                <a:cs typeface="Gill Sans MT"/>
              </a:rPr>
              <a:t>be</a:t>
            </a:r>
            <a:r>
              <a:rPr sz="2000" spc="-40" dirty="0">
                <a:solidFill>
                  <a:srgbClr val="3B3B3B"/>
                </a:solidFill>
                <a:latin typeface="Gill Sans MT"/>
                <a:cs typeface="Gill Sans MT"/>
              </a:rPr>
              <a:t> </a:t>
            </a:r>
            <a:r>
              <a:rPr sz="2000" dirty="0">
                <a:solidFill>
                  <a:srgbClr val="3B3B3B"/>
                </a:solidFill>
                <a:latin typeface="Gill Sans MT"/>
                <a:cs typeface="Gill Sans MT"/>
              </a:rPr>
              <a:t>filtered</a:t>
            </a:r>
            <a:r>
              <a:rPr sz="2000" spc="-70" dirty="0">
                <a:solidFill>
                  <a:srgbClr val="3B3B3B"/>
                </a:solidFill>
                <a:latin typeface="Gill Sans MT"/>
                <a:cs typeface="Gill Sans MT"/>
              </a:rPr>
              <a:t> </a:t>
            </a:r>
            <a:r>
              <a:rPr sz="2000" dirty="0">
                <a:solidFill>
                  <a:srgbClr val="3B3B3B"/>
                </a:solidFill>
                <a:latin typeface="Gill Sans MT"/>
                <a:cs typeface="Gill Sans MT"/>
              </a:rPr>
              <a:t>by</a:t>
            </a:r>
            <a:r>
              <a:rPr sz="2000" spc="-50" dirty="0">
                <a:solidFill>
                  <a:srgbClr val="3B3B3B"/>
                </a:solidFill>
                <a:latin typeface="Gill Sans MT"/>
                <a:cs typeface="Gill Sans MT"/>
              </a:rPr>
              <a:t> </a:t>
            </a:r>
            <a:r>
              <a:rPr sz="2000" dirty="0">
                <a:solidFill>
                  <a:srgbClr val="3B3B3B"/>
                </a:solidFill>
                <a:latin typeface="Gill Sans MT"/>
                <a:cs typeface="Gill Sans MT"/>
              </a:rPr>
              <a:t>the</a:t>
            </a:r>
            <a:r>
              <a:rPr sz="2000" spc="-220" dirty="0">
                <a:solidFill>
                  <a:srgbClr val="3B3B3B"/>
                </a:solidFill>
                <a:latin typeface="Gill Sans MT"/>
                <a:cs typeface="Gill Sans MT"/>
              </a:rPr>
              <a:t> </a:t>
            </a:r>
            <a:r>
              <a:rPr sz="2000" dirty="0">
                <a:solidFill>
                  <a:srgbClr val="3B3B3B"/>
                </a:solidFill>
                <a:latin typeface="Gill Sans MT"/>
                <a:cs typeface="Gill Sans MT"/>
              </a:rPr>
              <a:t>Asset</a:t>
            </a:r>
            <a:r>
              <a:rPr sz="2000" spc="-40" dirty="0">
                <a:solidFill>
                  <a:srgbClr val="3B3B3B"/>
                </a:solidFill>
                <a:latin typeface="Gill Sans MT"/>
                <a:cs typeface="Gill Sans MT"/>
              </a:rPr>
              <a:t> </a:t>
            </a:r>
            <a:r>
              <a:rPr sz="2000" dirty="0">
                <a:solidFill>
                  <a:srgbClr val="3B3B3B"/>
                </a:solidFill>
                <a:latin typeface="Gill Sans MT"/>
                <a:cs typeface="Gill Sans MT"/>
              </a:rPr>
              <a:t>Status:</a:t>
            </a:r>
            <a:r>
              <a:rPr sz="2000" spc="100" dirty="0">
                <a:solidFill>
                  <a:srgbClr val="3B3B3B"/>
                </a:solidFill>
                <a:latin typeface="Gill Sans MT"/>
                <a:cs typeface="Gill Sans MT"/>
              </a:rPr>
              <a:t> </a:t>
            </a:r>
            <a:r>
              <a:rPr sz="2000" dirty="0">
                <a:solidFill>
                  <a:srgbClr val="3B3B3B"/>
                </a:solidFill>
                <a:latin typeface="Gill Sans MT"/>
                <a:cs typeface="Gill Sans MT"/>
              </a:rPr>
              <a:t>“All”,“Active”</a:t>
            </a:r>
            <a:r>
              <a:rPr sz="2000" spc="-335" dirty="0">
                <a:solidFill>
                  <a:srgbClr val="3B3B3B"/>
                </a:solidFill>
                <a:latin typeface="Gill Sans MT"/>
                <a:cs typeface="Gill Sans MT"/>
              </a:rPr>
              <a:t> </a:t>
            </a:r>
            <a:r>
              <a:rPr sz="2000" spc="-25" dirty="0">
                <a:solidFill>
                  <a:srgbClr val="3B3B3B"/>
                </a:solidFill>
                <a:latin typeface="Gill Sans MT"/>
                <a:cs typeface="Gill Sans MT"/>
              </a:rPr>
              <a:t>or </a:t>
            </a:r>
            <a:r>
              <a:rPr sz="2000" spc="-10" dirty="0">
                <a:solidFill>
                  <a:srgbClr val="3B3B3B"/>
                </a:solidFill>
                <a:latin typeface="Gill Sans MT"/>
                <a:cs typeface="Gill Sans MT"/>
              </a:rPr>
              <a:t>“Deleted”.</a:t>
            </a:r>
            <a:endParaRPr sz="2000" dirty="0">
              <a:latin typeface="Gill Sans MT"/>
              <a:cs typeface="Gill Sans MT"/>
            </a:endParaRPr>
          </a:p>
          <a:p>
            <a:pPr marL="318135" marR="1115060" indent="-306070">
              <a:lnSpc>
                <a:spcPct val="100000"/>
              </a:lnSpc>
              <a:spcBef>
                <a:spcPts val="1105"/>
              </a:spcBef>
              <a:buClr>
                <a:srgbClr val="902F61"/>
              </a:buClr>
              <a:buSzPct val="90000"/>
              <a:buFont typeface="Wingdings 2"/>
              <a:buChar char=""/>
              <a:tabLst>
                <a:tab pos="318135" algn="l"/>
              </a:tabLst>
            </a:pPr>
            <a:r>
              <a:rPr sz="2000" dirty="0">
                <a:solidFill>
                  <a:srgbClr val="3B3B3B"/>
                </a:solidFill>
                <a:latin typeface="Gill Sans MT"/>
                <a:cs typeface="Gill Sans MT"/>
              </a:rPr>
              <a:t>The</a:t>
            </a:r>
            <a:r>
              <a:rPr sz="2000" spc="-40" dirty="0">
                <a:solidFill>
                  <a:srgbClr val="3B3B3B"/>
                </a:solidFill>
                <a:latin typeface="Gill Sans MT"/>
                <a:cs typeface="Gill Sans MT"/>
              </a:rPr>
              <a:t> </a:t>
            </a:r>
            <a:r>
              <a:rPr sz="2000" b="1" spc="-30" dirty="0">
                <a:solidFill>
                  <a:srgbClr val="3B3B3B"/>
                </a:solidFill>
                <a:latin typeface="Gill Sans MT"/>
                <a:cs typeface="Gill Sans MT"/>
              </a:rPr>
              <a:t>FNRFAIC</a:t>
            </a:r>
            <a:r>
              <a:rPr sz="2000" b="1" spc="-80" dirty="0">
                <a:solidFill>
                  <a:srgbClr val="3B3B3B"/>
                </a:solidFill>
                <a:latin typeface="Gill Sans MT"/>
                <a:cs typeface="Gill Sans MT"/>
              </a:rPr>
              <a:t> </a:t>
            </a:r>
            <a:r>
              <a:rPr sz="2000" dirty="0">
                <a:solidFill>
                  <a:srgbClr val="3B3B3B"/>
                </a:solidFill>
                <a:latin typeface="Gill Sans MT"/>
                <a:cs typeface="Gill Sans MT"/>
              </a:rPr>
              <a:t>–</a:t>
            </a:r>
            <a:r>
              <a:rPr sz="2000" spc="-30" dirty="0">
                <a:solidFill>
                  <a:srgbClr val="3B3B3B"/>
                </a:solidFill>
                <a:latin typeface="Gill Sans MT"/>
                <a:cs typeface="Gill Sans MT"/>
              </a:rPr>
              <a:t> Fixed</a:t>
            </a:r>
            <a:r>
              <a:rPr sz="2000" spc="-260" dirty="0">
                <a:solidFill>
                  <a:srgbClr val="3B3B3B"/>
                </a:solidFill>
                <a:latin typeface="Gill Sans MT"/>
                <a:cs typeface="Gill Sans MT"/>
              </a:rPr>
              <a:t> </a:t>
            </a:r>
            <a:r>
              <a:rPr sz="2000" dirty="0">
                <a:solidFill>
                  <a:srgbClr val="3B3B3B"/>
                </a:solidFill>
                <a:latin typeface="Gill Sans MT"/>
                <a:cs typeface="Gill Sans MT"/>
              </a:rPr>
              <a:t>Asset</a:t>
            </a:r>
            <a:r>
              <a:rPr sz="2000" spc="-25" dirty="0">
                <a:solidFill>
                  <a:srgbClr val="3B3B3B"/>
                </a:solidFill>
                <a:latin typeface="Gill Sans MT"/>
                <a:cs typeface="Gill Sans MT"/>
              </a:rPr>
              <a:t> </a:t>
            </a:r>
            <a:r>
              <a:rPr sz="2000" dirty="0">
                <a:solidFill>
                  <a:srgbClr val="3B3B3B"/>
                </a:solidFill>
                <a:latin typeface="Gill Sans MT"/>
                <a:cs typeface="Gill Sans MT"/>
              </a:rPr>
              <a:t>Inventory</a:t>
            </a:r>
            <a:r>
              <a:rPr sz="2000" spc="-70" dirty="0">
                <a:solidFill>
                  <a:srgbClr val="3B3B3B"/>
                </a:solidFill>
                <a:latin typeface="Gill Sans MT"/>
                <a:cs typeface="Gill Sans MT"/>
              </a:rPr>
              <a:t> </a:t>
            </a:r>
            <a:r>
              <a:rPr sz="2000" spc="-10" dirty="0">
                <a:solidFill>
                  <a:srgbClr val="3B3B3B"/>
                </a:solidFill>
                <a:latin typeface="Gill Sans MT"/>
                <a:cs typeface="Gill Sans MT"/>
              </a:rPr>
              <a:t>Control</a:t>
            </a:r>
            <a:r>
              <a:rPr sz="2000" spc="-60" dirty="0">
                <a:solidFill>
                  <a:srgbClr val="3B3B3B"/>
                </a:solidFill>
                <a:latin typeface="Gill Sans MT"/>
                <a:cs typeface="Gill Sans MT"/>
              </a:rPr>
              <a:t> </a:t>
            </a:r>
            <a:r>
              <a:rPr sz="2000" dirty="0">
                <a:solidFill>
                  <a:srgbClr val="3B3B3B"/>
                </a:solidFill>
                <a:latin typeface="Gill Sans MT"/>
                <a:cs typeface="Gill Sans MT"/>
              </a:rPr>
              <a:t>report</a:t>
            </a:r>
            <a:r>
              <a:rPr sz="2000" spc="-60" dirty="0">
                <a:solidFill>
                  <a:srgbClr val="3B3B3B"/>
                </a:solidFill>
                <a:latin typeface="Gill Sans MT"/>
                <a:cs typeface="Gill Sans MT"/>
              </a:rPr>
              <a:t> </a:t>
            </a:r>
            <a:r>
              <a:rPr sz="2000" dirty="0">
                <a:solidFill>
                  <a:srgbClr val="3B3B3B"/>
                </a:solidFill>
                <a:latin typeface="Gill Sans MT"/>
                <a:cs typeface="Gill Sans MT"/>
              </a:rPr>
              <a:t>can</a:t>
            </a:r>
            <a:r>
              <a:rPr sz="2000" spc="-20" dirty="0">
                <a:solidFill>
                  <a:srgbClr val="3B3B3B"/>
                </a:solidFill>
                <a:latin typeface="Gill Sans MT"/>
                <a:cs typeface="Gill Sans MT"/>
              </a:rPr>
              <a:t> </a:t>
            </a:r>
            <a:r>
              <a:rPr sz="2000" dirty="0">
                <a:solidFill>
                  <a:srgbClr val="3B3B3B"/>
                </a:solidFill>
                <a:latin typeface="Gill Sans MT"/>
                <a:cs typeface="Gill Sans MT"/>
              </a:rPr>
              <a:t>be</a:t>
            </a:r>
            <a:r>
              <a:rPr sz="2000" spc="-30" dirty="0">
                <a:solidFill>
                  <a:srgbClr val="3B3B3B"/>
                </a:solidFill>
                <a:latin typeface="Gill Sans MT"/>
                <a:cs typeface="Gill Sans MT"/>
              </a:rPr>
              <a:t> </a:t>
            </a:r>
            <a:r>
              <a:rPr sz="2000" dirty="0">
                <a:solidFill>
                  <a:srgbClr val="3B3B3B"/>
                </a:solidFill>
                <a:latin typeface="Gill Sans MT"/>
                <a:cs typeface="Gill Sans MT"/>
              </a:rPr>
              <a:t>found</a:t>
            </a:r>
            <a:r>
              <a:rPr sz="2000" spc="-65" dirty="0">
                <a:solidFill>
                  <a:srgbClr val="3B3B3B"/>
                </a:solidFill>
                <a:latin typeface="Gill Sans MT"/>
                <a:cs typeface="Gill Sans MT"/>
              </a:rPr>
              <a:t> </a:t>
            </a:r>
            <a:r>
              <a:rPr sz="2000" dirty="0">
                <a:solidFill>
                  <a:srgbClr val="3B3B3B"/>
                </a:solidFill>
                <a:latin typeface="Gill Sans MT"/>
                <a:cs typeface="Gill Sans MT"/>
              </a:rPr>
              <a:t>on</a:t>
            </a:r>
            <a:r>
              <a:rPr sz="2000" spc="-20" dirty="0">
                <a:solidFill>
                  <a:srgbClr val="3B3B3B"/>
                </a:solidFill>
                <a:latin typeface="Gill Sans MT"/>
                <a:cs typeface="Gill Sans MT"/>
              </a:rPr>
              <a:t> </a:t>
            </a:r>
            <a:r>
              <a:rPr sz="2000" dirty="0">
                <a:solidFill>
                  <a:srgbClr val="3B3B3B"/>
                </a:solidFill>
                <a:latin typeface="Gill Sans MT"/>
                <a:cs typeface="Gill Sans MT"/>
              </a:rPr>
              <a:t>the</a:t>
            </a:r>
            <a:r>
              <a:rPr sz="2000" spc="-30" dirty="0">
                <a:solidFill>
                  <a:srgbClr val="3B3B3B"/>
                </a:solidFill>
                <a:latin typeface="Gill Sans MT"/>
                <a:cs typeface="Gill Sans MT"/>
              </a:rPr>
              <a:t> </a:t>
            </a:r>
            <a:r>
              <a:rPr sz="2000" dirty="0">
                <a:solidFill>
                  <a:srgbClr val="3B3B3B"/>
                </a:solidFill>
                <a:latin typeface="Gill Sans MT"/>
                <a:cs typeface="Gill Sans MT"/>
              </a:rPr>
              <a:t>Finance</a:t>
            </a:r>
            <a:r>
              <a:rPr sz="2000" spc="-40" dirty="0">
                <a:solidFill>
                  <a:srgbClr val="3B3B3B"/>
                </a:solidFill>
                <a:latin typeface="Gill Sans MT"/>
                <a:cs typeface="Gill Sans MT"/>
              </a:rPr>
              <a:t> </a:t>
            </a:r>
            <a:r>
              <a:rPr sz="2000" spc="-10" dirty="0">
                <a:solidFill>
                  <a:srgbClr val="3B3B3B"/>
                </a:solidFill>
                <a:latin typeface="Gill Sans MT"/>
                <a:cs typeface="Gill Sans MT"/>
              </a:rPr>
              <a:t>tabin </a:t>
            </a:r>
            <a:r>
              <a:rPr sz="2000" dirty="0">
                <a:solidFill>
                  <a:srgbClr val="3B3B3B"/>
                </a:solidFill>
                <a:latin typeface="Gill Sans MT"/>
                <a:cs typeface="Gill Sans MT"/>
              </a:rPr>
              <a:t>MyReports</a:t>
            </a:r>
            <a:r>
              <a:rPr sz="2000" spc="-10" dirty="0">
                <a:solidFill>
                  <a:srgbClr val="3B3B3B"/>
                </a:solidFill>
                <a:latin typeface="Gill Sans MT"/>
                <a:cs typeface="Gill Sans MT"/>
              </a:rPr>
              <a:t> </a:t>
            </a:r>
            <a:r>
              <a:rPr sz="2000" dirty="0">
                <a:solidFill>
                  <a:srgbClr val="3B3B3B"/>
                </a:solidFill>
                <a:latin typeface="Gill Sans MT"/>
                <a:cs typeface="Gill Sans MT"/>
              </a:rPr>
              <a:t>under</a:t>
            </a:r>
            <a:r>
              <a:rPr sz="2000" spc="-10" dirty="0">
                <a:solidFill>
                  <a:srgbClr val="3B3B3B"/>
                </a:solidFill>
                <a:latin typeface="Gill Sans MT"/>
                <a:cs typeface="Gill Sans MT"/>
              </a:rPr>
              <a:t> </a:t>
            </a:r>
            <a:r>
              <a:rPr sz="2000" dirty="0">
                <a:solidFill>
                  <a:srgbClr val="3B3B3B"/>
                </a:solidFill>
                <a:latin typeface="Gill Sans MT"/>
                <a:cs typeface="Gill Sans MT"/>
              </a:rPr>
              <a:t>the</a:t>
            </a:r>
            <a:r>
              <a:rPr sz="2000" spc="-15" dirty="0">
                <a:solidFill>
                  <a:srgbClr val="3B3B3B"/>
                </a:solidFill>
                <a:latin typeface="Gill Sans MT"/>
                <a:cs typeface="Gill Sans MT"/>
              </a:rPr>
              <a:t> </a:t>
            </a:r>
            <a:r>
              <a:rPr sz="2000" dirty="0">
                <a:solidFill>
                  <a:srgbClr val="3B3B3B"/>
                </a:solidFill>
                <a:latin typeface="Gill Sans MT"/>
                <a:cs typeface="Gill Sans MT"/>
              </a:rPr>
              <a:t>folder“FAll</a:t>
            </a:r>
            <a:r>
              <a:rPr sz="2000" spc="10" dirty="0">
                <a:solidFill>
                  <a:srgbClr val="3B3B3B"/>
                </a:solidFill>
                <a:latin typeface="Gill Sans MT"/>
                <a:cs typeface="Gill Sans MT"/>
              </a:rPr>
              <a:t> </a:t>
            </a:r>
            <a:r>
              <a:rPr sz="2000" dirty="0">
                <a:solidFill>
                  <a:srgbClr val="3B3B3B"/>
                </a:solidFill>
                <a:latin typeface="Gill Sans MT"/>
                <a:cs typeface="Gill Sans MT"/>
              </a:rPr>
              <a:t>Campus</a:t>
            </a:r>
            <a:r>
              <a:rPr sz="2000" spc="-30" dirty="0">
                <a:solidFill>
                  <a:srgbClr val="3B3B3B"/>
                </a:solidFill>
                <a:latin typeface="Gill Sans MT"/>
                <a:cs typeface="Gill Sans MT"/>
              </a:rPr>
              <a:t> </a:t>
            </a:r>
            <a:r>
              <a:rPr sz="2000" spc="-10" dirty="0">
                <a:solidFill>
                  <a:srgbClr val="3B3B3B"/>
                </a:solidFill>
                <a:latin typeface="Gill Sans MT"/>
                <a:cs typeface="Gill Sans MT"/>
              </a:rPr>
              <a:t>Reports”.</a:t>
            </a:r>
            <a:endParaRPr sz="2000" dirty="0">
              <a:latin typeface="Gill Sans MT"/>
              <a:cs typeface="Gill Sans MT"/>
            </a:endParaRPr>
          </a:p>
          <a:p>
            <a:pPr marL="318770" marR="481330" indent="-306705">
              <a:lnSpc>
                <a:spcPct val="100000"/>
              </a:lnSpc>
              <a:spcBef>
                <a:spcPts val="1095"/>
              </a:spcBef>
              <a:buClr>
                <a:srgbClr val="902F61"/>
              </a:buClr>
              <a:buSzPct val="90000"/>
              <a:buFont typeface="Wingdings 2"/>
              <a:buChar char=""/>
              <a:tabLst>
                <a:tab pos="318770" algn="l"/>
              </a:tabLst>
            </a:pPr>
            <a:r>
              <a:rPr sz="2000" spc="-235" dirty="0">
                <a:solidFill>
                  <a:srgbClr val="3B3B3B"/>
                </a:solidFill>
                <a:latin typeface="Gill Sans MT"/>
                <a:cs typeface="Gill Sans MT"/>
              </a:rPr>
              <a:t>To</a:t>
            </a:r>
            <a:r>
              <a:rPr sz="2000" spc="-310" dirty="0">
                <a:solidFill>
                  <a:srgbClr val="3B3B3B"/>
                </a:solidFill>
                <a:latin typeface="Gill Sans MT"/>
                <a:cs typeface="Gill Sans MT"/>
              </a:rPr>
              <a:t> </a:t>
            </a:r>
            <a:r>
              <a:rPr sz="2000" dirty="0">
                <a:solidFill>
                  <a:srgbClr val="3B3B3B"/>
                </a:solidFill>
                <a:latin typeface="Gill Sans MT"/>
                <a:cs typeface="Gill Sans MT"/>
              </a:rPr>
              <a:t>obtain</a:t>
            </a:r>
            <a:r>
              <a:rPr sz="2000" spc="-25" dirty="0">
                <a:solidFill>
                  <a:srgbClr val="3B3B3B"/>
                </a:solidFill>
                <a:latin typeface="Gill Sans MT"/>
                <a:cs typeface="Gill Sans MT"/>
              </a:rPr>
              <a:t> </a:t>
            </a:r>
            <a:r>
              <a:rPr sz="2000" dirty="0">
                <a:solidFill>
                  <a:srgbClr val="3B3B3B"/>
                </a:solidFill>
                <a:latin typeface="Gill Sans MT"/>
                <a:cs typeface="Gill Sans MT"/>
              </a:rPr>
              <a:t>access</a:t>
            </a:r>
            <a:r>
              <a:rPr sz="2000" spc="-25" dirty="0">
                <a:solidFill>
                  <a:srgbClr val="3B3B3B"/>
                </a:solidFill>
                <a:latin typeface="Gill Sans MT"/>
                <a:cs typeface="Gill Sans MT"/>
              </a:rPr>
              <a:t> </a:t>
            </a:r>
            <a:r>
              <a:rPr sz="2000" dirty="0">
                <a:solidFill>
                  <a:srgbClr val="3B3B3B"/>
                </a:solidFill>
                <a:latin typeface="Gill Sans MT"/>
                <a:cs typeface="Gill Sans MT"/>
              </a:rPr>
              <a:t>to</a:t>
            </a:r>
            <a:r>
              <a:rPr sz="2000" spc="-20" dirty="0">
                <a:solidFill>
                  <a:srgbClr val="3B3B3B"/>
                </a:solidFill>
                <a:latin typeface="Gill Sans MT"/>
                <a:cs typeface="Gill Sans MT"/>
              </a:rPr>
              <a:t> </a:t>
            </a:r>
            <a:r>
              <a:rPr sz="2000" dirty="0">
                <a:solidFill>
                  <a:srgbClr val="3B3B3B"/>
                </a:solidFill>
                <a:latin typeface="Gill Sans MT"/>
                <a:cs typeface="Gill Sans MT"/>
              </a:rPr>
              <a:t>MyReports,</a:t>
            </a:r>
            <a:r>
              <a:rPr sz="2000" spc="-100" dirty="0">
                <a:solidFill>
                  <a:srgbClr val="3B3B3B"/>
                </a:solidFill>
                <a:latin typeface="Gill Sans MT"/>
                <a:cs typeface="Gill Sans MT"/>
              </a:rPr>
              <a:t> </a:t>
            </a:r>
            <a:r>
              <a:rPr sz="2000" dirty="0">
                <a:solidFill>
                  <a:srgbClr val="3B3B3B"/>
                </a:solidFill>
                <a:latin typeface="Gill Sans MT"/>
                <a:cs typeface="Gill Sans MT"/>
              </a:rPr>
              <a:t>submit</a:t>
            </a:r>
            <a:r>
              <a:rPr sz="2000" spc="-30" dirty="0">
                <a:solidFill>
                  <a:srgbClr val="3B3B3B"/>
                </a:solidFill>
                <a:latin typeface="Gill Sans MT"/>
                <a:cs typeface="Gill Sans MT"/>
              </a:rPr>
              <a:t> </a:t>
            </a:r>
            <a:r>
              <a:rPr sz="2000" dirty="0">
                <a:solidFill>
                  <a:srgbClr val="3B3B3B"/>
                </a:solidFill>
                <a:latin typeface="Gill Sans MT"/>
                <a:cs typeface="Gill Sans MT"/>
              </a:rPr>
              <a:t>a</a:t>
            </a:r>
            <a:r>
              <a:rPr sz="2000" spc="-10" dirty="0">
                <a:solidFill>
                  <a:srgbClr val="3B3B3B"/>
                </a:solidFill>
                <a:latin typeface="Gill Sans MT"/>
                <a:cs typeface="Gill Sans MT"/>
              </a:rPr>
              <a:t> </a:t>
            </a:r>
            <a:r>
              <a:rPr sz="2000" dirty="0">
                <a:solidFill>
                  <a:srgbClr val="3B3B3B"/>
                </a:solidFill>
                <a:latin typeface="Gill Sans MT"/>
                <a:cs typeface="Gill Sans MT"/>
              </a:rPr>
              <a:t>BAR</a:t>
            </a:r>
            <a:r>
              <a:rPr sz="2000" spc="15" dirty="0">
                <a:solidFill>
                  <a:srgbClr val="3B3B3B"/>
                </a:solidFill>
                <a:latin typeface="Gill Sans MT"/>
                <a:cs typeface="Gill Sans MT"/>
              </a:rPr>
              <a:t> </a:t>
            </a:r>
            <a:r>
              <a:rPr sz="2000" dirty="0">
                <a:solidFill>
                  <a:srgbClr val="3B3B3B"/>
                </a:solidFill>
                <a:latin typeface="Gill Sans MT"/>
                <a:cs typeface="Gill Sans MT"/>
              </a:rPr>
              <a:t>adding</a:t>
            </a:r>
            <a:r>
              <a:rPr sz="2000" spc="-50" dirty="0">
                <a:solidFill>
                  <a:srgbClr val="3B3B3B"/>
                </a:solidFill>
                <a:latin typeface="Gill Sans MT"/>
                <a:cs typeface="Gill Sans MT"/>
              </a:rPr>
              <a:t> </a:t>
            </a:r>
            <a:r>
              <a:rPr sz="2000" dirty="0">
                <a:solidFill>
                  <a:srgbClr val="3B3B3B"/>
                </a:solidFill>
                <a:latin typeface="Gill Sans MT"/>
                <a:cs typeface="Gill Sans MT"/>
              </a:rPr>
              <a:t>the</a:t>
            </a:r>
            <a:r>
              <a:rPr sz="2000" spc="-10" dirty="0">
                <a:solidFill>
                  <a:srgbClr val="3B3B3B"/>
                </a:solidFill>
                <a:latin typeface="Gill Sans MT"/>
                <a:cs typeface="Gill Sans MT"/>
              </a:rPr>
              <a:t> </a:t>
            </a:r>
            <a:r>
              <a:rPr sz="2000" spc="-30" dirty="0">
                <a:solidFill>
                  <a:srgbClr val="3B3B3B"/>
                </a:solidFill>
                <a:latin typeface="Gill Sans MT"/>
                <a:cs typeface="Gill Sans MT"/>
              </a:rPr>
              <a:t>role</a:t>
            </a:r>
            <a:r>
              <a:rPr sz="2000" spc="-254" dirty="0">
                <a:solidFill>
                  <a:srgbClr val="3B3B3B"/>
                </a:solidFill>
                <a:latin typeface="Gill Sans MT"/>
                <a:cs typeface="Gill Sans MT"/>
              </a:rPr>
              <a:t> </a:t>
            </a:r>
            <a:r>
              <a:rPr sz="2000" dirty="0">
                <a:solidFill>
                  <a:srgbClr val="3B3B3B"/>
                </a:solidFill>
                <a:latin typeface="Gill Sans MT"/>
                <a:cs typeface="Gill Sans MT"/>
              </a:rPr>
              <a:t>“Department</a:t>
            </a:r>
            <a:r>
              <a:rPr sz="2000" spc="-40" dirty="0">
                <a:solidFill>
                  <a:srgbClr val="3B3B3B"/>
                </a:solidFill>
                <a:latin typeface="Gill Sans MT"/>
                <a:cs typeface="Gill Sans MT"/>
              </a:rPr>
              <a:t> </a:t>
            </a:r>
            <a:r>
              <a:rPr sz="2000" dirty="0">
                <a:solidFill>
                  <a:srgbClr val="3B3B3B"/>
                </a:solidFill>
                <a:latin typeface="Gill Sans MT"/>
                <a:cs typeface="Gill Sans MT"/>
              </a:rPr>
              <a:t>General</a:t>
            </a:r>
            <a:r>
              <a:rPr sz="2000" spc="-25" dirty="0">
                <a:solidFill>
                  <a:srgbClr val="3B3B3B"/>
                </a:solidFill>
                <a:latin typeface="Gill Sans MT"/>
                <a:cs typeface="Gill Sans MT"/>
              </a:rPr>
              <a:t> </a:t>
            </a:r>
            <a:r>
              <a:rPr sz="2000" dirty="0">
                <a:solidFill>
                  <a:srgbClr val="3B3B3B"/>
                </a:solidFill>
                <a:latin typeface="Gill Sans MT"/>
                <a:cs typeface="Gill Sans MT"/>
              </a:rPr>
              <a:t>Inquiry”</a:t>
            </a:r>
            <a:r>
              <a:rPr sz="2000" spc="-35" dirty="0">
                <a:solidFill>
                  <a:srgbClr val="3B3B3B"/>
                </a:solidFill>
                <a:latin typeface="Gill Sans MT"/>
                <a:cs typeface="Gill Sans MT"/>
              </a:rPr>
              <a:t> </a:t>
            </a:r>
            <a:r>
              <a:rPr sz="2000" spc="-25" dirty="0">
                <a:solidFill>
                  <a:srgbClr val="3B3B3B"/>
                </a:solidFill>
                <a:latin typeface="Gill Sans MT"/>
                <a:cs typeface="Gill Sans MT"/>
              </a:rPr>
              <a:t>and </a:t>
            </a:r>
            <a:r>
              <a:rPr sz="2000" dirty="0">
                <a:solidFill>
                  <a:srgbClr val="3B3B3B"/>
                </a:solidFill>
                <a:latin typeface="Gill Sans MT"/>
                <a:cs typeface="Gill Sans MT"/>
              </a:rPr>
              <a:t>include</a:t>
            </a:r>
            <a:r>
              <a:rPr sz="2000" spc="-45" dirty="0">
                <a:solidFill>
                  <a:srgbClr val="3B3B3B"/>
                </a:solidFill>
                <a:latin typeface="Gill Sans MT"/>
                <a:cs typeface="Gill Sans MT"/>
              </a:rPr>
              <a:t> </a:t>
            </a:r>
            <a:r>
              <a:rPr sz="2000" dirty="0">
                <a:solidFill>
                  <a:srgbClr val="3B3B3B"/>
                </a:solidFill>
                <a:latin typeface="Gill Sans MT"/>
                <a:cs typeface="Gill Sans MT"/>
              </a:rPr>
              <a:t>a</a:t>
            </a:r>
            <a:r>
              <a:rPr sz="2000" spc="-10" dirty="0">
                <a:solidFill>
                  <a:srgbClr val="3B3B3B"/>
                </a:solidFill>
                <a:latin typeface="Gill Sans MT"/>
                <a:cs typeface="Gill Sans MT"/>
              </a:rPr>
              <a:t> </a:t>
            </a:r>
            <a:r>
              <a:rPr sz="2000" dirty="0">
                <a:solidFill>
                  <a:srgbClr val="3B3B3B"/>
                </a:solidFill>
                <a:latin typeface="Gill Sans MT"/>
                <a:cs typeface="Gill Sans MT"/>
              </a:rPr>
              <a:t>note</a:t>
            </a:r>
            <a:r>
              <a:rPr sz="2000" spc="-30" dirty="0">
                <a:solidFill>
                  <a:srgbClr val="3B3B3B"/>
                </a:solidFill>
                <a:latin typeface="Gill Sans MT"/>
                <a:cs typeface="Gill Sans MT"/>
              </a:rPr>
              <a:t> </a:t>
            </a:r>
            <a:r>
              <a:rPr sz="2000" dirty="0">
                <a:solidFill>
                  <a:srgbClr val="3B3B3B"/>
                </a:solidFill>
                <a:latin typeface="Gill Sans MT"/>
                <a:cs typeface="Gill Sans MT"/>
              </a:rPr>
              <a:t>on</a:t>
            </a:r>
            <a:r>
              <a:rPr sz="2000" spc="-10" dirty="0">
                <a:solidFill>
                  <a:srgbClr val="3B3B3B"/>
                </a:solidFill>
                <a:latin typeface="Gill Sans MT"/>
                <a:cs typeface="Gill Sans MT"/>
              </a:rPr>
              <a:t> </a:t>
            </a:r>
            <a:r>
              <a:rPr sz="2000" dirty="0">
                <a:solidFill>
                  <a:srgbClr val="3B3B3B"/>
                </a:solidFill>
                <a:latin typeface="Gill Sans MT"/>
                <a:cs typeface="Gill Sans MT"/>
              </a:rPr>
              <a:t>the</a:t>
            </a:r>
            <a:r>
              <a:rPr sz="2000" spc="-30" dirty="0">
                <a:solidFill>
                  <a:srgbClr val="3B3B3B"/>
                </a:solidFill>
                <a:latin typeface="Gill Sans MT"/>
                <a:cs typeface="Gill Sans MT"/>
              </a:rPr>
              <a:t> </a:t>
            </a:r>
            <a:r>
              <a:rPr sz="2000" dirty="0">
                <a:solidFill>
                  <a:srgbClr val="3B3B3B"/>
                </a:solidFill>
                <a:latin typeface="Gill Sans MT"/>
                <a:cs typeface="Gill Sans MT"/>
              </a:rPr>
              <a:t>Business</a:t>
            </a:r>
            <a:r>
              <a:rPr sz="2000" spc="-10" dirty="0">
                <a:solidFill>
                  <a:srgbClr val="3B3B3B"/>
                </a:solidFill>
                <a:latin typeface="Gill Sans MT"/>
                <a:cs typeface="Gill Sans MT"/>
              </a:rPr>
              <a:t> </a:t>
            </a:r>
            <a:r>
              <a:rPr sz="2000" dirty="0">
                <a:solidFill>
                  <a:srgbClr val="3B3B3B"/>
                </a:solidFill>
                <a:latin typeface="Gill Sans MT"/>
                <a:cs typeface="Gill Sans MT"/>
              </a:rPr>
              <a:t>Reason</a:t>
            </a:r>
            <a:r>
              <a:rPr sz="2000" spc="-15" dirty="0">
                <a:solidFill>
                  <a:srgbClr val="3B3B3B"/>
                </a:solidFill>
                <a:latin typeface="Gill Sans MT"/>
                <a:cs typeface="Gill Sans MT"/>
              </a:rPr>
              <a:t> </a:t>
            </a:r>
            <a:r>
              <a:rPr sz="2000" dirty="0">
                <a:solidFill>
                  <a:srgbClr val="3B3B3B"/>
                </a:solidFill>
                <a:latin typeface="Gill Sans MT"/>
                <a:cs typeface="Gill Sans MT"/>
              </a:rPr>
              <a:t>that</a:t>
            </a:r>
            <a:r>
              <a:rPr sz="2000" spc="-25" dirty="0">
                <a:solidFill>
                  <a:srgbClr val="3B3B3B"/>
                </a:solidFill>
                <a:latin typeface="Gill Sans MT"/>
                <a:cs typeface="Gill Sans MT"/>
              </a:rPr>
              <a:t> </a:t>
            </a:r>
            <a:r>
              <a:rPr sz="2000" spc="-30" dirty="0">
                <a:solidFill>
                  <a:srgbClr val="3B3B3B"/>
                </a:solidFill>
                <a:latin typeface="Gill Sans MT"/>
                <a:cs typeface="Gill Sans MT"/>
              </a:rPr>
              <a:t>you</a:t>
            </a:r>
            <a:r>
              <a:rPr sz="2000" spc="-250" dirty="0">
                <a:solidFill>
                  <a:srgbClr val="3B3B3B"/>
                </a:solidFill>
                <a:latin typeface="Gill Sans MT"/>
                <a:cs typeface="Gill Sans MT"/>
              </a:rPr>
              <a:t> </a:t>
            </a:r>
            <a:r>
              <a:rPr sz="2000" dirty="0">
                <a:solidFill>
                  <a:srgbClr val="3B3B3B"/>
                </a:solidFill>
                <a:latin typeface="Gill Sans MT"/>
                <a:cs typeface="Gill Sans MT"/>
              </a:rPr>
              <a:t>“need</a:t>
            </a:r>
            <a:r>
              <a:rPr sz="2000" spc="-20" dirty="0">
                <a:solidFill>
                  <a:srgbClr val="3B3B3B"/>
                </a:solidFill>
                <a:latin typeface="Gill Sans MT"/>
                <a:cs typeface="Gill Sans MT"/>
              </a:rPr>
              <a:t> </a:t>
            </a:r>
            <a:r>
              <a:rPr sz="2000" dirty="0">
                <a:solidFill>
                  <a:srgbClr val="3B3B3B"/>
                </a:solidFill>
                <a:latin typeface="Gill Sans MT"/>
                <a:cs typeface="Gill Sans MT"/>
              </a:rPr>
              <a:t>access</a:t>
            </a:r>
            <a:r>
              <a:rPr sz="2000" spc="5" dirty="0">
                <a:solidFill>
                  <a:srgbClr val="3B3B3B"/>
                </a:solidFill>
                <a:latin typeface="Gill Sans MT"/>
                <a:cs typeface="Gill Sans MT"/>
              </a:rPr>
              <a:t> </a:t>
            </a:r>
            <a:r>
              <a:rPr sz="2000" dirty="0">
                <a:solidFill>
                  <a:srgbClr val="3B3B3B"/>
                </a:solidFill>
                <a:latin typeface="Gill Sans MT"/>
                <a:cs typeface="Gill Sans MT"/>
              </a:rPr>
              <a:t>to</a:t>
            </a:r>
            <a:r>
              <a:rPr sz="2000" spc="-30" dirty="0">
                <a:solidFill>
                  <a:srgbClr val="3B3B3B"/>
                </a:solidFill>
                <a:latin typeface="Gill Sans MT"/>
                <a:cs typeface="Gill Sans MT"/>
              </a:rPr>
              <a:t> </a:t>
            </a:r>
            <a:r>
              <a:rPr sz="2000" dirty="0">
                <a:solidFill>
                  <a:srgbClr val="3B3B3B"/>
                </a:solidFill>
                <a:latin typeface="Gill Sans MT"/>
                <a:cs typeface="Gill Sans MT"/>
              </a:rPr>
              <a:t>MyReports</a:t>
            </a:r>
            <a:r>
              <a:rPr sz="2000" spc="-20" dirty="0">
                <a:solidFill>
                  <a:srgbClr val="3B3B3B"/>
                </a:solidFill>
                <a:latin typeface="Gill Sans MT"/>
                <a:cs typeface="Gill Sans MT"/>
              </a:rPr>
              <a:t> </a:t>
            </a:r>
            <a:r>
              <a:rPr sz="2000" dirty="0">
                <a:solidFill>
                  <a:srgbClr val="3B3B3B"/>
                </a:solidFill>
                <a:latin typeface="Gill Sans MT"/>
                <a:cs typeface="Gill Sans MT"/>
              </a:rPr>
              <a:t>to</a:t>
            </a:r>
            <a:r>
              <a:rPr sz="2000" spc="-45" dirty="0">
                <a:solidFill>
                  <a:srgbClr val="3B3B3B"/>
                </a:solidFill>
                <a:latin typeface="Gill Sans MT"/>
                <a:cs typeface="Gill Sans MT"/>
              </a:rPr>
              <a:t> </a:t>
            </a:r>
            <a:r>
              <a:rPr sz="2000" dirty="0">
                <a:solidFill>
                  <a:srgbClr val="3B3B3B"/>
                </a:solidFill>
                <a:latin typeface="Gill Sans MT"/>
                <a:cs typeface="Gill Sans MT"/>
              </a:rPr>
              <a:t>fulfill</a:t>
            </a:r>
            <a:r>
              <a:rPr sz="2000" spc="-60" dirty="0">
                <a:solidFill>
                  <a:srgbClr val="3B3B3B"/>
                </a:solidFill>
                <a:latin typeface="Gill Sans MT"/>
                <a:cs typeface="Gill Sans MT"/>
              </a:rPr>
              <a:t> </a:t>
            </a:r>
            <a:r>
              <a:rPr sz="2000" spc="-20" dirty="0">
                <a:solidFill>
                  <a:srgbClr val="3B3B3B"/>
                </a:solidFill>
                <a:latin typeface="Gill Sans MT"/>
                <a:cs typeface="Gill Sans MT"/>
              </a:rPr>
              <a:t>your </a:t>
            </a:r>
            <a:r>
              <a:rPr sz="2000" spc="-10" dirty="0">
                <a:solidFill>
                  <a:srgbClr val="3B3B3B"/>
                </a:solidFill>
                <a:latin typeface="Gill Sans MT"/>
                <a:cs typeface="Gill Sans MT"/>
              </a:rPr>
              <a:t>responsibilities</a:t>
            </a:r>
            <a:r>
              <a:rPr sz="2000" spc="-90" dirty="0">
                <a:solidFill>
                  <a:srgbClr val="3B3B3B"/>
                </a:solidFill>
                <a:latin typeface="Gill Sans MT"/>
                <a:cs typeface="Gill Sans MT"/>
              </a:rPr>
              <a:t> </a:t>
            </a:r>
            <a:r>
              <a:rPr sz="2000" dirty="0">
                <a:solidFill>
                  <a:srgbClr val="3B3B3B"/>
                </a:solidFill>
                <a:latin typeface="Gill Sans MT"/>
                <a:cs typeface="Gill Sans MT"/>
              </a:rPr>
              <a:t>as</a:t>
            </a:r>
            <a:r>
              <a:rPr sz="2000" spc="-10" dirty="0">
                <a:solidFill>
                  <a:srgbClr val="3B3B3B"/>
                </a:solidFill>
                <a:latin typeface="Gill Sans MT"/>
                <a:cs typeface="Gill Sans MT"/>
              </a:rPr>
              <a:t> </a:t>
            </a:r>
            <a:r>
              <a:rPr sz="2000" dirty="0">
                <a:solidFill>
                  <a:srgbClr val="3B3B3B"/>
                </a:solidFill>
                <a:latin typeface="Gill Sans MT"/>
                <a:cs typeface="Gill Sans MT"/>
              </a:rPr>
              <a:t>the</a:t>
            </a:r>
            <a:r>
              <a:rPr sz="2000" spc="-40" dirty="0">
                <a:solidFill>
                  <a:srgbClr val="3B3B3B"/>
                </a:solidFill>
                <a:latin typeface="Gill Sans MT"/>
                <a:cs typeface="Gill Sans MT"/>
              </a:rPr>
              <a:t> </a:t>
            </a:r>
            <a:r>
              <a:rPr sz="2000" dirty="0">
                <a:solidFill>
                  <a:srgbClr val="3B3B3B"/>
                </a:solidFill>
                <a:latin typeface="Gill Sans MT"/>
                <a:cs typeface="Gill Sans MT"/>
              </a:rPr>
              <a:t>Inventory</a:t>
            </a:r>
            <a:r>
              <a:rPr sz="2000" spc="-70" dirty="0">
                <a:solidFill>
                  <a:srgbClr val="3B3B3B"/>
                </a:solidFill>
                <a:latin typeface="Gill Sans MT"/>
                <a:cs typeface="Gill Sans MT"/>
              </a:rPr>
              <a:t> </a:t>
            </a:r>
            <a:r>
              <a:rPr sz="2000" dirty="0">
                <a:solidFill>
                  <a:srgbClr val="3B3B3B"/>
                </a:solidFill>
                <a:latin typeface="Gill Sans MT"/>
                <a:cs typeface="Gill Sans MT"/>
              </a:rPr>
              <a:t>Contact</a:t>
            </a:r>
            <a:r>
              <a:rPr sz="2000" spc="-70" dirty="0">
                <a:solidFill>
                  <a:srgbClr val="3B3B3B"/>
                </a:solidFill>
                <a:latin typeface="Gill Sans MT"/>
                <a:cs typeface="Gill Sans MT"/>
              </a:rPr>
              <a:t> </a:t>
            </a:r>
            <a:r>
              <a:rPr sz="2000" dirty="0">
                <a:solidFill>
                  <a:srgbClr val="3B3B3B"/>
                </a:solidFill>
                <a:latin typeface="Gill Sans MT"/>
                <a:cs typeface="Gill Sans MT"/>
              </a:rPr>
              <a:t>for</a:t>
            </a:r>
            <a:r>
              <a:rPr sz="2000" spc="-40" dirty="0">
                <a:solidFill>
                  <a:srgbClr val="3B3B3B"/>
                </a:solidFill>
                <a:latin typeface="Gill Sans MT"/>
                <a:cs typeface="Gill Sans MT"/>
              </a:rPr>
              <a:t> </a:t>
            </a:r>
            <a:r>
              <a:rPr sz="2000" spc="-25" dirty="0">
                <a:solidFill>
                  <a:srgbClr val="3B3B3B"/>
                </a:solidFill>
                <a:latin typeface="Gill Sans MT"/>
                <a:cs typeface="Gill Sans MT"/>
              </a:rPr>
              <a:t>your</a:t>
            </a:r>
            <a:r>
              <a:rPr sz="2000" spc="-185" dirty="0">
                <a:solidFill>
                  <a:srgbClr val="3B3B3B"/>
                </a:solidFill>
                <a:latin typeface="Gill Sans MT"/>
                <a:cs typeface="Gill Sans MT"/>
              </a:rPr>
              <a:t> </a:t>
            </a:r>
            <a:r>
              <a:rPr sz="2000" spc="-10" dirty="0">
                <a:solidFill>
                  <a:srgbClr val="3B3B3B"/>
                </a:solidFill>
                <a:latin typeface="Gill Sans MT"/>
                <a:cs typeface="Gill Sans MT"/>
              </a:rPr>
              <a:t>department”.</a:t>
            </a:r>
            <a:endParaRPr sz="2000" dirty="0">
              <a:latin typeface="Gill Sans MT"/>
              <a:cs typeface="Gill Sans M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531" y="606551"/>
            <a:ext cx="11299190" cy="1259205"/>
          </a:xfrm>
          <a:prstGeom prst="rect">
            <a:avLst/>
          </a:prstGeom>
          <a:solidFill>
            <a:srgbClr val="4D1334"/>
          </a:solidFill>
        </p:spPr>
        <p:txBody>
          <a:bodyPr vert="horz" wrap="square" lIns="0" tIns="288925" rIns="0" bIns="0" rtlCol="0">
            <a:spAutoFit/>
          </a:bodyPr>
          <a:lstStyle/>
          <a:p>
            <a:pPr marL="225425">
              <a:lnSpc>
                <a:spcPct val="100000"/>
              </a:lnSpc>
              <a:spcBef>
                <a:spcPts val="2275"/>
              </a:spcBef>
            </a:pPr>
            <a:r>
              <a:rPr spc="-10" dirty="0">
                <a:solidFill>
                  <a:srgbClr val="FFFFFF"/>
                </a:solidFill>
              </a:rPr>
              <a:t>RESOURCES:</a:t>
            </a:r>
          </a:p>
        </p:txBody>
      </p:sp>
      <p:sp>
        <p:nvSpPr>
          <p:cNvPr id="3" name="object 3"/>
          <p:cNvSpPr txBox="1"/>
          <p:nvPr/>
        </p:nvSpPr>
        <p:spPr>
          <a:xfrm>
            <a:off x="659484" y="2260852"/>
            <a:ext cx="5106670" cy="3547745"/>
          </a:xfrm>
          <a:prstGeom prst="rect">
            <a:avLst/>
          </a:prstGeom>
        </p:spPr>
        <p:txBody>
          <a:bodyPr vert="horz" wrap="square" lIns="0" tIns="48260" rIns="0" bIns="0" rtlCol="0">
            <a:spAutoFit/>
          </a:bodyPr>
          <a:lstStyle/>
          <a:p>
            <a:pPr marL="318770" marR="5080" indent="-306705">
              <a:lnSpc>
                <a:spcPts val="1900"/>
              </a:lnSpc>
              <a:spcBef>
                <a:spcPts val="380"/>
              </a:spcBef>
              <a:buClr>
                <a:srgbClr val="902F61"/>
              </a:buClr>
              <a:buSzPct val="91666"/>
              <a:buFont typeface="Wingdings 2"/>
              <a:buChar char=""/>
              <a:tabLst>
                <a:tab pos="318770" algn="l"/>
              </a:tabLst>
            </a:pPr>
            <a:r>
              <a:rPr sz="1800" dirty="0">
                <a:solidFill>
                  <a:srgbClr val="3B3B3B"/>
                </a:solidFill>
                <a:latin typeface="Gill Sans MT"/>
                <a:cs typeface="Gill Sans MT"/>
              </a:rPr>
              <a:t>The</a:t>
            </a:r>
            <a:r>
              <a:rPr sz="1800" spc="-50" dirty="0">
                <a:solidFill>
                  <a:srgbClr val="3B3B3B"/>
                </a:solidFill>
                <a:latin typeface="Gill Sans MT"/>
                <a:cs typeface="Gill Sans MT"/>
              </a:rPr>
              <a:t> </a:t>
            </a:r>
            <a:r>
              <a:rPr sz="1800" dirty="0">
                <a:solidFill>
                  <a:srgbClr val="3B3B3B"/>
                </a:solidFill>
                <a:latin typeface="Gill Sans MT"/>
                <a:cs typeface="Gill Sans MT"/>
              </a:rPr>
              <a:t>following</a:t>
            </a:r>
            <a:r>
              <a:rPr sz="1800" spc="-85" dirty="0">
                <a:solidFill>
                  <a:srgbClr val="3B3B3B"/>
                </a:solidFill>
                <a:latin typeface="Gill Sans MT"/>
                <a:cs typeface="Gill Sans MT"/>
              </a:rPr>
              <a:t> </a:t>
            </a:r>
            <a:r>
              <a:rPr sz="1800" dirty="0">
                <a:solidFill>
                  <a:srgbClr val="3B3B3B"/>
                </a:solidFill>
                <a:latin typeface="Gill Sans MT"/>
                <a:cs typeface="Gill Sans MT"/>
              </a:rPr>
              <a:t>forms</a:t>
            </a:r>
            <a:r>
              <a:rPr sz="1800" spc="-80" dirty="0">
                <a:solidFill>
                  <a:srgbClr val="3B3B3B"/>
                </a:solidFill>
                <a:latin typeface="Gill Sans MT"/>
                <a:cs typeface="Gill Sans MT"/>
              </a:rPr>
              <a:t> </a:t>
            </a:r>
            <a:r>
              <a:rPr sz="1800" dirty="0">
                <a:solidFill>
                  <a:srgbClr val="3B3B3B"/>
                </a:solidFill>
                <a:latin typeface="Gill Sans MT"/>
                <a:cs typeface="Gill Sans MT"/>
              </a:rPr>
              <a:t>and</a:t>
            </a:r>
            <a:r>
              <a:rPr sz="1800" spc="-60" dirty="0">
                <a:solidFill>
                  <a:srgbClr val="3B3B3B"/>
                </a:solidFill>
                <a:latin typeface="Gill Sans MT"/>
                <a:cs typeface="Gill Sans MT"/>
              </a:rPr>
              <a:t> </a:t>
            </a:r>
            <a:r>
              <a:rPr sz="1800" dirty="0">
                <a:solidFill>
                  <a:srgbClr val="3B3B3B"/>
                </a:solidFill>
                <a:latin typeface="Gill Sans MT"/>
                <a:cs typeface="Gill Sans MT"/>
              </a:rPr>
              <a:t>documents</a:t>
            </a:r>
            <a:r>
              <a:rPr sz="1800" spc="-90" dirty="0">
                <a:solidFill>
                  <a:srgbClr val="3B3B3B"/>
                </a:solidFill>
                <a:latin typeface="Gill Sans MT"/>
                <a:cs typeface="Gill Sans MT"/>
              </a:rPr>
              <a:t> </a:t>
            </a:r>
            <a:r>
              <a:rPr sz="1800" dirty="0">
                <a:solidFill>
                  <a:srgbClr val="3B3B3B"/>
                </a:solidFill>
                <a:latin typeface="Gill Sans MT"/>
                <a:cs typeface="Gill Sans MT"/>
              </a:rPr>
              <a:t>are</a:t>
            </a:r>
            <a:r>
              <a:rPr sz="1800" spc="-85" dirty="0">
                <a:solidFill>
                  <a:srgbClr val="3B3B3B"/>
                </a:solidFill>
                <a:latin typeface="Gill Sans MT"/>
                <a:cs typeface="Gill Sans MT"/>
              </a:rPr>
              <a:t> </a:t>
            </a:r>
            <a:r>
              <a:rPr sz="1800" spc="-10" dirty="0">
                <a:solidFill>
                  <a:srgbClr val="3B3B3B"/>
                </a:solidFill>
                <a:latin typeface="Gill Sans MT"/>
                <a:cs typeface="Gill Sans MT"/>
              </a:rPr>
              <a:t>available</a:t>
            </a:r>
            <a:r>
              <a:rPr sz="1800" spc="-45" dirty="0">
                <a:solidFill>
                  <a:srgbClr val="3B3B3B"/>
                </a:solidFill>
                <a:latin typeface="Gill Sans MT"/>
                <a:cs typeface="Gill Sans MT"/>
              </a:rPr>
              <a:t> </a:t>
            </a:r>
            <a:r>
              <a:rPr sz="1800" spc="-25" dirty="0">
                <a:solidFill>
                  <a:srgbClr val="3B3B3B"/>
                </a:solidFill>
                <a:latin typeface="Gill Sans MT"/>
                <a:cs typeface="Gill Sans MT"/>
              </a:rPr>
              <a:t>on </a:t>
            </a:r>
            <a:r>
              <a:rPr sz="1800" dirty="0">
                <a:solidFill>
                  <a:srgbClr val="3B3B3B"/>
                </a:solidFill>
                <a:latin typeface="Gill Sans MT"/>
                <a:cs typeface="Gill Sans MT"/>
              </a:rPr>
              <a:t>our</a:t>
            </a:r>
            <a:r>
              <a:rPr sz="1800" spc="-30" dirty="0">
                <a:solidFill>
                  <a:srgbClr val="3B3B3B"/>
                </a:solidFill>
                <a:latin typeface="Gill Sans MT"/>
                <a:cs typeface="Gill Sans MT"/>
              </a:rPr>
              <a:t> </a:t>
            </a:r>
            <a:r>
              <a:rPr sz="1800" spc="-10" dirty="0">
                <a:solidFill>
                  <a:srgbClr val="3B3B3B"/>
                </a:solidFill>
                <a:latin typeface="Gill Sans MT"/>
                <a:cs typeface="Gill Sans MT"/>
              </a:rPr>
              <a:t>website:</a:t>
            </a:r>
            <a:endParaRPr sz="1800" dirty="0">
              <a:latin typeface="Gill Sans MT"/>
              <a:cs typeface="Gill Sans MT"/>
            </a:endParaRPr>
          </a:p>
          <a:p>
            <a:pPr marL="641985" lvl="1" indent="-304800">
              <a:lnSpc>
                <a:spcPct val="100000"/>
              </a:lnSpc>
              <a:spcBef>
                <a:spcPts val="780"/>
              </a:spcBef>
              <a:buClr>
                <a:srgbClr val="902F61"/>
              </a:buClr>
              <a:buSzPct val="91666"/>
              <a:buFont typeface="Wingdings 2"/>
              <a:buChar char=""/>
              <a:tabLst>
                <a:tab pos="641985" algn="l"/>
              </a:tabLst>
            </a:pPr>
            <a:r>
              <a:rPr sz="1800" dirty="0">
                <a:solidFill>
                  <a:srgbClr val="3B3B3B"/>
                </a:solidFill>
                <a:latin typeface="Gill Sans MT"/>
                <a:cs typeface="Gill Sans MT"/>
              </a:rPr>
              <a:t>Guidelines</a:t>
            </a:r>
            <a:r>
              <a:rPr sz="1800" spc="-60" dirty="0">
                <a:solidFill>
                  <a:srgbClr val="3B3B3B"/>
                </a:solidFill>
                <a:latin typeface="Gill Sans MT"/>
                <a:cs typeface="Gill Sans MT"/>
              </a:rPr>
              <a:t> </a:t>
            </a:r>
            <a:r>
              <a:rPr sz="1800" spc="-10" dirty="0">
                <a:solidFill>
                  <a:srgbClr val="3B3B3B"/>
                </a:solidFill>
                <a:latin typeface="Gill Sans MT"/>
                <a:cs typeface="Gill Sans MT"/>
              </a:rPr>
              <a:t>andTutorials:</a:t>
            </a:r>
            <a:endParaRPr sz="1800" dirty="0">
              <a:latin typeface="Gill Sans MT"/>
              <a:cs typeface="Gill Sans MT"/>
            </a:endParaRPr>
          </a:p>
          <a:p>
            <a:pPr marL="911225" lvl="2" indent="-269240">
              <a:lnSpc>
                <a:spcPct val="100000"/>
              </a:lnSpc>
              <a:spcBef>
                <a:spcPts val="790"/>
              </a:spcBef>
              <a:buClr>
                <a:srgbClr val="902F61"/>
              </a:buClr>
              <a:buSzPct val="91666"/>
              <a:buFont typeface="Wingdings 2"/>
              <a:buChar char=""/>
              <a:tabLst>
                <a:tab pos="911225" algn="l"/>
              </a:tabLst>
            </a:pPr>
            <a:r>
              <a:rPr sz="1800" spc="-105" dirty="0">
                <a:solidFill>
                  <a:srgbClr val="3B3B3B"/>
                </a:solidFill>
                <a:latin typeface="Gill Sans MT"/>
                <a:cs typeface="Gill Sans MT"/>
              </a:rPr>
              <a:t>Wave</a:t>
            </a:r>
            <a:r>
              <a:rPr sz="1800" spc="-45" dirty="0">
                <a:solidFill>
                  <a:srgbClr val="3B3B3B"/>
                </a:solidFill>
                <a:latin typeface="Gill Sans MT"/>
                <a:cs typeface="Gill Sans MT"/>
              </a:rPr>
              <a:t> </a:t>
            </a:r>
            <a:r>
              <a:rPr sz="1800" spc="-10" dirty="0">
                <a:solidFill>
                  <a:srgbClr val="3B3B3B"/>
                </a:solidFill>
                <a:latin typeface="Gill Sans MT"/>
                <a:cs typeface="Gill Sans MT"/>
              </a:rPr>
              <a:t>Presentation</a:t>
            </a:r>
            <a:endParaRPr sz="1800" dirty="0">
              <a:latin typeface="Gill Sans MT"/>
              <a:cs typeface="Gill Sans MT"/>
            </a:endParaRPr>
          </a:p>
          <a:p>
            <a:pPr marL="911225" lvl="2" indent="-269240">
              <a:lnSpc>
                <a:spcPct val="100000"/>
              </a:lnSpc>
              <a:spcBef>
                <a:spcPts val="805"/>
              </a:spcBef>
              <a:buClr>
                <a:srgbClr val="902F61"/>
              </a:buClr>
              <a:buSzPct val="91666"/>
              <a:buFont typeface="Wingdings 2"/>
              <a:buChar char=""/>
              <a:tabLst>
                <a:tab pos="911225" algn="l"/>
              </a:tabLst>
            </a:pPr>
            <a:r>
              <a:rPr sz="1800" dirty="0">
                <a:solidFill>
                  <a:srgbClr val="3B3B3B"/>
                </a:solidFill>
                <a:latin typeface="Gill Sans MT"/>
                <a:cs typeface="Gill Sans MT"/>
              </a:rPr>
              <a:t>Account</a:t>
            </a:r>
            <a:r>
              <a:rPr sz="1800" spc="-30" dirty="0">
                <a:solidFill>
                  <a:srgbClr val="3B3B3B"/>
                </a:solidFill>
                <a:latin typeface="Gill Sans MT"/>
                <a:cs typeface="Gill Sans MT"/>
              </a:rPr>
              <a:t> </a:t>
            </a:r>
            <a:r>
              <a:rPr sz="1800" dirty="0">
                <a:solidFill>
                  <a:srgbClr val="3B3B3B"/>
                </a:solidFill>
                <a:latin typeface="Gill Sans MT"/>
                <a:cs typeface="Gill Sans MT"/>
              </a:rPr>
              <a:t>Code</a:t>
            </a:r>
            <a:r>
              <a:rPr sz="1800" spc="-65" dirty="0">
                <a:solidFill>
                  <a:srgbClr val="3B3B3B"/>
                </a:solidFill>
                <a:latin typeface="Gill Sans MT"/>
                <a:cs typeface="Gill Sans MT"/>
              </a:rPr>
              <a:t> </a:t>
            </a:r>
            <a:r>
              <a:rPr sz="1800" spc="-10" dirty="0">
                <a:solidFill>
                  <a:srgbClr val="3B3B3B"/>
                </a:solidFill>
                <a:latin typeface="Gill Sans MT"/>
                <a:cs typeface="Gill Sans MT"/>
              </a:rPr>
              <a:t>Definitions</a:t>
            </a:r>
            <a:endParaRPr sz="1800" dirty="0">
              <a:latin typeface="Gill Sans MT"/>
              <a:cs typeface="Gill Sans MT"/>
            </a:endParaRPr>
          </a:p>
          <a:p>
            <a:pPr marL="911225" lvl="2" indent="-269240">
              <a:lnSpc>
                <a:spcPct val="100000"/>
              </a:lnSpc>
              <a:spcBef>
                <a:spcPts val="805"/>
              </a:spcBef>
              <a:buClr>
                <a:srgbClr val="902F61"/>
              </a:buClr>
              <a:buSzPct val="91666"/>
              <a:buFont typeface="Wingdings 2"/>
              <a:buChar char=""/>
              <a:tabLst>
                <a:tab pos="911225" algn="l"/>
              </a:tabLst>
            </a:pPr>
            <a:r>
              <a:rPr sz="1800" dirty="0">
                <a:solidFill>
                  <a:srgbClr val="3B3B3B"/>
                </a:solidFill>
                <a:latin typeface="Gill Sans MT"/>
                <a:cs typeface="Gill Sans MT"/>
              </a:rPr>
              <a:t>Account</a:t>
            </a:r>
            <a:r>
              <a:rPr sz="1800" spc="-30" dirty="0">
                <a:solidFill>
                  <a:srgbClr val="3B3B3B"/>
                </a:solidFill>
                <a:latin typeface="Gill Sans MT"/>
                <a:cs typeface="Gill Sans MT"/>
              </a:rPr>
              <a:t> </a:t>
            </a:r>
            <a:r>
              <a:rPr sz="1800" dirty="0">
                <a:solidFill>
                  <a:srgbClr val="3B3B3B"/>
                </a:solidFill>
                <a:latin typeface="Gill Sans MT"/>
                <a:cs typeface="Gill Sans MT"/>
              </a:rPr>
              <a:t>Code</a:t>
            </a:r>
            <a:r>
              <a:rPr sz="1800" spc="-35" dirty="0">
                <a:solidFill>
                  <a:srgbClr val="3B3B3B"/>
                </a:solidFill>
                <a:latin typeface="Gill Sans MT"/>
                <a:cs typeface="Gill Sans MT"/>
              </a:rPr>
              <a:t> </a:t>
            </a:r>
            <a:r>
              <a:rPr sz="1800" spc="-10" dirty="0">
                <a:solidFill>
                  <a:srgbClr val="3B3B3B"/>
                </a:solidFill>
                <a:latin typeface="Gill Sans MT"/>
                <a:cs typeface="Gill Sans MT"/>
              </a:rPr>
              <a:t>DecisionTree</a:t>
            </a:r>
            <a:endParaRPr sz="1800" dirty="0">
              <a:latin typeface="Gill Sans MT"/>
              <a:cs typeface="Gill Sans MT"/>
            </a:endParaRPr>
          </a:p>
          <a:p>
            <a:pPr marL="911225" lvl="2" indent="-269240">
              <a:lnSpc>
                <a:spcPct val="100000"/>
              </a:lnSpc>
              <a:spcBef>
                <a:spcPts val="790"/>
              </a:spcBef>
              <a:buClr>
                <a:srgbClr val="902F61"/>
              </a:buClr>
              <a:buSzPct val="91666"/>
              <a:buFont typeface="Wingdings 2"/>
              <a:buChar char=""/>
              <a:tabLst>
                <a:tab pos="911225" algn="l"/>
              </a:tabLst>
            </a:pPr>
            <a:r>
              <a:rPr sz="1800" spc="-10" dirty="0">
                <a:solidFill>
                  <a:srgbClr val="3B3B3B"/>
                </a:solidFill>
                <a:latin typeface="Gill Sans MT"/>
                <a:cs typeface="Gill Sans MT"/>
              </a:rPr>
              <a:t>Capitalization</a:t>
            </a:r>
            <a:r>
              <a:rPr sz="1800" spc="-240" dirty="0">
                <a:solidFill>
                  <a:srgbClr val="3B3B3B"/>
                </a:solidFill>
                <a:latin typeface="Gill Sans MT"/>
                <a:cs typeface="Gill Sans MT"/>
              </a:rPr>
              <a:t> </a:t>
            </a:r>
            <a:r>
              <a:rPr sz="1800" spc="-10" dirty="0">
                <a:solidFill>
                  <a:srgbClr val="3B3B3B"/>
                </a:solidFill>
                <a:latin typeface="Gill Sans MT"/>
                <a:cs typeface="Gill Sans MT"/>
              </a:rPr>
              <a:t>Threshold</a:t>
            </a:r>
            <a:r>
              <a:rPr sz="1800" spc="-270" dirty="0">
                <a:solidFill>
                  <a:srgbClr val="3B3B3B"/>
                </a:solidFill>
                <a:latin typeface="Gill Sans MT"/>
                <a:cs typeface="Gill Sans MT"/>
              </a:rPr>
              <a:t> </a:t>
            </a:r>
            <a:r>
              <a:rPr sz="1800" spc="-20" dirty="0">
                <a:solidFill>
                  <a:srgbClr val="3B3B3B"/>
                </a:solidFill>
                <a:latin typeface="Gill Sans MT"/>
                <a:cs typeface="Gill Sans MT"/>
              </a:rPr>
              <a:t>Memo</a:t>
            </a:r>
            <a:endParaRPr sz="1800" dirty="0">
              <a:latin typeface="Gill Sans MT"/>
              <a:cs typeface="Gill Sans MT"/>
            </a:endParaRPr>
          </a:p>
          <a:p>
            <a:pPr marL="911225" lvl="2" indent="-269240">
              <a:lnSpc>
                <a:spcPct val="100000"/>
              </a:lnSpc>
              <a:spcBef>
                <a:spcPts val="805"/>
              </a:spcBef>
              <a:buClr>
                <a:srgbClr val="902F61"/>
              </a:buClr>
              <a:buSzPct val="91666"/>
              <a:buFont typeface="Wingdings 2"/>
              <a:buChar char=""/>
              <a:tabLst>
                <a:tab pos="911225" algn="l"/>
              </a:tabLst>
            </a:pPr>
            <a:r>
              <a:rPr sz="1800" dirty="0">
                <a:solidFill>
                  <a:srgbClr val="3B3B3B"/>
                </a:solidFill>
                <a:latin typeface="Gill Sans MT"/>
                <a:cs typeface="Gill Sans MT"/>
              </a:rPr>
              <a:t>Guidelines</a:t>
            </a:r>
            <a:r>
              <a:rPr sz="1800" spc="-20" dirty="0">
                <a:solidFill>
                  <a:srgbClr val="3B3B3B"/>
                </a:solidFill>
                <a:latin typeface="Gill Sans MT"/>
                <a:cs typeface="Gill Sans MT"/>
              </a:rPr>
              <a:t> </a:t>
            </a:r>
            <a:r>
              <a:rPr sz="1800" spc="-10" dirty="0">
                <a:solidFill>
                  <a:srgbClr val="3B3B3B"/>
                </a:solidFill>
                <a:latin typeface="Gill Sans MT"/>
                <a:cs typeface="Gill Sans MT"/>
              </a:rPr>
              <a:t>for</a:t>
            </a:r>
            <a:r>
              <a:rPr sz="1800" spc="-185" dirty="0">
                <a:solidFill>
                  <a:srgbClr val="3B3B3B"/>
                </a:solidFill>
                <a:latin typeface="Gill Sans MT"/>
                <a:cs typeface="Gill Sans MT"/>
              </a:rPr>
              <a:t> </a:t>
            </a:r>
            <a:r>
              <a:rPr sz="1800" spc="-10" dirty="0">
                <a:solidFill>
                  <a:srgbClr val="3B3B3B"/>
                </a:solidFill>
                <a:latin typeface="Gill Sans MT"/>
                <a:cs typeface="Gill Sans MT"/>
              </a:rPr>
              <a:t>Adjusting</a:t>
            </a:r>
            <a:r>
              <a:rPr sz="1800" spc="-190" dirty="0">
                <a:solidFill>
                  <a:srgbClr val="3B3B3B"/>
                </a:solidFill>
                <a:latin typeface="Gill Sans MT"/>
                <a:cs typeface="Gill Sans MT"/>
              </a:rPr>
              <a:t> </a:t>
            </a:r>
            <a:r>
              <a:rPr sz="1800" spc="-114" dirty="0">
                <a:solidFill>
                  <a:srgbClr val="3B3B3B"/>
                </a:solidFill>
                <a:latin typeface="Gill Sans MT"/>
                <a:cs typeface="Gill Sans MT"/>
              </a:rPr>
              <a:t>Your</a:t>
            </a:r>
            <a:r>
              <a:rPr sz="1800" spc="-140" dirty="0">
                <a:solidFill>
                  <a:srgbClr val="3B3B3B"/>
                </a:solidFill>
                <a:latin typeface="Gill Sans MT"/>
                <a:cs typeface="Gill Sans MT"/>
              </a:rPr>
              <a:t> </a:t>
            </a:r>
            <a:r>
              <a:rPr sz="1800" spc="-10" dirty="0">
                <a:solidFill>
                  <a:srgbClr val="3B3B3B"/>
                </a:solidFill>
                <a:latin typeface="Gill Sans MT"/>
                <a:cs typeface="Gill Sans MT"/>
              </a:rPr>
              <a:t>Inventory</a:t>
            </a:r>
            <a:endParaRPr sz="1800" dirty="0">
              <a:latin typeface="Gill Sans MT"/>
              <a:cs typeface="Gill Sans MT"/>
            </a:endParaRPr>
          </a:p>
          <a:p>
            <a:pPr marL="911225" lvl="2" indent="-269240">
              <a:lnSpc>
                <a:spcPct val="100000"/>
              </a:lnSpc>
              <a:spcBef>
                <a:spcPts val="805"/>
              </a:spcBef>
              <a:buClr>
                <a:srgbClr val="902F61"/>
              </a:buClr>
              <a:buSzPct val="91666"/>
              <a:buFont typeface="Wingdings 2"/>
              <a:buChar char=""/>
              <a:tabLst>
                <a:tab pos="911225" algn="l"/>
              </a:tabLst>
            </a:pPr>
            <a:r>
              <a:rPr sz="1800" spc="-10" dirty="0">
                <a:solidFill>
                  <a:srgbClr val="3B3B3B"/>
                </a:solidFill>
                <a:latin typeface="Gill Sans MT"/>
                <a:cs typeface="Gill Sans MT"/>
              </a:rPr>
              <a:t>Banner</a:t>
            </a:r>
            <a:r>
              <a:rPr sz="1800" spc="-180" dirty="0">
                <a:solidFill>
                  <a:srgbClr val="3B3B3B"/>
                </a:solidFill>
                <a:latin typeface="Gill Sans MT"/>
                <a:cs typeface="Gill Sans MT"/>
              </a:rPr>
              <a:t> </a:t>
            </a:r>
            <a:r>
              <a:rPr sz="1800" spc="-10" dirty="0">
                <a:solidFill>
                  <a:srgbClr val="3B3B3B"/>
                </a:solidFill>
                <a:latin typeface="Gill Sans MT"/>
                <a:cs typeface="Gill Sans MT"/>
              </a:rPr>
              <a:t>Tutorial</a:t>
            </a:r>
            <a:endParaRPr sz="1800" dirty="0">
              <a:latin typeface="Gill Sans MT"/>
              <a:cs typeface="Gill Sans MT"/>
            </a:endParaRPr>
          </a:p>
          <a:p>
            <a:pPr marL="641985" lvl="1" indent="-304800">
              <a:lnSpc>
                <a:spcPct val="100000"/>
              </a:lnSpc>
              <a:spcBef>
                <a:spcPts val="790"/>
              </a:spcBef>
              <a:buClr>
                <a:srgbClr val="902F61"/>
              </a:buClr>
              <a:buSzPct val="91666"/>
              <a:buFont typeface="Wingdings 2"/>
              <a:buChar char=""/>
              <a:tabLst>
                <a:tab pos="641985" algn="l"/>
              </a:tabLst>
            </a:pPr>
            <a:r>
              <a:rPr sz="1800" spc="-80" dirty="0">
                <a:solidFill>
                  <a:srgbClr val="3B3B3B"/>
                </a:solidFill>
                <a:latin typeface="Gill Sans MT"/>
                <a:cs typeface="Gill Sans MT"/>
              </a:rPr>
              <a:t>Wave</a:t>
            </a:r>
            <a:r>
              <a:rPr sz="1800" spc="-35" dirty="0">
                <a:solidFill>
                  <a:srgbClr val="3B3B3B"/>
                </a:solidFill>
                <a:latin typeface="Gill Sans MT"/>
                <a:cs typeface="Gill Sans MT"/>
              </a:rPr>
              <a:t> </a:t>
            </a:r>
            <a:r>
              <a:rPr sz="1800" spc="-10" dirty="0">
                <a:solidFill>
                  <a:srgbClr val="3B3B3B"/>
                </a:solidFill>
                <a:latin typeface="Gill Sans MT"/>
                <a:cs typeface="Gill Sans MT"/>
              </a:rPr>
              <a:t>Schedule</a:t>
            </a:r>
            <a:endParaRPr sz="1800" dirty="0">
              <a:latin typeface="Gill Sans MT"/>
              <a:cs typeface="Gill Sans MT"/>
            </a:endParaRPr>
          </a:p>
        </p:txBody>
      </p:sp>
      <p:sp>
        <p:nvSpPr>
          <p:cNvPr id="4" name="object 4"/>
          <p:cNvSpPr txBox="1"/>
          <p:nvPr/>
        </p:nvSpPr>
        <p:spPr>
          <a:xfrm>
            <a:off x="6592060" y="2532126"/>
            <a:ext cx="911225" cy="299720"/>
          </a:xfrm>
          <a:prstGeom prst="rect">
            <a:avLst/>
          </a:prstGeom>
        </p:spPr>
        <p:txBody>
          <a:bodyPr vert="horz" wrap="square" lIns="0" tIns="12700" rIns="0" bIns="0" rtlCol="0">
            <a:spAutoFit/>
          </a:bodyPr>
          <a:lstStyle/>
          <a:p>
            <a:pPr marL="316865" indent="-304165">
              <a:lnSpc>
                <a:spcPct val="100000"/>
              </a:lnSpc>
              <a:spcBef>
                <a:spcPts val="100"/>
              </a:spcBef>
              <a:buClr>
                <a:srgbClr val="902F61"/>
              </a:buClr>
              <a:buSzPct val="91666"/>
              <a:buFont typeface="Wingdings 2"/>
              <a:buChar char=""/>
              <a:tabLst>
                <a:tab pos="316865" algn="l"/>
              </a:tabLst>
            </a:pPr>
            <a:r>
              <a:rPr sz="1800" spc="-10" dirty="0">
                <a:solidFill>
                  <a:srgbClr val="3B3B3B"/>
                </a:solidFill>
                <a:latin typeface="Gill Sans MT"/>
                <a:cs typeface="Gill Sans MT"/>
              </a:rPr>
              <a:t>Forms</a:t>
            </a:r>
            <a:endParaRPr sz="1800" dirty="0">
              <a:latin typeface="Gill Sans MT"/>
              <a:cs typeface="Gill Sans MT"/>
            </a:endParaRPr>
          </a:p>
        </p:txBody>
      </p:sp>
      <p:sp>
        <p:nvSpPr>
          <p:cNvPr id="5" name="object 5"/>
          <p:cNvSpPr txBox="1"/>
          <p:nvPr/>
        </p:nvSpPr>
        <p:spPr>
          <a:xfrm>
            <a:off x="6896860" y="2807648"/>
            <a:ext cx="4260850" cy="2670603"/>
          </a:xfrm>
          <a:prstGeom prst="rect">
            <a:avLst/>
          </a:prstGeom>
        </p:spPr>
        <p:txBody>
          <a:bodyPr vert="horz" wrap="square" lIns="0" tIns="114935" rIns="0" bIns="0" rtlCol="0">
            <a:spAutoFit/>
          </a:bodyPr>
          <a:lstStyle/>
          <a:p>
            <a:pPr marL="281940" indent="-269240">
              <a:lnSpc>
                <a:spcPct val="100000"/>
              </a:lnSpc>
              <a:spcBef>
                <a:spcPts val="805"/>
              </a:spcBef>
              <a:buClr>
                <a:srgbClr val="902F61"/>
              </a:buClr>
              <a:buSzPct val="91666"/>
              <a:buFont typeface="Wingdings 2"/>
              <a:buChar char=""/>
              <a:tabLst>
                <a:tab pos="281940" algn="l"/>
              </a:tabLst>
            </a:pPr>
            <a:r>
              <a:rPr sz="1800" dirty="0">
                <a:solidFill>
                  <a:srgbClr val="3B3B3B"/>
                </a:solidFill>
                <a:latin typeface="Gill Sans MT"/>
                <a:cs typeface="Gill Sans MT"/>
              </a:rPr>
              <a:t>Inventory</a:t>
            </a:r>
            <a:r>
              <a:rPr sz="1800" spc="-110" dirty="0">
                <a:solidFill>
                  <a:srgbClr val="3B3B3B"/>
                </a:solidFill>
                <a:latin typeface="Gill Sans MT"/>
                <a:cs typeface="Gill Sans MT"/>
              </a:rPr>
              <a:t> </a:t>
            </a:r>
            <a:r>
              <a:rPr sz="1800" spc="-10" dirty="0">
                <a:solidFill>
                  <a:srgbClr val="3B3B3B"/>
                </a:solidFill>
                <a:latin typeface="Gill Sans MT"/>
                <a:cs typeface="Gill Sans MT"/>
              </a:rPr>
              <a:t>Contact</a:t>
            </a:r>
            <a:endParaRPr sz="1800" dirty="0">
              <a:latin typeface="Gill Sans MT"/>
              <a:cs typeface="Gill Sans MT"/>
            </a:endParaRPr>
          </a:p>
          <a:p>
            <a:pPr marL="281940" indent="-269240">
              <a:lnSpc>
                <a:spcPct val="100000"/>
              </a:lnSpc>
              <a:spcBef>
                <a:spcPts val="795"/>
              </a:spcBef>
              <a:buClr>
                <a:srgbClr val="902F61"/>
              </a:buClr>
              <a:buSzPct val="91666"/>
              <a:buFont typeface="Wingdings 2"/>
              <a:buChar char=""/>
              <a:tabLst>
                <a:tab pos="281940" algn="l"/>
              </a:tabLst>
            </a:pPr>
            <a:r>
              <a:rPr sz="1800" dirty="0">
                <a:solidFill>
                  <a:srgbClr val="3B3B3B"/>
                </a:solidFill>
                <a:latin typeface="Gill Sans MT"/>
                <a:cs typeface="Gill Sans MT"/>
              </a:rPr>
              <a:t>Request</a:t>
            </a:r>
            <a:r>
              <a:rPr sz="1800" spc="-30" dirty="0">
                <a:solidFill>
                  <a:srgbClr val="3B3B3B"/>
                </a:solidFill>
                <a:latin typeface="Gill Sans MT"/>
                <a:cs typeface="Gill Sans MT"/>
              </a:rPr>
              <a:t> </a:t>
            </a:r>
            <a:r>
              <a:rPr sz="1800" dirty="0">
                <a:solidFill>
                  <a:srgbClr val="3B3B3B"/>
                </a:solidFill>
                <a:latin typeface="Gill Sans MT"/>
                <a:cs typeface="Gill Sans MT"/>
              </a:rPr>
              <a:t>for</a:t>
            </a:r>
            <a:r>
              <a:rPr sz="1800" spc="-45" dirty="0">
                <a:solidFill>
                  <a:srgbClr val="3B3B3B"/>
                </a:solidFill>
                <a:latin typeface="Gill Sans MT"/>
                <a:cs typeface="Gill Sans MT"/>
              </a:rPr>
              <a:t> </a:t>
            </a:r>
            <a:r>
              <a:rPr sz="1800" dirty="0">
                <a:solidFill>
                  <a:srgbClr val="3B3B3B"/>
                </a:solidFill>
                <a:latin typeface="Gill Sans MT"/>
                <a:cs typeface="Gill Sans MT"/>
              </a:rPr>
              <a:t>Deletion</a:t>
            </a:r>
            <a:r>
              <a:rPr sz="1800" spc="-45" dirty="0">
                <a:solidFill>
                  <a:srgbClr val="3B3B3B"/>
                </a:solidFill>
                <a:latin typeface="Gill Sans MT"/>
                <a:cs typeface="Gill Sans MT"/>
              </a:rPr>
              <a:t> </a:t>
            </a:r>
            <a:r>
              <a:rPr sz="1800" dirty="0">
                <a:solidFill>
                  <a:srgbClr val="3B3B3B"/>
                </a:solidFill>
                <a:latin typeface="Gill Sans MT"/>
                <a:cs typeface="Gill Sans MT"/>
              </a:rPr>
              <a:t>of</a:t>
            </a:r>
            <a:r>
              <a:rPr sz="1800" spc="-125" dirty="0">
                <a:solidFill>
                  <a:srgbClr val="3B3B3B"/>
                </a:solidFill>
                <a:latin typeface="Gill Sans MT"/>
                <a:cs typeface="Gill Sans MT"/>
              </a:rPr>
              <a:t> </a:t>
            </a:r>
            <a:r>
              <a:rPr sz="1800" spc="-10" dirty="0">
                <a:solidFill>
                  <a:srgbClr val="3B3B3B"/>
                </a:solidFill>
                <a:latin typeface="Gill Sans MT"/>
                <a:cs typeface="Gill Sans MT"/>
              </a:rPr>
              <a:t>Assets</a:t>
            </a:r>
            <a:endParaRPr sz="1800" dirty="0">
              <a:latin typeface="Gill Sans MT"/>
              <a:cs typeface="Gill Sans MT"/>
            </a:endParaRPr>
          </a:p>
          <a:p>
            <a:pPr marL="281940" indent="-269240">
              <a:lnSpc>
                <a:spcPct val="100000"/>
              </a:lnSpc>
              <a:spcBef>
                <a:spcPts val="800"/>
              </a:spcBef>
              <a:buClr>
                <a:srgbClr val="902F61"/>
              </a:buClr>
              <a:buSzPct val="91666"/>
              <a:buFont typeface="Wingdings 2"/>
              <a:buChar char=""/>
              <a:tabLst>
                <a:tab pos="281940" algn="l"/>
              </a:tabLst>
            </a:pPr>
            <a:r>
              <a:rPr sz="1800" spc="-60" dirty="0">
                <a:solidFill>
                  <a:srgbClr val="3B3B3B"/>
                </a:solidFill>
                <a:latin typeface="Gill Sans MT"/>
                <a:cs typeface="Gill Sans MT"/>
              </a:rPr>
              <a:t>Transfer</a:t>
            </a:r>
            <a:r>
              <a:rPr sz="1800" spc="-65" dirty="0">
                <a:solidFill>
                  <a:srgbClr val="3B3B3B"/>
                </a:solidFill>
                <a:latin typeface="Gill Sans MT"/>
                <a:cs typeface="Gill Sans MT"/>
              </a:rPr>
              <a:t> </a:t>
            </a:r>
            <a:r>
              <a:rPr sz="1800" dirty="0">
                <a:solidFill>
                  <a:srgbClr val="3B3B3B"/>
                </a:solidFill>
                <a:latin typeface="Gill Sans MT"/>
                <a:cs typeface="Gill Sans MT"/>
              </a:rPr>
              <a:t>to</a:t>
            </a:r>
            <a:r>
              <a:rPr sz="1800" spc="-210" dirty="0">
                <a:solidFill>
                  <a:srgbClr val="3B3B3B"/>
                </a:solidFill>
                <a:latin typeface="Gill Sans MT"/>
                <a:cs typeface="Gill Sans MT"/>
              </a:rPr>
              <a:t> </a:t>
            </a:r>
            <a:r>
              <a:rPr sz="1800" dirty="0">
                <a:solidFill>
                  <a:srgbClr val="3B3B3B"/>
                </a:solidFill>
                <a:latin typeface="Gill Sans MT"/>
                <a:cs typeface="Gill Sans MT"/>
              </a:rPr>
              <a:t>Another</a:t>
            </a:r>
            <a:r>
              <a:rPr sz="1800" spc="-60" dirty="0">
                <a:solidFill>
                  <a:srgbClr val="3B3B3B"/>
                </a:solidFill>
                <a:latin typeface="Gill Sans MT"/>
                <a:cs typeface="Gill Sans MT"/>
              </a:rPr>
              <a:t> </a:t>
            </a:r>
            <a:r>
              <a:rPr sz="1800" dirty="0">
                <a:solidFill>
                  <a:srgbClr val="3B3B3B"/>
                </a:solidFill>
                <a:latin typeface="Gill Sans MT"/>
                <a:cs typeface="Gill Sans MT"/>
              </a:rPr>
              <a:t>Entity</a:t>
            </a:r>
            <a:r>
              <a:rPr sz="1800" spc="-15" dirty="0">
                <a:solidFill>
                  <a:srgbClr val="3B3B3B"/>
                </a:solidFill>
                <a:latin typeface="Gill Sans MT"/>
                <a:cs typeface="Gill Sans MT"/>
              </a:rPr>
              <a:t> </a:t>
            </a:r>
            <a:r>
              <a:rPr sz="1800" dirty="0">
                <a:solidFill>
                  <a:srgbClr val="3B3B3B"/>
                </a:solidFill>
                <a:latin typeface="Gill Sans MT"/>
                <a:cs typeface="Gill Sans MT"/>
              </a:rPr>
              <a:t>Form</a:t>
            </a:r>
            <a:r>
              <a:rPr sz="1800" spc="-40" dirty="0">
                <a:solidFill>
                  <a:srgbClr val="3B3B3B"/>
                </a:solidFill>
                <a:latin typeface="Gill Sans MT"/>
                <a:cs typeface="Gill Sans MT"/>
              </a:rPr>
              <a:t> </a:t>
            </a:r>
            <a:r>
              <a:rPr sz="1800" dirty="0">
                <a:solidFill>
                  <a:srgbClr val="3B3B3B"/>
                </a:solidFill>
                <a:latin typeface="Gill Sans MT"/>
                <a:cs typeface="Gill Sans MT"/>
              </a:rPr>
              <a:t>and</a:t>
            </a:r>
            <a:r>
              <a:rPr sz="1800" spc="-280" dirty="0">
                <a:solidFill>
                  <a:srgbClr val="3B3B3B"/>
                </a:solidFill>
                <a:latin typeface="Gill Sans MT"/>
                <a:cs typeface="Gill Sans MT"/>
              </a:rPr>
              <a:t> </a:t>
            </a:r>
            <a:r>
              <a:rPr sz="1800" spc="-20" dirty="0">
                <a:solidFill>
                  <a:srgbClr val="3B3B3B"/>
                </a:solidFill>
                <a:latin typeface="Gill Sans MT"/>
                <a:cs typeface="Gill Sans MT"/>
              </a:rPr>
              <a:t>Memo</a:t>
            </a:r>
            <a:endParaRPr sz="1800" dirty="0">
              <a:latin typeface="Gill Sans MT"/>
              <a:cs typeface="Gill Sans MT"/>
            </a:endParaRPr>
          </a:p>
          <a:p>
            <a:pPr marL="281940" indent="-269240">
              <a:lnSpc>
                <a:spcPct val="100000"/>
              </a:lnSpc>
              <a:spcBef>
                <a:spcPts val="805"/>
              </a:spcBef>
              <a:buClr>
                <a:srgbClr val="902F61"/>
              </a:buClr>
              <a:buSzPct val="91666"/>
              <a:buFont typeface="Wingdings 2"/>
              <a:buChar char=""/>
              <a:tabLst>
                <a:tab pos="281940" algn="l"/>
              </a:tabLst>
            </a:pPr>
            <a:r>
              <a:rPr sz="1800" dirty="0">
                <a:solidFill>
                  <a:srgbClr val="3B3B3B"/>
                </a:solidFill>
                <a:latin typeface="Gill Sans MT"/>
                <a:cs typeface="Gill Sans MT"/>
              </a:rPr>
              <a:t>Incoming</a:t>
            </a:r>
            <a:r>
              <a:rPr sz="1800" spc="-15" dirty="0">
                <a:solidFill>
                  <a:srgbClr val="3B3B3B"/>
                </a:solidFill>
                <a:latin typeface="Gill Sans MT"/>
                <a:cs typeface="Gill Sans MT"/>
              </a:rPr>
              <a:t> </a:t>
            </a:r>
            <a:r>
              <a:rPr sz="1800" dirty="0">
                <a:solidFill>
                  <a:srgbClr val="3B3B3B"/>
                </a:solidFill>
                <a:latin typeface="Gill Sans MT"/>
                <a:cs typeface="Gill Sans MT"/>
              </a:rPr>
              <a:t>Loaned</a:t>
            </a:r>
            <a:r>
              <a:rPr sz="1800" spc="-85" dirty="0">
                <a:solidFill>
                  <a:srgbClr val="3B3B3B"/>
                </a:solidFill>
                <a:latin typeface="Gill Sans MT"/>
                <a:cs typeface="Gill Sans MT"/>
              </a:rPr>
              <a:t> </a:t>
            </a:r>
            <a:r>
              <a:rPr sz="1800" spc="-10" dirty="0">
                <a:solidFill>
                  <a:srgbClr val="3B3B3B"/>
                </a:solidFill>
                <a:latin typeface="Gill Sans MT"/>
                <a:cs typeface="Gill Sans MT"/>
              </a:rPr>
              <a:t>Equipment</a:t>
            </a:r>
            <a:endParaRPr sz="1800" dirty="0">
              <a:latin typeface="Gill Sans MT"/>
              <a:cs typeface="Gill Sans MT"/>
            </a:endParaRPr>
          </a:p>
          <a:p>
            <a:pPr marL="281940" indent="-269240">
              <a:lnSpc>
                <a:spcPct val="100000"/>
              </a:lnSpc>
              <a:spcBef>
                <a:spcPts val="795"/>
              </a:spcBef>
              <a:buClr>
                <a:srgbClr val="902F61"/>
              </a:buClr>
              <a:buSzPct val="91666"/>
              <a:buFont typeface="Wingdings 2"/>
              <a:buChar char=""/>
              <a:tabLst>
                <a:tab pos="281940" algn="l"/>
              </a:tabLst>
            </a:pPr>
            <a:r>
              <a:rPr sz="1800" dirty="0">
                <a:solidFill>
                  <a:srgbClr val="3B3B3B"/>
                </a:solidFill>
                <a:latin typeface="Gill Sans MT"/>
                <a:cs typeface="Gill Sans MT"/>
              </a:rPr>
              <a:t>Outgoing</a:t>
            </a:r>
            <a:r>
              <a:rPr sz="1800" spc="-75" dirty="0">
                <a:solidFill>
                  <a:srgbClr val="3B3B3B"/>
                </a:solidFill>
                <a:latin typeface="Gill Sans MT"/>
                <a:cs typeface="Gill Sans MT"/>
              </a:rPr>
              <a:t> </a:t>
            </a:r>
            <a:r>
              <a:rPr sz="1800" dirty="0">
                <a:solidFill>
                  <a:srgbClr val="3B3B3B"/>
                </a:solidFill>
                <a:latin typeface="Gill Sans MT"/>
                <a:cs typeface="Gill Sans MT"/>
              </a:rPr>
              <a:t>Loaned</a:t>
            </a:r>
            <a:r>
              <a:rPr sz="1800" spc="-80" dirty="0">
                <a:solidFill>
                  <a:srgbClr val="3B3B3B"/>
                </a:solidFill>
                <a:latin typeface="Gill Sans MT"/>
                <a:cs typeface="Gill Sans MT"/>
              </a:rPr>
              <a:t> </a:t>
            </a:r>
            <a:r>
              <a:rPr sz="1800" spc="-10" dirty="0">
                <a:solidFill>
                  <a:srgbClr val="3B3B3B"/>
                </a:solidFill>
                <a:latin typeface="Gill Sans MT"/>
                <a:cs typeface="Gill Sans MT"/>
              </a:rPr>
              <a:t>Equipment</a:t>
            </a:r>
            <a:endParaRPr sz="1800" dirty="0">
              <a:latin typeface="Gill Sans MT"/>
              <a:cs typeface="Gill Sans MT"/>
            </a:endParaRPr>
          </a:p>
          <a:p>
            <a:pPr marL="281940" indent="-269240">
              <a:lnSpc>
                <a:spcPct val="100000"/>
              </a:lnSpc>
              <a:spcBef>
                <a:spcPts val="800"/>
              </a:spcBef>
              <a:buClr>
                <a:srgbClr val="902F61"/>
              </a:buClr>
              <a:buSzPct val="91666"/>
              <a:buFont typeface="Wingdings 2"/>
              <a:buChar char=""/>
              <a:tabLst>
                <a:tab pos="281940" algn="l"/>
              </a:tabLst>
            </a:pPr>
            <a:r>
              <a:rPr sz="1800" dirty="0">
                <a:solidFill>
                  <a:srgbClr val="3B3B3B"/>
                </a:solidFill>
                <a:latin typeface="Gill Sans MT"/>
                <a:cs typeface="Gill Sans MT"/>
              </a:rPr>
              <a:t>Equipment/Computer</a:t>
            </a:r>
            <a:r>
              <a:rPr sz="1800" spc="-40" dirty="0">
                <a:solidFill>
                  <a:srgbClr val="3B3B3B"/>
                </a:solidFill>
                <a:latin typeface="Gill Sans MT"/>
                <a:cs typeface="Gill Sans MT"/>
              </a:rPr>
              <a:t> </a:t>
            </a:r>
            <a:r>
              <a:rPr sz="1800" spc="-10" dirty="0">
                <a:solidFill>
                  <a:srgbClr val="3B3B3B"/>
                </a:solidFill>
                <a:latin typeface="Gill Sans MT"/>
                <a:cs typeface="Gill Sans MT"/>
              </a:rPr>
              <a:t>Purchase</a:t>
            </a:r>
            <a:endParaRPr sz="1800" dirty="0">
              <a:latin typeface="Gill Sans MT"/>
              <a:cs typeface="Gill Sans MT"/>
            </a:endParaRPr>
          </a:p>
          <a:p>
            <a:pPr marL="281940" indent="-269240">
              <a:lnSpc>
                <a:spcPct val="100000"/>
              </a:lnSpc>
              <a:spcBef>
                <a:spcPts val="795"/>
              </a:spcBef>
              <a:buClr>
                <a:srgbClr val="902F61"/>
              </a:buClr>
              <a:buSzPct val="91666"/>
              <a:buFont typeface="Wingdings 2"/>
              <a:buChar char=""/>
              <a:tabLst>
                <a:tab pos="281940" algn="l"/>
              </a:tabLst>
            </a:pPr>
            <a:r>
              <a:rPr sz="1800" dirty="0">
                <a:solidFill>
                  <a:srgbClr val="3B3B3B"/>
                </a:solidFill>
                <a:latin typeface="Gill Sans MT"/>
                <a:cs typeface="Gill Sans MT"/>
              </a:rPr>
              <a:t>Fabrication</a:t>
            </a:r>
            <a:r>
              <a:rPr sz="1800" spc="-40" dirty="0">
                <a:solidFill>
                  <a:srgbClr val="3B3B3B"/>
                </a:solidFill>
                <a:latin typeface="Gill Sans MT"/>
                <a:cs typeface="Gill Sans MT"/>
              </a:rPr>
              <a:t> </a:t>
            </a:r>
            <a:r>
              <a:rPr sz="1800" dirty="0">
                <a:solidFill>
                  <a:srgbClr val="3B3B3B"/>
                </a:solidFill>
                <a:latin typeface="Gill Sans MT"/>
                <a:cs typeface="Gill Sans MT"/>
              </a:rPr>
              <a:t>Control</a:t>
            </a:r>
            <a:r>
              <a:rPr sz="1800" spc="-40" dirty="0">
                <a:solidFill>
                  <a:srgbClr val="3B3B3B"/>
                </a:solidFill>
                <a:latin typeface="Gill Sans MT"/>
                <a:cs typeface="Gill Sans MT"/>
              </a:rPr>
              <a:t> </a:t>
            </a:r>
            <a:r>
              <a:rPr sz="1800" dirty="0">
                <a:solidFill>
                  <a:srgbClr val="3B3B3B"/>
                </a:solidFill>
                <a:latin typeface="Gill Sans MT"/>
                <a:cs typeface="Gill Sans MT"/>
              </a:rPr>
              <a:t>Number</a:t>
            </a:r>
            <a:r>
              <a:rPr sz="1800" spc="-40" dirty="0">
                <a:solidFill>
                  <a:srgbClr val="3B3B3B"/>
                </a:solidFill>
                <a:latin typeface="Gill Sans MT"/>
                <a:cs typeface="Gill Sans MT"/>
              </a:rPr>
              <a:t> </a:t>
            </a:r>
            <a:r>
              <a:rPr sz="1800" spc="-10" dirty="0">
                <a:solidFill>
                  <a:srgbClr val="3B3B3B"/>
                </a:solidFill>
                <a:latin typeface="Gill Sans MT"/>
                <a:cs typeface="Gill Sans MT"/>
              </a:rPr>
              <a:t>Request</a:t>
            </a:r>
            <a:endParaRPr sz="1800" dirty="0">
              <a:latin typeface="Gill Sans MT"/>
              <a:cs typeface="Gill Sans MT"/>
            </a:endParaRPr>
          </a:p>
        </p:txBody>
      </p:sp>
      <p:sp>
        <p:nvSpPr>
          <p:cNvPr id="7" name="TextBox 6">
            <a:extLst>
              <a:ext uri="{FF2B5EF4-FFF2-40B4-BE49-F238E27FC236}">
                <a16:creationId xmlns:a16="http://schemas.microsoft.com/office/drawing/2014/main" id="{02C5F6E5-69FF-396C-A05F-56406681E62C}"/>
              </a:ext>
            </a:extLst>
          </p:cNvPr>
          <p:cNvSpPr txBox="1"/>
          <p:nvPr/>
        </p:nvSpPr>
        <p:spPr>
          <a:xfrm>
            <a:off x="6885974" y="5812980"/>
            <a:ext cx="3810000" cy="646331"/>
          </a:xfrm>
          <a:prstGeom prst="rect">
            <a:avLst/>
          </a:prstGeom>
          <a:noFill/>
        </p:spPr>
        <p:txBody>
          <a:bodyPr wrap="square" rtlCol="0">
            <a:spAutoFit/>
          </a:bodyPr>
          <a:lstStyle/>
          <a:p>
            <a:r>
              <a:rPr lang="en-US" dirty="0">
                <a:solidFill>
                  <a:srgbClr val="FF0000"/>
                </a:solidFill>
              </a:rPr>
              <a:t>Contact us any time via email- </a:t>
            </a:r>
          </a:p>
          <a:p>
            <a:r>
              <a:rPr lang="en-US" dirty="0">
                <a:solidFill>
                  <a:srgbClr val="FF0000"/>
                </a:solidFill>
              </a:rPr>
              <a:t>unminventory@unm.edu</a:t>
            </a:r>
          </a:p>
        </p:txBody>
      </p:sp>
      <p:sp>
        <p:nvSpPr>
          <p:cNvPr id="8" name="TextBox 7">
            <a:extLst>
              <a:ext uri="{FF2B5EF4-FFF2-40B4-BE49-F238E27FC236}">
                <a16:creationId xmlns:a16="http://schemas.microsoft.com/office/drawing/2014/main" id="{1F4C2D4E-9703-598E-8766-5E87C9689861}"/>
              </a:ext>
            </a:extLst>
          </p:cNvPr>
          <p:cNvSpPr txBox="1"/>
          <p:nvPr/>
        </p:nvSpPr>
        <p:spPr>
          <a:xfrm>
            <a:off x="1143000" y="6131762"/>
            <a:ext cx="4114800" cy="369332"/>
          </a:xfrm>
          <a:prstGeom prst="rect">
            <a:avLst/>
          </a:prstGeom>
          <a:noFill/>
        </p:spPr>
        <p:txBody>
          <a:bodyPr wrap="square" rtlCol="0">
            <a:spAutoFit/>
          </a:bodyPr>
          <a:lstStyle/>
          <a:p>
            <a:r>
              <a:rPr lang="en-US" dirty="0">
                <a:hlinkClick r:id="rId2" action="ppaction://hlinksldjump"/>
              </a:rPr>
              <a:t>https://propertyaccounting.unm.edu/</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THANK</a:t>
            </a:r>
            <a:r>
              <a:rPr spc="-705" dirty="0"/>
              <a:t> </a:t>
            </a:r>
            <a:r>
              <a:rPr spc="-125" dirty="0"/>
              <a:t>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190625"/>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sz="4400" spc="-55" dirty="0">
                <a:solidFill>
                  <a:srgbClr val="FFFFFF"/>
                </a:solidFill>
              </a:rPr>
              <a:t>WHAT’S</a:t>
            </a:r>
            <a:r>
              <a:rPr sz="4400" spc="-180" dirty="0">
                <a:solidFill>
                  <a:srgbClr val="FFFFFF"/>
                </a:solidFill>
              </a:rPr>
              <a:t> </a:t>
            </a:r>
            <a:r>
              <a:rPr sz="4400" dirty="0">
                <a:solidFill>
                  <a:srgbClr val="FFFFFF"/>
                </a:solidFill>
              </a:rPr>
              <a:t>ON</a:t>
            </a:r>
            <a:r>
              <a:rPr sz="4400" spc="5" dirty="0">
                <a:solidFill>
                  <a:srgbClr val="FFFFFF"/>
                </a:solidFill>
              </a:rPr>
              <a:t> </a:t>
            </a:r>
            <a:r>
              <a:rPr sz="4400" spc="-80" dirty="0">
                <a:solidFill>
                  <a:srgbClr val="FFFFFF"/>
                </a:solidFill>
              </a:rPr>
              <a:t>YOUR</a:t>
            </a:r>
            <a:r>
              <a:rPr sz="4400" spc="-685" dirty="0">
                <a:solidFill>
                  <a:srgbClr val="FFFFFF"/>
                </a:solidFill>
              </a:rPr>
              <a:t> </a:t>
            </a:r>
            <a:r>
              <a:rPr sz="4400" spc="-10" dirty="0">
                <a:solidFill>
                  <a:srgbClr val="FFFFFF"/>
                </a:solidFill>
              </a:rPr>
              <a:t>INVENTORY?</a:t>
            </a:r>
            <a:endParaRPr sz="4400" dirty="0"/>
          </a:p>
        </p:txBody>
      </p:sp>
      <p:sp>
        <p:nvSpPr>
          <p:cNvPr id="3" name="object 3"/>
          <p:cNvSpPr txBox="1"/>
          <p:nvPr/>
        </p:nvSpPr>
        <p:spPr>
          <a:xfrm>
            <a:off x="659484" y="2550666"/>
            <a:ext cx="10666095" cy="3624069"/>
          </a:xfrm>
          <a:prstGeom prst="rect">
            <a:avLst/>
          </a:prstGeom>
        </p:spPr>
        <p:txBody>
          <a:bodyPr vert="horz" wrap="square" lIns="0" tIns="12700" rIns="0" bIns="0" rtlCol="0">
            <a:spAutoFit/>
          </a:bodyPr>
          <a:lstStyle/>
          <a:p>
            <a:pPr marL="318770" marR="5080" indent="-306705">
              <a:lnSpc>
                <a:spcPct val="100000"/>
              </a:lnSpc>
              <a:spcBef>
                <a:spcPts val="100"/>
              </a:spcBef>
              <a:buClr>
                <a:srgbClr val="902F61"/>
              </a:buClr>
              <a:buSzPct val="91666"/>
              <a:buFont typeface="Wingdings 2"/>
              <a:buChar char=""/>
              <a:tabLst>
                <a:tab pos="318770" algn="l"/>
              </a:tabLst>
            </a:pPr>
            <a:r>
              <a:rPr lang="en-US" sz="2400" b="1" spc="-10" dirty="0">
                <a:solidFill>
                  <a:srgbClr val="3B3B3B"/>
                </a:solidFill>
                <a:latin typeface="Gill Sans MT"/>
                <a:cs typeface="Gill Sans MT"/>
              </a:rPr>
              <a:t>Based on UNM </a:t>
            </a:r>
            <a:r>
              <a:rPr sz="2400" b="1" spc="-65" dirty="0">
                <a:solidFill>
                  <a:srgbClr val="3B3B3B"/>
                </a:solidFill>
                <a:latin typeface="Gill Sans MT"/>
                <a:cs typeface="Gill Sans MT"/>
              </a:rPr>
              <a:t>Policy</a:t>
            </a:r>
            <a:r>
              <a:rPr sz="2400" b="1" spc="-100" dirty="0">
                <a:solidFill>
                  <a:srgbClr val="3B3B3B"/>
                </a:solidFill>
                <a:latin typeface="Gill Sans MT"/>
                <a:cs typeface="Gill Sans MT"/>
              </a:rPr>
              <a:t> </a:t>
            </a:r>
            <a:r>
              <a:rPr sz="2400" b="1" spc="-10" dirty="0">
                <a:solidFill>
                  <a:srgbClr val="3B3B3B"/>
                </a:solidFill>
                <a:latin typeface="Gill Sans MT"/>
                <a:cs typeface="Gill Sans MT"/>
              </a:rPr>
              <a:t>7710:</a:t>
            </a:r>
            <a:r>
              <a:rPr sz="2400" b="1" spc="-250" dirty="0">
                <a:solidFill>
                  <a:srgbClr val="3B3B3B"/>
                </a:solidFill>
                <a:latin typeface="Gill Sans MT"/>
                <a:cs typeface="Gill Sans MT"/>
              </a:rPr>
              <a:t> </a:t>
            </a:r>
            <a:r>
              <a:rPr sz="2400" b="1" spc="-10" dirty="0">
                <a:solidFill>
                  <a:srgbClr val="3B3B3B"/>
                </a:solidFill>
                <a:latin typeface="Gill Sans MT"/>
                <a:cs typeface="Gill Sans MT"/>
              </a:rPr>
              <a:t>Property Management</a:t>
            </a:r>
            <a:r>
              <a:rPr sz="2400" b="1" spc="-65" dirty="0">
                <a:solidFill>
                  <a:srgbClr val="3B3B3B"/>
                </a:solidFill>
                <a:latin typeface="Gill Sans MT"/>
                <a:cs typeface="Gill Sans MT"/>
              </a:rPr>
              <a:t> </a:t>
            </a:r>
            <a:r>
              <a:rPr sz="2400" b="1" dirty="0">
                <a:solidFill>
                  <a:srgbClr val="3B3B3B"/>
                </a:solidFill>
                <a:latin typeface="Gill Sans MT"/>
                <a:cs typeface="Gill Sans MT"/>
              </a:rPr>
              <a:t>and</a:t>
            </a:r>
            <a:r>
              <a:rPr sz="2400" b="1" spc="-30" dirty="0">
                <a:solidFill>
                  <a:srgbClr val="3B3B3B"/>
                </a:solidFill>
                <a:latin typeface="Gill Sans MT"/>
                <a:cs typeface="Gill Sans MT"/>
              </a:rPr>
              <a:t> </a:t>
            </a:r>
            <a:r>
              <a:rPr sz="2400" b="1" dirty="0">
                <a:solidFill>
                  <a:srgbClr val="3B3B3B"/>
                </a:solidFill>
                <a:latin typeface="Gill Sans MT"/>
                <a:cs typeface="Gill Sans MT"/>
              </a:rPr>
              <a:t>Control</a:t>
            </a:r>
            <a:r>
              <a:rPr sz="2400" b="1" spc="-40" dirty="0">
                <a:solidFill>
                  <a:srgbClr val="3B3B3B"/>
                </a:solidFill>
                <a:latin typeface="Gill Sans MT"/>
                <a:cs typeface="Gill Sans MT"/>
              </a:rPr>
              <a:t> </a:t>
            </a:r>
            <a:r>
              <a:rPr sz="2400" dirty="0">
                <a:solidFill>
                  <a:srgbClr val="3B3B3B"/>
                </a:solidFill>
                <a:latin typeface="Gill Sans MT"/>
                <a:cs typeface="Gill Sans MT"/>
              </a:rPr>
              <a:t>For</a:t>
            </a:r>
            <a:r>
              <a:rPr sz="2400" spc="-70" dirty="0">
                <a:solidFill>
                  <a:srgbClr val="3B3B3B"/>
                </a:solidFill>
                <a:latin typeface="Gill Sans MT"/>
                <a:cs typeface="Gill Sans MT"/>
              </a:rPr>
              <a:t> </a:t>
            </a:r>
            <a:r>
              <a:rPr sz="2400" dirty="0">
                <a:solidFill>
                  <a:srgbClr val="3B3B3B"/>
                </a:solidFill>
                <a:latin typeface="Gill Sans MT"/>
                <a:cs typeface="Gill Sans MT"/>
              </a:rPr>
              <a:t>the</a:t>
            </a:r>
            <a:r>
              <a:rPr sz="2400" spc="-55" dirty="0">
                <a:solidFill>
                  <a:srgbClr val="3B3B3B"/>
                </a:solidFill>
                <a:latin typeface="Gill Sans MT"/>
                <a:cs typeface="Gill Sans MT"/>
              </a:rPr>
              <a:t> </a:t>
            </a:r>
            <a:r>
              <a:rPr sz="2400" dirty="0">
                <a:solidFill>
                  <a:srgbClr val="3B3B3B"/>
                </a:solidFill>
                <a:latin typeface="Gill Sans MT"/>
                <a:cs typeface="Gill Sans MT"/>
              </a:rPr>
              <a:t>purposes</a:t>
            </a:r>
            <a:r>
              <a:rPr sz="2400" spc="-65" dirty="0">
                <a:solidFill>
                  <a:srgbClr val="3B3B3B"/>
                </a:solidFill>
                <a:latin typeface="Gill Sans MT"/>
                <a:cs typeface="Gill Sans MT"/>
              </a:rPr>
              <a:t> </a:t>
            </a:r>
            <a:r>
              <a:rPr sz="2400" dirty="0">
                <a:solidFill>
                  <a:srgbClr val="3B3B3B"/>
                </a:solidFill>
                <a:latin typeface="Gill Sans MT"/>
                <a:cs typeface="Gill Sans MT"/>
              </a:rPr>
              <a:t>of</a:t>
            </a:r>
            <a:r>
              <a:rPr sz="2400" spc="-20" dirty="0">
                <a:solidFill>
                  <a:srgbClr val="3B3B3B"/>
                </a:solidFill>
                <a:latin typeface="Gill Sans MT"/>
                <a:cs typeface="Gill Sans MT"/>
              </a:rPr>
              <a:t> </a:t>
            </a:r>
            <a:r>
              <a:rPr sz="2400" dirty="0">
                <a:solidFill>
                  <a:srgbClr val="3B3B3B"/>
                </a:solidFill>
                <a:latin typeface="Gill Sans MT"/>
                <a:cs typeface="Gill Sans MT"/>
              </a:rPr>
              <a:t>this</a:t>
            </a:r>
            <a:r>
              <a:rPr sz="2400" spc="-65" dirty="0">
                <a:solidFill>
                  <a:srgbClr val="3B3B3B"/>
                </a:solidFill>
                <a:latin typeface="Gill Sans MT"/>
                <a:cs typeface="Gill Sans MT"/>
              </a:rPr>
              <a:t> policy,</a:t>
            </a:r>
            <a:r>
              <a:rPr sz="2400" spc="-285" dirty="0">
                <a:solidFill>
                  <a:srgbClr val="3B3B3B"/>
                </a:solidFill>
                <a:latin typeface="Gill Sans MT"/>
                <a:cs typeface="Gill Sans MT"/>
              </a:rPr>
              <a:t> </a:t>
            </a:r>
            <a:r>
              <a:rPr sz="2400" spc="-20" dirty="0">
                <a:solidFill>
                  <a:srgbClr val="3B3B3B"/>
                </a:solidFill>
                <a:latin typeface="Gill Sans MT"/>
                <a:cs typeface="Gill Sans MT"/>
              </a:rPr>
              <a:t>inventoried</a:t>
            </a:r>
            <a:r>
              <a:rPr sz="2400" spc="-90" dirty="0">
                <a:solidFill>
                  <a:srgbClr val="3B3B3B"/>
                </a:solidFill>
                <a:latin typeface="Gill Sans MT"/>
                <a:cs typeface="Gill Sans MT"/>
              </a:rPr>
              <a:t> </a:t>
            </a:r>
            <a:r>
              <a:rPr sz="2400" spc="-10" dirty="0">
                <a:solidFill>
                  <a:srgbClr val="3B3B3B"/>
                </a:solidFill>
                <a:latin typeface="Gill Sans MT"/>
                <a:cs typeface="Gill Sans MT"/>
              </a:rPr>
              <a:t>property</a:t>
            </a:r>
            <a:r>
              <a:rPr sz="2400" spc="-220" dirty="0">
                <a:solidFill>
                  <a:srgbClr val="3B3B3B"/>
                </a:solidFill>
                <a:latin typeface="Gill Sans MT"/>
                <a:cs typeface="Gill Sans MT"/>
              </a:rPr>
              <a:t> </a:t>
            </a:r>
            <a:r>
              <a:rPr sz="2400" spc="-25" dirty="0">
                <a:solidFill>
                  <a:srgbClr val="3B3B3B"/>
                </a:solidFill>
                <a:latin typeface="Gill Sans MT"/>
                <a:cs typeface="Gill Sans MT"/>
              </a:rPr>
              <a:t>is </a:t>
            </a:r>
            <a:r>
              <a:rPr sz="2400" spc="-10" dirty="0">
                <a:solidFill>
                  <a:srgbClr val="3B3B3B"/>
                </a:solidFill>
                <a:latin typeface="Gill Sans MT"/>
                <a:cs typeface="Gill Sans MT"/>
              </a:rPr>
              <a:t>defined,</a:t>
            </a:r>
            <a:r>
              <a:rPr sz="2400" spc="-254" dirty="0">
                <a:solidFill>
                  <a:srgbClr val="3B3B3B"/>
                </a:solidFill>
                <a:latin typeface="Gill Sans MT"/>
                <a:cs typeface="Gill Sans MT"/>
              </a:rPr>
              <a:t> </a:t>
            </a:r>
            <a:r>
              <a:rPr sz="2400" dirty="0">
                <a:solidFill>
                  <a:srgbClr val="3B3B3B"/>
                </a:solidFill>
                <a:latin typeface="Gill Sans MT"/>
                <a:cs typeface="Gill Sans MT"/>
              </a:rPr>
              <a:t>with</a:t>
            </a:r>
            <a:r>
              <a:rPr sz="2400" spc="-75" dirty="0">
                <a:solidFill>
                  <a:srgbClr val="3B3B3B"/>
                </a:solidFill>
                <a:latin typeface="Gill Sans MT"/>
                <a:cs typeface="Gill Sans MT"/>
              </a:rPr>
              <a:t> </a:t>
            </a:r>
            <a:r>
              <a:rPr sz="2400" dirty="0">
                <a:solidFill>
                  <a:srgbClr val="3B3B3B"/>
                </a:solidFill>
                <a:latin typeface="Gill Sans MT"/>
                <a:cs typeface="Gill Sans MT"/>
              </a:rPr>
              <a:t>one</a:t>
            </a:r>
            <a:r>
              <a:rPr sz="2400" spc="-20" dirty="0">
                <a:solidFill>
                  <a:srgbClr val="3B3B3B"/>
                </a:solidFill>
                <a:latin typeface="Gill Sans MT"/>
                <a:cs typeface="Gill Sans MT"/>
              </a:rPr>
              <a:t> </a:t>
            </a:r>
            <a:r>
              <a:rPr sz="2400" dirty="0">
                <a:solidFill>
                  <a:srgbClr val="3B3B3B"/>
                </a:solidFill>
                <a:latin typeface="Gill Sans MT"/>
                <a:cs typeface="Gill Sans MT"/>
              </a:rPr>
              <a:t>exception,by</a:t>
            </a:r>
            <a:r>
              <a:rPr sz="2400" spc="-70" dirty="0">
                <a:solidFill>
                  <a:srgbClr val="3B3B3B"/>
                </a:solidFill>
                <a:latin typeface="Gill Sans MT"/>
                <a:cs typeface="Gill Sans MT"/>
              </a:rPr>
              <a:t> </a:t>
            </a:r>
            <a:r>
              <a:rPr sz="2400" dirty="0">
                <a:solidFill>
                  <a:srgbClr val="3B3B3B"/>
                </a:solidFill>
                <a:latin typeface="Gill Sans MT"/>
                <a:cs typeface="Gill Sans MT"/>
              </a:rPr>
              <a:t>the</a:t>
            </a:r>
            <a:r>
              <a:rPr sz="2400" spc="-45" dirty="0">
                <a:solidFill>
                  <a:srgbClr val="3B3B3B"/>
                </a:solidFill>
                <a:latin typeface="Gill Sans MT"/>
                <a:cs typeface="Gill Sans MT"/>
              </a:rPr>
              <a:t> </a:t>
            </a:r>
            <a:r>
              <a:rPr sz="2400" spc="-10" dirty="0">
                <a:solidFill>
                  <a:srgbClr val="3B3B3B"/>
                </a:solidFill>
                <a:latin typeface="Gill Sans MT"/>
                <a:cs typeface="Gill Sans MT"/>
              </a:rPr>
              <a:t>following:</a:t>
            </a:r>
            <a:endParaRPr sz="2400" dirty="0">
              <a:latin typeface="Gill Sans MT"/>
              <a:cs typeface="Gill Sans MT"/>
            </a:endParaRPr>
          </a:p>
          <a:p>
            <a:pPr marL="853440" lvl="1" indent="-246379">
              <a:lnSpc>
                <a:spcPct val="100000"/>
              </a:lnSpc>
              <a:spcBef>
                <a:spcPts val="1120"/>
              </a:spcBef>
              <a:buAutoNum type="arabicParenR"/>
              <a:tabLst>
                <a:tab pos="853440" algn="l"/>
              </a:tabLst>
            </a:pPr>
            <a:r>
              <a:rPr sz="2000" dirty="0">
                <a:solidFill>
                  <a:srgbClr val="3B3B3B"/>
                </a:solidFill>
                <a:latin typeface="Gill Sans MT"/>
                <a:cs typeface="Gill Sans MT"/>
              </a:rPr>
              <a:t>The</a:t>
            </a:r>
            <a:r>
              <a:rPr sz="2000" spc="-45" dirty="0">
                <a:solidFill>
                  <a:srgbClr val="3B3B3B"/>
                </a:solidFill>
                <a:latin typeface="Gill Sans MT"/>
                <a:cs typeface="Gill Sans MT"/>
              </a:rPr>
              <a:t> </a:t>
            </a:r>
            <a:r>
              <a:rPr sz="2000" dirty="0">
                <a:solidFill>
                  <a:srgbClr val="3B3B3B"/>
                </a:solidFill>
                <a:latin typeface="Gill Sans MT"/>
                <a:cs typeface="Gill Sans MT"/>
              </a:rPr>
              <a:t>cost</a:t>
            </a:r>
            <a:r>
              <a:rPr sz="2000" spc="-40" dirty="0">
                <a:solidFill>
                  <a:srgbClr val="3B3B3B"/>
                </a:solidFill>
                <a:latin typeface="Gill Sans MT"/>
                <a:cs typeface="Gill Sans MT"/>
              </a:rPr>
              <a:t> </a:t>
            </a:r>
            <a:r>
              <a:rPr sz="2000" dirty="0">
                <a:solidFill>
                  <a:srgbClr val="3B3B3B"/>
                </a:solidFill>
                <a:latin typeface="Gill Sans MT"/>
                <a:cs typeface="Gill Sans MT"/>
              </a:rPr>
              <a:t>is</a:t>
            </a:r>
            <a:r>
              <a:rPr sz="2000" spc="-50" dirty="0">
                <a:solidFill>
                  <a:srgbClr val="3B3B3B"/>
                </a:solidFill>
                <a:latin typeface="Gill Sans MT"/>
                <a:cs typeface="Gill Sans MT"/>
              </a:rPr>
              <a:t> </a:t>
            </a:r>
            <a:r>
              <a:rPr sz="2000" spc="-10" dirty="0">
                <a:solidFill>
                  <a:srgbClr val="3B3B3B"/>
                </a:solidFill>
                <a:latin typeface="Gill Sans MT"/>
                <a:cs typeface="Gill Sans MT"/>
              </a:rPr>
              <a:t>greater</a:t>
            </a:r>
            <a:r>
              <a:rPr sz="2000" spc="-45" dirty="0">
                <a:solidFill>
                  <a:srgbClr val="3B3B3B"/>
                </a:solidFill>
                <a:latin typeface="Gill Sans MT"/>
                <a:cs typeface="Gill Sans MT"/>
              </a:rPr>
              <a:t> </a:t>
            </a:r>
            <a:r>
              <a:rPr sz="2000" dirty="0">
                <a:solidFill>
                  <a:srgbClr val="3B3B3B"/>
                </a:solidFill>
                <a:latin typeface="Gill Sans MT"/>
                <a:cs typeface="Gill Sans MT"/>
              </a:rPr>
              <a:t>than</a:t>
            </a:r>
            <a:r>
              <a:rPr sz="2000" spc="-105" dirty="0">
                <a:solidFill>
                  <a:srgbClr val="3B3B3B"/>
                </a:solidFill>
                <a:latin typeface="Gill Sans MT"/>
                <a:cs typeface="Gill Sans MT"/>
              </a:rPr>
              <a:t> </a:t>
            </a:r>
            <a:r>
              <a:rPr sz="2000" spc="-10" dirty="0">
                <a:solidFill>
                  <a:srgbClr val="3B3B3B"/>
                </a:solidFill>
                <a:latin typeface="Gill Sans MT"/>
                <a:cs typeface="Gill Sans MT"/>
              </a:rPr>
              <a:t>$5,000,</a:t>
            </a:r>
            <a:endParaRPr sz="2000" dirty="0">
              <a:latin typeface="Gill Sans MT"/>
              <a:cs typeface="Gill Sans MT"/>
            </a:endParaRPr>
          </a:p>
          <a:p>
            <a:pPr marL="885825" lvl="1" indent="-278765">
              <a:spcBef>
                <a:spcPts val="1095"/>
              </a:spcBef>
              <a:buFontTx/>
              <a:buAutoNum type="arabicParenR"/>
              <a:tabLst>
                <a:tab pos="885825" algn="l"/>
              </a:tabLst>
            </a:pPr>
            <a:r>
              <a:rPr lang="en-US" sz="2000" dirty="0">
                <a:solidFill>
                  <a:srgbClr val="3B3B3B"/>
                </a:solidFill>
                <a:latin typeface="Gill Sans MT"/>
                <a:cs typeface="Gill Sans MT"/>
              </a:rPr>
              <a:t>The</a:t>
            </a:r>
            <a:r>
              <a:rPr lang="en-US" sz="2000" spc="-25" dirty="0">
                <a:solidFill>
                  <a:srgbClr val="3B3B3B"/>
                </a:solidFill>
                <a:latin typeface="Gill Sans MT"/>
                <a:cs typeface="Gill Sans MT"/>
              </a:rPr>
              <a:t> </a:t>
            </a:r>
            <a:r>
              <a:rPr lang="en-US" sz="2000" dirty="0">
                <a:solidFill>
                  <a:srgbClr val="3B3B3B"/>
                </a:solidFill>
                <a:latin typeface="Gill Sans MT"/>
                <a:cs typeface="Gill Sans MT"/>
              </a:rPr>
              <a:t>property</a:t>
            </a:r>
            <a:r>
              <a:rPr lang="en-US" sz="2000" spc="-55" dirty="0">
                <a:solidFill>
                  <a:srgbClr val="3B3B3B"/>
                </a:solidFill>
                <a:latin typeface="Gill Sans MT"/>
                <a:cs typeface="Gill Sans MT"/>
              </a:rPr>
              <a:t> </a:t>
            </a:r>
            <a:r>
              <a:rPr lang="en-US" sz="2000" dirty="0">
                <a:solidFill>
                  <a:srgbClr val="3B3B3B"/>
                </a:solidFill>
                <a:latin typeface="Gill Sans MT"/>
                <a:cs typeface="Gill Sans MT"/>
              </a:rPr>
              <a:t>is</a:t>
            </a:r>
            <a:r>
              <a:rPr lang="en-US" sz="2000" spc="-30" dirty="0">
                <a:solidFill>
                  <a:srgbClr val="3B3B3B"/>
                </a:solidFill>
                <a:latin typeface="Gill Sans MT"/>
                <a:cs typeface="Gill Sans MT"/>
              </a:rPr>
              <a:t> </a:t>
            </a:r>
            <a:r>
              <a:rPr lang="en-US" sz="2000" spc="-25" dirty="0">
                <a:solidFill>
                  <a:srgbClr val="3B3B3B"/>
                </a:solidFill>
                <a:latin typeface="Gill Sans MT"/>
                <a:cs typeface="Gill Sans MT"/>
              </a:rPr>
              <a:t>moveable</a:t>
            </a:r>
            <a:r>
              <a:rPr lang="en-US" sz="2000" spc="-125" dirty="0">
                <a:solidFill>
                  <a:srgbClr val="3B3B3B"/>
                </a:solidFill>
                <a:latin typeface="Gill Sans MT"/>
                <a:cs typeface="Gill Sans MT"/>
              </a:rPr>
              <a:t> </a:t>
            </a:r>
            <a:r>
              <a:rPr lang="en-US" sz="2000" spc="-25" dirty="0">
                <a:solidFill>
                  <a:srgbClr val="3B3B3B"/>
                </a:solidFill>
                <a:latin typeface="Gill Sans MT"/>
                <a:cs typeface="Gill Sans MT"/>
              </a:rPr>
              <a:t>and</a:t>
            </a:r>
            <a:endParaRPr lang="en-US" sz="2000" dirty="0">
              <a:latin typeface="Gill Sans MT"/>
              <a:cs typeface="Gill Sans MT"/>
            </a:endParaRPr>
          </a:p>
          <a:p>
            <a:pPr marL="885825" lvl="1" indent="-278765">
              <a:lnSpc>
                <a:spcPct val="100000"/>
              </a:lnSpc>
              <a:spcBef>
                <a:spcPts val="1095"/>
              </a:spcBef>
              <a:buAutoNum type="arabicParenR"/>
              <a:tabLst>
                <a:tab pos="885825" algn="l"/>
              </a:tabLst>
            </a:pPr>
            <a:r>
              <a:rPr lang="en-US" sz="2000" dirty="0">
                <a:solidFill>
                  <a:srgbClr val="3B3B3B"/>
                </a:solidFill>
                <a:latin typeface="Gill Sans MT"/>
                <a:cs typeface="Gill Sans MT"/>
              </a:rPr>
              <a:t>The p</a:t>
            </a:r>
            <a:r>
              <a:rPr sz="2000" dirty="0">
                <a:solidFill>
                  <a:srgbClr val="3B3B3B"/>
                </a:solidFill>
                <a:latin typeface="Gill Sans MT"/>
                <a:cs typeface="Gill Sans MT"/>
              </a:rPr>
              <a:t>roperty</a:t>
            </a:r>
            <a:r>
              <a:rPr sz="2000" spc="-70" dirty="0">
                <a:solidFill>
                  <a:srgbClr val="3B3B3B"/>
                </a:solidFill>
                <a:latin typeface="Gill Sans MT"/>
                <a:cs typeface="Gill Sans MT"/>
              </a:rPr>
              <a:t> </a:t>
            </a:r>
            <a:r>
              <a:rPr sz="2000" dirty="0">
                <a:solidFill>
                  <a:srgbClr val="3B3B3B"/>
                </a:solidFill>
                <a:latin typeface="Gill Sans MT"/>
                <a:cs typeface="Gill Sans MT"/>
              </a:rPr>
              <a:t>has</a:t>
            </a:r>
            <a:r>
              <a:rPr sz="2000" spc="-40" dirty="0">
                <a:solidFill>
                  <a:srgbClr val="3B3B3B"/>
                </a:solidFill>
                <a:latin typeface="Gill Sans MT"/>
                <a:cs typeface="Gill Sans MT"/>
              </a:rPr>
              <a:t> </a:t>
            </a:r>
            <a:r>
              <a:rPr sz="2000" dirty="0">
                <a:solidFill>
                  <a:srgbClr val="3B3B3B"/>
                </a:solidFill>
                <a:latin typeface="Gill Sans MT"/>
                <a:cs typeface="Gill Sans MT"/>
              </a:rPr>
              <a:t>a</a:t>
            </a:r>
            <a:r>
              <a:rPr sz="2000" spc="-25" dirty="0">
                <a:solidFill>
                  <a:srgbClr val="3B3B3B"/>
                </a:solidFill>
                <a:latin typeface="Gill Sans MT"/>
                <a:cs typeface="Gill Sans MT"/>
              </a:rPr>
              <a:t> </a:t>
            </a:r>
            <a:r>
              <a:rPr sz="2000" dirty="0">
                <a:solidFill>
                  <a:srgbClr val="3B3B3B"/>
                </a:solidFill>
                <a:latin typeface="Gill Sans MT"/>
                <a:cs typeface="Gill Sans MT"/>
              </a:rPr>
              <a:t>useful</a:t>
            </a:r>
            <a:r>
              <a:rPr sz="2000" spc="-45" dirty="0">
                <a:solidFill>
                  <a:srgbClr val="3B3B3B"/>
                </a:solidFill>
                <a:latin typeface="Gill Sans MT"/>
                <a:cs typeface="Gill Sans MT"/>
              </a:rPr>
              <a:t> </a:t>
            </a:r>
            <a:r>
              <a:rPr sz="2000" dirty="0">
                <a:solidFill>
                  <a:srgbClr val="3B3B3B"/>
                </a:solidFill>
                <a:latin typeface="Gill Sans MT"/>
                <a:cs typeface="Gill Sans MT"/>
              </a:rPr>
              <a:t>life</a:t>
            </a:r>
            <a:r>
              <a:rPr sz="2000" spc="-45" dirty="0">
                <a:solidFill>
                  <a:srgbClr val="3B3B3B"/>
                </a:solidFill>
                <a:latin typeface="Gill Sans MT"/>
                <a:cs typeface="Gill Sans MT"/>
              </a:rPr>
              <a:t> </a:t>
            </a:r>
            <a:r>
              <a:rPr sz="2000" dirty="0">
                <a:solidFill>
                  <a:srgbClr val="3B3B3B"/>
                </a:solidFill>
                <a:latin typeface="Gill Sans MT"/>
                <a:cs typeface="Gill Sans MT"/>
              </a:rPr>
              <a:t>of</a:t>
            </a:r>
            <a:r>
              <a:rPr sz="2000" spc="-30" dirty="0">
                <a:solidFill>
                  <a:srgbClr val="3B3B3B"/>
                </a:solidFill>
                <a:latin typeface="Gill Sans MT"/>
                <a:cs typeface="Gill Sans MT"/>
              </a:rPr>
              <a:t> </a:t>
            </a:r>
            <a:r>
              <a:rPr sz="2000" dirty="0">
                <a:solidFill>
                  <a:srgbClr val="3B3B3B"/>
                </a:solidFill>
                <a:latin typeface="Gill Sans MT"/>
                <a:cs typeface="Gill Sans MT"/>
              </a:rPr>
              <a:t>more</a:t>
            </a:r>
            <a:r>
              <a:rPr sz="2000" spc="-60" dirty="0">
                <a:solidFill>
                  <a:srgbClr val="3B3B3B"/>
                </a:solidFill>
                <a:latin typeface="Gill Sans MT"/>
                <a:cs typeface="Gill Sans MT"/>
              </a:rPr>
              <a:t> </a:t>
            </a:r>
            <a:r>
              <a:rPr sz="2000" dirty="0">
                <a:solidFill>
                  <a:srgbClr val="3B3B3B"/>
                </a:solidFill>
                <a:latin typeface="Gill Sans MT"/>
                <a:cs typeface="Gill Sans MT"/>
              </a:rPr>
              <a:t>than</a:t>
            </a:r>
            <a:r>
              <a:rPr sz="2000" spc="-40" dirty="0">
                <a:solidFill>
                  <a:srgbClr val="3B3B3B"/>
                </a:solidFill>
                <a:latin typeface="Gill Sans MT"/>
                <a:cs typeface="Gill Sans MT"/>
              </a:rPr>
              <a:t> </a:t>
            </a:r>
            <a:r>
              <a:rPr sz="2000" dirty="0">
                <a:solidFill>
                  <a:srgbClr val="3B3B3B"/>
                </a:solidFill>
                <a:latin typeface="Gill Sans MT"/>
                <a:cs typeface="Gill Sans MT"/>
              </a:rPr>
              <a:t>one</a:t>
            </a:r>
            <a:r>
              <a:rPr sz="2000" spc="-35" dirty="0">
                <a:solidFill>
                  <a:srgbClr val="3B3B3B"/>
                </a:solidFill>
                <a:latin typeface="Gill Sans MT"/>
                <a:cs typeface="Gill Sans MT"/>
              </a:rPr>
              <a:t> </a:t>
            </a:r>
            <a:r>
              <a:rPr sz="2000" dirty="0">
                <a:solidFill>
                  <a:srgbClr val="3B3B3B"/>
                </a:solidFill>
                <a:latin typeface="Gill Sans MT"/>
                <a:cs typeface="Gill Sans MT"/>
              </a:rPr>
              <a:t>(1)</a:t>
            </a:r>
            <a:r>
              <a:rPr sz="2000" spc="-210" dirty="0">
                <a:solidFill>
                  <a:srgbClr val="3B3B3B"/>
                </a:solidFill>
                <a:latin typeface="Gill Sans MT"/>
                <a:cs typeface="Gill Sans MT"/>
              </a:rPr>
              <a:t> </a:t>
            </a:r>
            <a:r>
              <a:rPr sz="2000" spc="-10" dirty="0">
                <a:solidFill>
                  <a:srgbClr val="3B3B3B"/>
                </a:solidFill>
                <a:latin typeface="Gill Sans MT"/>
                <a:cs typeface="Gill Sans MT"/>
              </a:rPr>
              <a:t>year</a:t>
            </a:r>
            <a:r>
              <a:rPr lang="en-US" sz="2000" spc="-10" dirty="0">
                <a:solidFill>
                  <a:srgbClr val="3B3B3B"/>
                </a:solidFill>
                <a:latin typeface="Gill Sans MT"/>
                <a:cs typeface="Gill Sans MT"/>
              </a:rPr>
              <a:t> and </a:t>
            </a:r>
          </a:p>
          <a:p>
            <a:pPr marL="885825" lvl="1" indent="-278765">
              <a:lnSpc>
                <a:spcPct val="100000"/>
              </a:lnSpc>
              <a:spcBef>
                <a:spcPts val="1095"/>
              </a:spcBef>
              <a:buAutoNum type="arabicParenR"/>
              <a:tabLst>
                <a:tab pos="885825" algn="l"/>
              </a:tabLst>
            </a:pPr>
            <a:r>
              <a:rPr lang="en-US" sz="2000" spc="-10" dirty="0">
                <a:solidFill>
                  <a:srgbClr val="3B3B3B"/>
                </a:solidFill>
                <a:latin typeface="Gill Sans MT"/>
                <a:cs typeface="Gill Sans MT"/>
              </a:rPr>
              <a:t>D</a:t>
            </a:r>
            <a:r>
              <a:rPr sz="2000" dirty="0">
                <a:solidFill>
                  <a:srgbClr val="3B3B3B"/>
                </a:solidFill>
                <a:latin typeface="Gill Sans MT"/>
                <a:cs typeface="Gill Sans MT"/>
              </a:rPr>
              <a:t>rones</a:t>
            </a:r>
            <a:r>
              <a:rPr sz="2000" spc="-35" dirty="0">
                <a:solidFill>
                  <a:srgbClr val="3B3B3B"/>
                </a:solidFill>
                <a:latin typeface="Gill Sans MT"/>
                <a:cs typeface="Gill Sans MT"/>
              </a:rPr>
              <a:t> </a:t>
            </a:r>
            <a:r>
              <a:rPr sz="2000" dirty="0">
                <a:solidFill>
                  <a:srgbClr val="3B3B3B"/>
                </a:solidFill>
                <a:latin typeface="Gill Sans MT"/>
                <a:cs typeface="Gill Sans MT"/>
              </a:rPr>
              <a:t>are</a:t>
            </a:r>
            <a:r>
              <a:rPr sz="2000" spc="-40" dirty="0">
                <a:solidFill>
                  <a:srgbClr val="3B3B3B"/>
                </a:solidFill>
                <a:latin typeface="Gill Sans MT"/>
                <a:cs typeface="Gill Sans MT"/>
              </a:rPr>
              <a:t> </a:t>
            </a:r>
            <a:r>
              <a:rPr sz="2000" spc="-10" dirty="0">
                <a:solidFill>
                  <a:srgbClr val="3B3B3B"/>
                </a:solidFill>
                <a:latin typeface="Gill Sans MT"/>
                <a:cs typeface="Gill Sans MT"/>
              </a:rPr>
              <a:t>treated</a:t>
            </a:r>
            <a:r>
              <a:rPr sz="2000" spc="-70" dirty="0">
                <a:solidFill>
                  <a:srgbClr val="3B3B3B"/>
                </a:solidFill>
                <a:latin typeface="Gill Sans MT"/>
                <a:cs typeface="Gill Sans MT"/>
              </a:rPr>
              <a:t> </a:t>
            </a:r>
            <a:r>
              <a:rPr sz="2000" dirty="0">
                <a:solidFill>
                  <a:srgbClr val="3B3B3B"/>
                </a:solidFill>
                <a:latin typeface="Gill Sans MT"/>
                <a:cs typeface="Gill Sans MT"/>
              </a:rPr>
              <a:t>as</a:t>
            </a:r>
            <a:r>
              <a:rPr sz="2000" spc="-25" dirty="0">
                <a:solidFill>
                  <a:srgbClr val="3B3B3B"/>
                </a:solidFill>
                <a:latin typeface="Gill Sans MT"/>
                <a:cs typeface="Gill Sans MT"/>
              </a:rPr>
              <a:t> </a:t>
            </a:r>
            <a:r>
              <a:rPr sz="2000" spc="-20" dirty="0">
                <a:solidFill>
                  <a:srgbClr val="3B3B3B"/>
                </a:solidFill>
                <a:latin typeface="Gill Sans MT"/>
                <a:cs typeface="Gill Sans MT"/>
              </a:rPr>
              <a:t>inventoried</a:t>
            </a:r>
            <a:r>
              <a:rPr sz="2000" spc="-90" dirty="0">
                <a:solidFill>
                  <a:srgbClr val="3B3B3B"/>
                </a:solidFill>
                <a:latin typeface="Gill Sans MT"/>
                <a:cs typeface="Gill Sans MT"/>
              </a:rPr>
              <a:t> </a:t>
            </a:r>
            <a:r>
              <a:rPr sz="2000" spc="-10" dirty="0">
                <a:solidFill>
                  <a:srgbClr val="3B3B3B"/>
                </a:solidFill>
                <a:latin typeface="Gill Sans MT"/>
                <a:cs typeface="Gill Sans MT"/>
              </a:rPr>
              <a:t>property</a:t>
            </a:r>
            <a:r>
              <a:rPr sz="2000" spc="-110" dirty="0">
                <a:solidFill>
                  <a:srgbClr val="3B3B3B"/>
                </a:solidFill>
                <a:latin typeface="Gill Sans MT"/>
                <a:cs typeface="Gill Sans MT"/>
              </a:rPr>
              <a:t> </a:t>
            </a:r>
            <a:r>
              <a:rPr sz="2000" spc="-10" dirty="0">
                <a:solidFill>
                  <a:srgbClr val="3B3B3B"/>
                </a:solidFill>
                <a:latin typeface="Gill Sans MT"/>
                <a:cs typeface="Gill Sans MT"/>
              </a:rPr>
              <a:t>regardless</a:t>
            </a:r>
            <a:r>
              <a:rPr sz="2000" spc="-25" dirty="0">
                <a:solidFill>
                  <a:srgbClr val="3B3B3B"/>
                </a:solidFill>
                <a:latin typeface="Gill Sans MT"/>
                <a:cs typeface="Gill Sans MT"/>
              </a:rPr>
              <a:t> </a:t>
            </a:r>
            <a:r>
              <a:rPr sz="2000" dirty="0">
                <a:solidFill>
                  <a:srgbClr val="3B3B3B"/>
                </a:solidFill>
                <a:latin typeface="Gill Sans MT"/>
                <a:cs typeface="Gill Sans MT"/>
              </a:rPr>
              <a:t>of</a:t>
            </a:r>
            <a:r>
              <a:rPr sz="2000" spc="-40" dirty="0">
                <a:solidFill>
                  <a:srgbClr val="3B3B3B"/>
                </a:solidFill>
                <a:latin typeface="Gill Sans MT"/>
                <a:cs typeface="Gill Sans MT"/>
              </a:rPr>
              <a:t> </a:t>
            </a:r>
            <a:r>
              <a:rPr sz="2000" spc="-10" dirty="0">
                <a:solidFill>
                  <a:srgbClr val="3B3B3B"/>
                </a:solidFill>
                <a:latin typeface="Gill Sans MT"/>
                <a:cs typeface="Gill Sans MT"/>
              </a:rPr>
              <a:t>cost.</a:t>
            </a:r>
            <a:endParaRPr sz="2000" dirty="0">
              <a:latin typeface="Gill Sans MT"/>
              <a:cs typeface="Gill Sans MT"/>
            </a:endParaRPr>
          </a:p>
          <a:p>
            <a:pPr>
              <a:lnSpc>
                <a:spcPct val="100000"/>
              </a:lnSpc>
              <a:spcBef>
                <a:spcPts val="40"/>
              </a:spcBef>
            </a:pPr>
            <a:endParaRPr sz="3000" dirty="0">
              <a:latin typeface="Gill Sans MT"/>
              <a:cs typeface="Gill Sans MT"/>
            </a:endParaRPr>
          </a:p>
          <a:p>
            <a:pPr marL="607060">
              <a:lnSpc>
                <a:spcPct val="100000"/>
              </a:lnSpc>
            </a:pPr>
            <a:r>
              <a:rPr sz="1600" b="1" dirty="0">
                <a:solidFill>
                  <a:srgbClr val="3B3B3B"/>
                </a:solidFill>
                <a:latin typeface="Gill Sans MT"/>
                <a:cs typeface="Gill Sans MT"/>
              </a:rPr>
              <a:t>****The</a:t>
            </a:r>
            <a:r>
              <a:rPr sz="1600" b="1" spc="-75" dirty="0">
                <a:solidFill>
                  <a:srgbClr val="3B3B3B"/>
                </a:solidFill>
                <a:latin typeface="Gill Sans MT"/>
                <a:cs typeface="Gill Sans MT"/>
              </a:rPr>
              <a:t> </a:t>
            </a:r>
            <a:r>
              <a:rPr sz="1600" b="1" dirty="0">
                <a:solidFill>
                  <a:srgbClr val="3B3B3B"/>
                </a:solidFill>
                <a:latin typeface="Gill Sans MT"/>
                <a:cs typeface="Gill Sans MT"/>
              </a:rPr>
              <a:t>assets</a:t>
            </a:r>
            <a:r>
              <a:rPr sz="1600" b="1" spc="-55" dirty="0">
                <a:solidFill>
                  <a:srgbClr val="3B3B3B"/>
                </a:solidFill>
                <a:latin typeface="Gill Sans MT"/>
                <a:cs typeface="Gill Sans MT"/>
              </a:rPr>
              <a:t> </a:t>
            </a:r>
            <a:r>
              <a:rPr sz="1600" b="1" spc="-10" dirty="0">
                <a:solidFill>
                  <a:srgbClr val="3B3B3B"/>
                </a:solidFill>
                <a:latin typeface="Gill Sans MT"/>
                <a:cs typeface="Gill Sans MT"/>
              </a:rPr>
              <a:t>required</a:t>
            </a:r>
            <a:r>
              <a:rPr sz="1600" b="1" spc="-55" dirty="0">
                <a:solidFill>
                  <a:srgbClr val="3B3B3B"/>
                </a:solidFill>
                <a:latin typeface="Gill Sans MT"/>
                <a:cs typeface="Gill Sans MT"/>
              </a:rPr>
              <a:t> </a:t>
            </a:r>
            <a:r>
              <a:rPr sz="1600" b="1" dirty="0">
                <a:solidFill>
                  <a:srgbClr val="3B3B3B"/>
                </a:solidFill>
                <a:latin typeface="Gill Sans MT"/>
                <a:cs typeface="Gill Sans MT"/>
              </a:rPr>
              <a:t>for</a:t>
            </a:r>
            <a:r>
              <a:rPr sz="1600" b="1" spc="-55" dirty="0">
                <a:solidFill>
                  <a:srgbClr val="3B3B3B"/>
                </a:solidFill>
                <a:latin typeface="Gill Sans MT"/>
                <a:cs typeface="Gill Sans MT"/>
              </a:rPr>
              <a:t> </a:t>
            </a:r>
            <a:r>
              <a:rPr sz="1600" b="1" dirty="0">
                <a:solidFill>
                  <a:srgbClr val="3B3B3B"/>
                </a:solidFill>
                <a:latin typeface="Gill Sans MT"/>
                <a:cs typeface="Gill Sans MT"/>
              </a:rPr>
              <a:t>certification</a:t>
            </a:r>
            <a:r>
              <a:rPr sz="1600" b="1" spc="-75" dirty="0">
                <a:solidFill>
                  <a:srgbClr val="3B3B3B"/>
                </a:solidFill>
                <a:latin typeface="Gill Sans MT"/>
                <a:cs typeface="Gill Sans MT"/>
              </a:rPr>
              <a:t> </a:t>
            </a:r>
            <a:r>
              <a:rPr sz="1600" b="1" dirty="0">
                <a:solidFill>
                  <a:srgbClr val="3B3B3B"/>
                </a:solidFill>
                <a:latin typeface="Gill Sans MT"/>
                <a:cs typeface="Gill Sans MT"/>
              </a:rPr>
              <a:t>may</a:t>
            </a:r>
            <a:r>
              <a:rPr sz="1600" b="1" spc="-50" dirty="0">
                <a:solidFill>
                  <a:srgbClr val="3B3B3B"/>
                </a:solidFill>
                <a:latin typeface="Gill Sans MT"/>
                <a:cs typeface="Gill Sans MT"/>
              </a:rPr>
              <a:t> </a:t>
            </a:r>
            <a:r>
              <a:rPr sz="1600" b="1" dirty="0">
                <a:solidFill>
                  <a:srgbClr val="3B3B3B"/>
                </a:solidFill>
                <a:latin typeface="Gill Sans MT"/>
                <a:cs typeface="Gill Sans MT"/>
              </a:rPr>
              <a:t>vary</a:t>
            </a:r>
            <a:r>
              <a:rPr sz="1600" b="1" spc="-80" dirty="0">
                <a:solidFill>
                  <a:srgbClr val="3B3B3B"/>
                </a:solidFill>
                <a:latin typeface="Gill Sans MT"/>
                <a:cs typeface="Gill Sans MT"/>
              </a:rPr>
              <a:t> </a:t>
            </a:r>
            <a:r>
              <a:rPr sz="1600" b="1" dirty="0">
                <a:solidFill>
                  <a:srgbClr val="3B3B3B"/>
                </a:solidFill>
                <a:latin typeface="Gill Sans MT"/>
                <a:cs typeface="Gill Sans MT"/>
              </a:rPr>
              <a:t>each</a:t>
            </a:r>
            <a:r>
              <a:rPr sz="1600" b="1" spc="-50" dirty="0">
                <a:solidFill>
                  <a:srgbClr val="3B3B3B"/>
                </a:solidFill>
                <a:latin typeface="Gill Sans MT"/>
                <a:cs typeface="Gill Sans MT"/>
              </a:rPr>
              <a:t> </a:t>
            </a:r>
            <a:r>
              <a:rPr sz="1600" b="1" dirty="0">
                <a:solidFill>
                  <a:srgbClr val="3B3B3B"/>
                </a:solidFill>
                <a:latin typeface="Gill Sans MT"/>
                <a:cs typeface="Gill Sans MT"/>
              </a:rPr>
              <a:t>fiscal</a:t>
            </a:r>
            <a:r>
              <a:rPr sz="1600" b="1" spc="-60" dirty="0">
                <a:solidFill>
                  <a:srgbClr val="3B3B3B"/>
                </a:solidFill>
                <a:latin typeface="Gill Sans MT"/>
                <a:cs typeface="Gill Sans MT"/>
              </a:rPr>
              <a:t> year.</a:t>
            </a:r>
            <a:r>
              <a:rPr sz="1600" b="1" spc="-185" dirty="0">
                <a:solidFill>
                  <a:srgbClr val="3B3B3B"/>
                </a:solidFill>
                <a:latin typeface="Gill Sans MT"/>
                <a:cs typeface="Gill Sans MT"/>
              </a:rPr>
              <a:t> </a:t>
            </a:r>
            <a:r>
              <a:rPr sz="1600" b="1" dirty="0">
                <a:solidFill>
                  <a:srgbClr val="3B3B3B"/>
                </a:solidFill>
                <a:latin typeface="Gill Sans MT"/>
                <a:cs typeface="Gill Sans MT"/>
              </a:rPr>
              <a:t>Please</a:t>
            </a:r>
            <a:r>
              <a:rPr sz="1600" b="1" spc="-50" dirty="0">
                <a:solidFill>
                  <a:srgbClr val="3B3B3B"/>
                </a:solidFill>
                <a:latin typeface="Gill Sans MT"/>
                <a:cs typeface="Gill Sans MT"/>
              </a:rPr>
              <a:t> </a:t>
            </a:r>
            <a:r>
              <a:rPr sz="1600" b="1" dirty="0">
                <a:solidFill>
                  <a:srgbClr val="3B3B3B"/>
                </a:solidFill>
                <a:latin typeface="Gill Sans MT"/>
                <a:cs typeface="Gill Sans MT"/>
              </a:rPr>
              <a:t>see</a:t>
            </a:r>
            <a:r>
              <a:rPr sz="1600" b="1" spc="-40" dirty="0">
                <a:solidFill>
                  <a:srgbClr val="3B3B3B"/>
                </a:solidFill>
                <a:latin typeface="Gill Sans MT"/>
                <a:cs typeface="Gill Sans MT"/>
              </a:rPr>
              <a:t> </a:t>
            </a:r>
            <a:r>
              <a:rPr sz="1600" b="1" dirty="0">
                <a:solidFill>
                  <a:srgbClr val="3B3B3B"/>
                </a:solidFill>
                <a:latin typeface="Gill Sans MT"/>
                <a:cs typeface="Gill Sans MT"/>
              </a:rPr>
              <a:t>next</a:t>
            </a:r>
            <a:r>
              <a:rPr sz="1600" b="1" spc="-35" dirty="0">
                <a:solidFill>
                  <a:srgbClr val="3B3B3B"/>
                </a:solidFill>
                <a:latin typeface="Gill Sans MT"/>
                <a:cs typeface="Gill Sans MT"/>
              </a:rPr>
              <a:t> </a:t>
            </a:r>
            <a:r>
              <a:rPr sz="1600" b="1" dirty="0">
                <a:solidFill>
                  <a:srgbClr val="3B3B3B"/>
                </a:solidFill>
                <a:latin typeface="Gill Sans MT"/>
                <a:cs typeface="Gill Sans MT"/>
              </a:rPr>
              <a:t>slide</a:t>
            </a:r>
            <a:r>
              <a:rPr sz="1600" b="1" spc="-45" dirty="0">
                <a:solidFill>
                  <a:srgbClr val="3B3B3B"/>
                </a:solidFill>
                <a:latin typeface="Gill Sans MT"/>
                <a:cs typeface="Gill Sans MT"/>
              </a:rPr>
              <a:t> </a:t>
            </a:r>
            <a:r>
              <a:rPr sz="1600" b="1" dirty="0">
                <a:solidFill>
                  <a:srgbClr val="3B3B3B"/>
                </a:solidFill>
                <a:latin typeface="Gill Sans MT"/>
                <a:cs typeface="Gill Sans MT"/>
              </a:rPr>
              <a:t>for</a:t>
            </a:r>
            <a:r>
              <a:rPr sz="1600" b="1" spc="-55" dirty="0">
                <a:solidFill>
                  <a:srgbClr val="3B3B3B"/>
                </a:solidFill>
                <a:latin typeface="Gill Sans MT"/>
                <a:cs typeface="Gill Sans MT"/>
              </a:rPr>
              <a:t> </a:t>
            </a:r>
            <a:r>
              <a:rPr sz="1600" b="1" spc="-10" dirty="0">
                <a:solidFill>
                  <a:srgbClr val="3B3B3B"/>
                </a:solidFill>
                <a:latin typeface="Gill Sans MT"/>
                <a:cs typeface="Gill Sans MT"/>
              </a:rPr>
              <a:t>details.****</a:t>
            </a:r>
            <a:endParaRPr sz="1600" dirty="0">
              <a:latin typeface="Gill Sans MT"/>
              <a:cs typeface="Gill Sans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024639"/>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lang="en-US" sz="4400" spc="-55" dirty="0">
                <a:solidFill>
                  <a:srgbClr val="FFFFFF"/>
                </a:solidFill>
              </a:rPr>
              <a:t>Physical Annual Inventory TimeLine </a:t>
            </a:r>
            <a:endParaRPr sz="4400" dirty="0"/>
          </a:p>
        </p:txBody>
      </p:sp>
      <p:sp>
        <p:nvSpPr>
          <p:cNvPr id="3" name="object 3"/>
          <p:cNvSpPr txBox="1"/>
          <p:nvPr/>
        </p:nvSpPr>
        <p:spPr>
          <a:xfrm>
            <a:off x="609091" y="2188692"/>
            <a:ext cx="10953750" cy="3865161"/>
          </a:xfrm>
          <a:prstGeom prst="rect">
            <a:avLst/>
          </a:prstGeom>
        </p:spPr>
        <p:txBody>
          <a:bodyPr vert="horz" wrap="square" lIns="0" tIns="190500" rIns="0" bIns="0" rtlCol="0">
            <a:spAutoFit/>
          </a:bodyPr>
          <a:lstStyle/>
          <a:p>
            <a:pPr marL="63500" marR="0">
              <a:spcBef>
                <a:spcPts val="0"/>
              </a:spcBef>
              <a:spcAft>
                <a:spcPts val="0"/>
              </a:spcAft>
            </a:pPr>
            <a:r>
              <a:rPr lang="en-US" sz="1800" b="1" dirty="0">
                <a:solidFill>
                  <a:srgbClr val="212121"/>
                </a:solidFill>
                <a:effectLst/>
                <a:latin typeface="Arial" panose="020B0604020202020204" pitchFamily="34" charset="0"/>
                <a:ea typeface="Arial" panose="020B0604020202020204" pitchFamily="34" charset="0"/>
              </a:rPr>
              <a:t>Preparing for the Annual Inventory starts in December of the prior year and ends in </a:t>
            </a:r>
            <a:r>
              <a:rPr lang="en-US" b="1" dirty="0">
                <a:solidFill>
                  <a:srgbClr val="212121"/>
                </a:solidFill>
                <a:latin typeface="Arial" panose="020B0604020202020204" pitchFamily="34" charset="0"/>
                <a:ea typeface="Arial" panose="020B0604020202020204" pitchFamily="34" charset="0"/>
              </a:rPr>
              <a:t>April </a:t>
            </a:r>
            <a:r>
              <a:rPr lang="en-US" sz="1800" b="1" dirty="0">
                <a:solidFill>
                  <a:srgbClr val="212121"/>
                </a:solidFill>
                <a:effectLst/>
                <a:latin typeface="Arial" panose="020B0604020202020204" pitchFamily="34" charset="0"/>
                <a:ea typeface="Arial" panose="020B0604020202020204" pitchFamily="34" charset="0"/>
              </a:rPr>
              <a:t>of the current year</a:t>
            </a:r>
          </a:p>
          <a:p>
            <a:pPr marL="63500" marR="0">
              <a:lnSpc>
                <a:spcPts val="1320"/>
              </a:lnSpc>
              <a:spcBef>
                <a:spcPts val="0"/>
              </a:spcBef>
              <a:spcAft>
                <a:spcPts val="0"/>
              </a:spcAft>
            </a:pPr>
            <a:endParaRPr lang="en-US" dirty="0">
              <a:solidFill>
                <a:srgbClr val="212121"/>
              </a:solidFill>
              <a:latin typeface="Arial" panose="020B0604020202020204" pitchFamily="34" charset="0"/>
              <a:ea typeface="Arial" panose="020B0604020202020204" pitchFamily="34" charset="0"/>
            </a:endParaRPr>
          </a:p>
          <a:p>
            <a:pPr marL="63500" marR="0">
              <a:lnSpc>
                <a:spcPts val="1320"/>
              </a:lnSpc>
              <a:spcBef>
                <a:spcPts val="0"/>
              </a:spcBef>
              <a:spcAft>
                <a:spcPts val="0"/>
              </a:spcAft>
            </a:pPr>
            <a:endParaRPr lang="en-US" dirty="0">
              <a:solidFill>
                <a:srgbClr val="212121"/>
              </a:solidFill>
              <a:latin typeface="Arial" panose="020B0604020202020204" pitchFamily="34" charset="0"/>
              <a:ea typeface="Arial" panose="020B0604020202020204" pitchFamily="34" charset="0"/>
            </a:endParaRPr>
          </a:p>
          <a:p>
            <a:pPr marL="63500" marR="0">
              <a:lnSpc>
                <a:spcPts val="1320"/>
              </a:lnSpc>
              <a:spcBef>
                <a:spcPts val="0"/>
              </a:spcBef>
              <a:spcAft>
                <a:spcPts val="0"/>
              </a:spcAft>
            </a:pPr>
            <a:r>
              <a:rPr lang="en-US" dirty="0">
                <a:solidFill>
                  <a:srgbClr val="212121"/>
                </a:solidFill>
                <a:latin typeface="Arial" panose="020B0604020202020204" pitchFamily="34" charset="0"/>
                <a:ea typeface="Arial" panose="020B0604020202020204" pitchFamily="34" charset="0"/>
              </a:rPr>
              <a:t>Below is an example of an Inventory Schedule: </a:t>
            </a:r>
          </a:p>
          <a:p>
            <a:pPr marL="63500" marR="0">
              <a:lnSpc>
                <a:spcPts val="1320"/>
              </a:lnSpc>
              <a:spcBef>
                <a:spcPts val="0"/>
              </a:spcBef>
              <a:spcAft>
                <a:spcPts val="0"/>
              </a:spcAft>
            </a:pPr>
            <a:endParaRPr lang="en-US" sz="1800" b="1" dirty="0">
              <a:solidFill>
                <a:srgbClr val="212121"/>
              </a:solidFill>
              <a:effectLst/>
              <a:latin typeface="Arial" panose="020B0604020202020204" pitchFamily="34" charset="0"/>
              <a:ea typeface="Arial" panose="020B0604020202020204" pitchFamily="34" charset="0"/>
            </a:endParaRPr>
          </a:p>
          <a:p>
            <a:pPr marL="63500" marR="0">
              <a:lnSpc>
                <a:spcPts val="1320"/>
              </a:lnSpc>
              <a:spcBef>
                <a:spcPts val="0"/>
              </a:spcBef>
              <a:spcAft>
                <a:spcPts val="0"/>
              </a:spcAft>
            </a:pPr>
            <a:endParaRPr lang="en-US" b="1" dirty="0">
              <a:solidFill>
                <a:srgbClr val="212121"/>
              </a:solidFill>
              <a:latin typeface="Arial" panose="020B0604020202020204" pitchFamily="34" charset="0"/>
              <a:ea typeface="Arial" panose="020B0604020202020204" pitchFamily="34" charset="0"/>
            </a:endParaRPr>
          </a:p>
          <a:p>
            <a:pPr marL="63500" marR="0" algn="ctr">
              <a:spcBef>
                <a:spcPts val="0"/>
              </a:spcBef>
              <a:spcAft>
                <a:spcPts val="0"/>
              </a:spcAft>
            </a:pPr>
            <a:r>
              <a:rPr lang="en-US" sz="1800" b="1" dirty="0">
                <a:solidFill>
                  <a:srgbClr val="212121"/>
                </a:solidFill>
                <a:effectLst/>
                <a:latin typeface="Arial" panose="020B0604020202020204" pitchFamily="34" charset="0"/>
                <a:ea typeface="Arial" panose="020B0604020202020204" pitchFamily="34" charset="0"/>
              </a:rPr>
              <a:t>December 6 </a:t>
            </a:r>
            <a:r>
              <a:rPr lang="en-US" sz="1800" dirty="0">
                <a:solidFill>
                  <a:srgbClr val="212121"/>
                </a:solidFill>
                <a:effectLst/>
                <a:latin typeface="Arial" panose="020B0604020202020204" pitchFamily="34" charset="0"/>
                <a:ea typeface="Arial" panose="020B0604020202020204" pitchFamily="34" charset="0"/>
              </a:rPr>
              <a:t>First Prenotification</a:t>
            </a:r>
            <a:r>
              <a:rPr lang="en-US" sz="1800" spc="-20"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sent</a:t>
            </a:r>
            <a:r>
              <a:rPr lang="en-US" sz="1800" spc="-5"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to</a:t>
            </a:r>
            <a:r>
              <a:rPr lang="en-US" sz="1800" spc="-20"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all</a:t>
            </a:r>
            <a:r>
              <a:rPr lang="en-US" sz="1800" spc="-15"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Inventory</a:t>
            </a:r>
            <a:r>
              <a:rPr lang="en-US" sz="1800" spc="-10" dirty="0">
                <a:solidFill>
                  <a:srgbClr val="212121"/>
                </a:solidFill>
                <a:effectLst/>
                <a:latin typeface="Arial" panose="020B0604020202020204" pitchFamily="34" charset="0"/>
                <a:ea typeface="Arial" panose="020B0604020202020204" pitchFamily="34" charset="0"/>
              </a:rPr>
              <a:t> Contacts</a:t>
            </a:r>
          </a:p>
          <a:p>
            <a:pPr marL="0" marR="0" indent="63500" algn="ctr">
              <a:spcBef>
                <a:spcPts val="0"/>
              </a:spcBef>
              <a:spcAft>
                <a:spcPts val="0"/>
              </a:spcAft>
            </a:pPr>
            <a:r>
              <a:rPr lang="en-US" sz="1800" b="1" dirty="0">
                <a:solidFill>
                  <a:srgbClr val="212121"/>
                </a:solidFill>
                <a:effectLst/>
                <a:latin typeface="Arial" panose="020B0604020202020204" pitchFamily="34" charset="0"/>
                <a:ea typeface="Arial" panose="020B0604020202020204" pitchFamily="34" charset="0"/>
              </a:rPr>
              <a:t>December 14 </a:t>
            </a:r>
            <a:r>
              <a:rPr lang="en-US" sz="1800" dirty="0">
                <a:solidFill>
                  <a:srgbClr val="212121"/>
                </a:solidFill>
                <a:effectLst/>
                <a:latin typeface="Arial" panose="020B0604020202020204" pitchFamily="34" charset="0"/>
                <a:ea typeface="Arial" panose="020B0604020202020204" pitchFamily="34" charset="0"/>
              </a:rPr>
              <a:t>Second Prenotification</a:t>
            </a:r>
            <a:r>
              <a:rPr lang="en-US" sz="1800" spc="-20"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sent</a:t>
            </a:r>
            <a:r>
              <a:rPr lang="en-US" sz="1800" spc="-5"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to</a:t>
            </a:r>
            <a:r>
              <a:rPr lang="en-US" sz="1800" spc="-20"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all</a:t>
            </a:r>
            <a:r>
              <a:rPr lang="en-US" sz="1800" spc="-15"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Inventory</a:t>
            </a:r>
            <a:r>
              <a:rPr lang="en-US" sz="1800" spc="-10" dirty="0">
                <a:solidFill>
                  <a:srgbClr val="212121"/>
                </a:solidFill>
                <a:effectLst/>
                <a:latin typeface="Arial" panose="020B0604020202020204" pitchFamily="34" charset="0"/>
                <a:ea typeface="Arial" panose="020B0604020202020204" pitchFamily="34" charset="0"/>
              </a:rPr>
              <a:t> Contacts</a:t>
            </a:r>
            <a:endParaRPr lang="en-US" sz="1800" dirty="0">
              <a:effectLst/>
              <a:latin typeface="Arial" panose="020B0604020202020204" pitchFamily="34" charset="0"/>
              <a:ea typeface="Arial" panose="020B0604020202020204" pitchFamily="34" charset="0"/>
            </a:endParaRPr>
          </a:p>
          <a:p>
            <a:pPr marL="0" marR="0" indent="63500" algn="ctr">
              <a:spcBef>
                <a:spcPts val="0"/>
              </a:spcBef>
              <a:spcAft>
                <a:spcPts val="0"/>
              </a:spcAft>
            </a:pPr>
            <a:r>
              <a:rPr lang="en-US" sz="1800" b="1" dirty="0">
                <a:solidFill>
                  <a:srgbClr val="212121"/>
                </a:solidFill>
                <a:effectLst/>
                <a:latin typeface="Arial" panose="020B0604020202020204" pitchFamily="34" charset="0"/>
                <a:ea typeface="Arial" panose="020B0604020202020204" pitchFamily="34" charset="0"/>
              </a:rPr>
              <a:t>January</a:t>
            </a:r>
            <a:r>
              <a:rPr lang="en-US" sz="1800" b="1" spc="-20" dirty="0">
                <a:solidFill>
                  <a:srgbClr val="212121"/>
                </a:solidFill>
                <a:effectLst/>
                <a:latin typeface="Arial" panose="020B0604020202020204" pitchFamily="34" charset="0"/>
                <a:ea typeface="Arial" panose="020B0604020202020204" pitchFamily="34" charset="0"/>
              </a:rPr>
              <a:t> </a:t>
            </a:r>
            <a:r>
              <a:rPr lang="en-US" sz="1800" b="1" dirty="0">
                <a:solidFill>
                  <a:srgbClr val="212121"/>
                </a:solidFill>
                <a:effectLst/>
                <a:latin typeface="Arial" panose="020B0604020202020204" pitchFamily="34" charset="0"/>
                <a:ea typeface="Arial" panose="020B0604020202020204" pitchFamily="34" charset="0"/>
              </a:rPr>
              <a:t>2 </a:t>
            </a:r>
            <a:r>
              <a:rPr lang="en-US" sz="1800" dirty="0">
                <a:solidFill>
                  <a:srgbClr val="212121"/>
                </a:solidFill>
                <a:effectLst/>
                <a:latin typeface="Arial" panose="020B0604020202020204" pitchFamily="34" charset="0"/>
                <a:ea typeface="Arial" panose="020B0604020202020204" pitchFamily="34" charset="0"/>
              </a:rPr>
              <a:t>Third Prenotification</a:t>
            </a:r>
            <a:r>
              <a:rPr lang="en-US" sz="1800" spc="-20"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sent</a:t>
            </a:r>
            <a:r>
              <a:rPr lang="en-US" sz="1800" spc="-5"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to</a:t>
            </a:r>
            <a:r>
              <a:rPr lang="en-US" sz="1800" spc="-20"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all</a:t>
            </a:r>
            <a:r>
              <a:rPr lang="en-US" sz="1800" spc="-15"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Inventory</a:t>
            </a:r>
            <a:r>
              <a:rPr lang="en-US" sz="1800" spc="-10" dirty="0">
                <a:solidFill>
                  <a:srgbClr val="212121"/>
                </a:solidFill>
                <a:effectLst/>
                <a:latin typeface="Arial" panose="020B0604020202020204" pitchFamily="34" charset="0"/>
                <a:ea typeface="Arial" panose="020B0604020202020204" pitchFamily="34" charset="0"/>
              </a:rPr>
              <a:t> Contacts</a:t>
            </a:r>
            <a:endParaRPr lang="en-US" sz="1800" dirty="0">
              <a:effectLst/>
              <a:latin typeface="Arial" panose="020B0604020202020204" pitchFamily="34" charset="0"/>
              <a:ea typeface="Arial" panose="020B0604020202020204" pitchFamily="34" charset="0"/>
            </a:endParaRPr>
          </a:p>
          <a:p>
            <a:pPr marL="0" marR="0" indent="63500" algn="ctr">
              <a:spcBef>
                <a:spcPts val="0"/>
              </a:spcBef>
              <a:spcAft>
                <a:spcPts val="0"/>
              </a:spcAft>
            </a:pPr>
            <a:r>
              <a:rPr lang="en-US" sz="1800" b="1" spc="-10" dirty="0">
                <a:solidFill>
                  <a:srgbClr val="212121"/>
                </a:solidFill>
                <a:effectLst/>
                <a:latin typeface="Arial" panose="020B0604020202020204" pitchFamily="34" charset="0"/>
                <a:ea typeface="Arial" panose="020B0604020202020204" pitchFamily="34" charset="0"/>
              </a:rPr>
              <a:t>January 8</a:t>
            </a:r>
            <a:r>
              <a:rPr lang="en-US" sz="1800" spc="-10"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Fourth Prenotification</a:t>
            </a:r>
            <a:r>
              <a:rPr lang="en-US" sz="1800" spc="-20"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sent</a:t>
            </a:r>
            <a:r>
              <a:rPr lang="en-US" sz="1800" spc="-5"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to</a:t>
            </a:r>
            <a:r>
              <a:rPr lang="en-US" sz="1800" spc="-20"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all</a:t>
            </a:r>
            <a:r>
              <a:rPr lang="en-US" sz="1800" spc="-15"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Inventory</a:t>
            </a:r>
            <a:r>
              <a:rPr lang="en-US" sz="1800" spc="-10" dirty="0">
                <a:solidFill>
                  <a:srgbClr val="212121"/>
                </a:solidFill>
                <a:effectLst/>
                <a:latin typeface="Arial" panose="020B0604020202020204" pitchFamily="34" charset="0"/>
                <a:ea typeface="Arial" panose="020B0604020202020204" pitchFamily="34" charset="0"/>
              </a:rPr>
              <a:t> Contacts</a:t>
            </a:r>
            <a:endParaRPr lang="en-US" sz="1800" dirty="0">
              <a:effectLst/>
              <a:latin typeface="Arial" panose="020B0604020202020204" pitchFamily="34" charset="0"/>
              <a:ea typeface="Arial" panose="020B0604020202020204" pitchFamily="34" charset="0"/>
            </a:endParaRPr>
          </a:p>
          <a:p>
            <a:pPr marL="0" marR="0" indent="63500" algn="ctr">
              <a:spcBef>
                <a:spcPts val="0"/>
              </a:spcBef>
              <a:spcAft>
                <a:spcPts val="0"/>
              </a:spcAft>
            </a:pPr>
            <a:r>
              <a:rPr lang="en-US" sz="1800" b="1" dirty="0">
                <a:solidFill>
                  <a:srgbClr val="212121"/>
                </a:solidFill>
                <a:effectLst/>
                <a:latin typeface="Arial" panose="020B0604020202020204" pitchFamily="34" charset="0"/>
                <a:ea typeface="Arial" panose="020B0604020202020204" pitchFamily="34" charset="0"/>
              </a:rPr>
              <a:t>January</a:t>
            </a:r>
            <a:r>
              <a:rPr lang="en-US" sz="1800" b="1" spc="-20" dirty="0">
                <a:solidFill>
                  <a:srgbClr val="212121"/>
                </a:solidFill>
                <a:effectLst/>
                <a:latin typeface="Arial" panose="020B0604020202020204" pitchFamily="34" charset="0"/>
                <a:ea typeface="Arial" panose="020B0604020202020204" pitchFamily="34" charset="0"/>
              </a:rPr>
              <a:t> </a:t>
            </a:r>
            <a:r>
              <a:rPr lang="en-US" sz="1800" b="1" dirty="0">
                <a:solidFill>
                  <a:srgbClr val="212121"/>
                </a:solidFill>
                <a:effectLst/>
                <a:latin typeface="Arial" panose="020B0604020202020204" pitchFamily="34" charset="0"/>
                <a:ea typeface="Arial" panose="020B0604020202020204" pitchFamily="34" charset="0"/>
              </a:rPr>
              <a:t>18</a:t>
            </a:r>
            <a:r>
              <a:rPr lang="en-US" sz="1800" b="1" spc="-15"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Annual</a:t>
            </a:r>
            <a:r>
              <a:rPr lang="en-US" sz="1800" spc="-15" dirty="0">
                <a:solidFill>
                  <a:srgbClr val="212121"/>
                </a:solidFill>
                <a:effectLst/>
                <a:latin typeface="Arial" panose="020B0604020202020204" pitchFamily="34" charset="0"/>
                <a:ea typeface="Arial" panose="020B0604020202020204" pitchFamily="34" charset="0"/>
              </a:rPr>
              <a:t> </a:t>
            </a:r>
            <a:r>
              <a:rPr lang="en-US" sz="1800" dirty="0">
                <a:solidFill>
                  <a:srgbClr val="212121"/>
                </a:solidFill>
                <a:effectLst/>
                <a:latin typeface="Arial" panose="020B0604020202020204" pitchFamily="34" charset="0"/>
                <a:ea typeface="Arial" panose="020B0604020202020204" pitchFamily="34" charset="0"/>
              </a:rPr>
              <a:t>Inventory</a:t>
            </a:r>
            <a:r>
              <a:rPr lang="en-US" sz="1800" spc="-15" dirty="0">
                <a:solidFill>
                  <a:srgbClr val="212121"/>
                </a:solidFill>
                <a:effectLst/>
                <a:latin typeface="Arial" panose="020B0604020202020204" pitchFamily="34" charset="0"/>
                <a:ea typeface="Arial" panose="020B0604020202020204" pitchFamily="34" charset="0"/>
              </a:rPr>
              <a:t> </a:t>
            </a:r>
            <a:r>
              <a:rPr lang="en-US" sz="1800" spc="-10" dirty="0">
                <a:solidFill>
                  <a:srgbClr val="212121"/>
                </a:solidFill>
                <a:effectLst/>
                <a:latin typeface="Arial" panose="020B0604020202020204" pitchFamily="34" charset="0"/>
                <a:ea typeface="Arial" panose="020B0604020202020204" pitchFamily="34" charset="0"/>
              </a:rPr>
              <a:t>begins</a:t>
            </a:r>
            <a:endParaRPr lang="en-US" sz="1800" dirty="0">
              <a:effectLst/>
              <a:latin typeface="Arial" panose="020B0604020202020204" pitchFamily="34" charset="0"/>
              <a:ea typeface="Arial" panose="020B0604020202020204" pitchFamily="34" charset="0"/>
            </a:endParaRPr>
          </a:p>
          <a:p>
            <a:pPr marL="63500" marR="0" algn="ctr">
              <a:spcBef>
                <a:spcPts val="0"/>
              </a:spcBef>
              <a:spcAft>
                <a:spcPts val="0"/>
              </a:spcAft>
            </a:pPr>
            <a:r>
              <a:rPr lang="en-US" sz="1800" b="1" i="1" dirty="0">
                <a:solidFill>
                  <a:srgbClr val="212121"/>
                </a:solidFill>
                <a:effectLst/>
                <a:latin typeface="Arial" panose="020B0604020202020204" pitchFamily="34" charset="0"/>
                <a:ea typeface="Arial" panose="020B0604020202020204" pitchFamily="34" charset="0"/>
              </a:rPr>
              <a:t>April 1</a:t>
            </a:r>
            <a:r>
              <a:rPr lang="en-US" sz="1800" b="1" i="1" baseline="30000" dirty="0">
                <a:solidFill>
                  <a:srgbClr val="212121"/>
                </a:solidFill>
                <a:effectLst/>
                <a:latin typeface="Arial" panose="020B0604020202020204" pitchFamily="34" charset="0"/>
                <a:ea typeface="Arial" panose="020B0604020202020204" pitchFamily="34" charset="0"/>
              </a:rPr>
              <a:t>st</a:t>
            </a:r>
            <a:r>
              <a:rPr lang="en-US" sz="1800" b="1" i="1" dirty="0">
                <a:solidFill>
                  <a:srgbClr val="212121"/>
                </a:solidFill>
                <a:effectLst/>
                <a:latin typeface="Arial" panose="020B0604020202020204" pitchFamily="34" charset="0"/>
                <a:ea typeface="Arial" panose="020B0604020202020204" pitchFamily="34" charset="0"/>
              </a:rPr>
              <a:t> Annual</a:t>
            </a:r>
            <a:r>
              <a:rPr lang="en-US" sz="1800" b="1" i="1" spc="-15" dirty="0">
                <a:solidFill>
                  <a:srgbClr val="212121"/>
                </a:solidFill>
                <a:effectLst/>
                <a:latin typeface="Arial" panose="020B0604020202020204" pitchFamily="34" charset="0"/>
                <a:ea typeface="Arial" panose="020B0604020202020204" pitchFamily="34" charset="0"/>
              </a:rPr>
              <a:t> </a:t>
            </a:r>
            <a:r>
              <a:rPr lang="en-US" sz="1800" b="1" i="1" dirty="0">
                <a:solidFill>
                  <a:srgbClr val="212121"/>
                </a:solidFill>
                <a:effectLst/>
                <a:latin typeface="Arial" panose="020B0604020202020204" pitchFamily="34" charset="0"/>
                <a:ea typeface="Arial" panose="020B0604020202020204" pitchFamily="34" charset="0"/>
              </a:rPr>
              <a:t>Inventory</a:t>
            </a:r>
            <a:r>
              <a:rPr lang="en-US" sz="1800" b="1" i="1" spc="-15" dirty="0">
                <a:solidFill>
                  <a:srgbClr val="212121"/>
                </a:solidFill>
                <a:effectLst/>
                <a:latin typeface="Arial" panose="020B0604020202020204" pitchFamily="34" charset="0"/>
                <a:ea typeface="Arial" panose="020B0604020202020204" pitchFamily="34" charset="0"/>
              </a:rPr>
              <a:t> </a:t>
            </a:r>
            <a:r>
              <a:rPr lang="en-US" sz="1800" b="1" i="1" dirty="0">
                <a:solidFill>
                  <a:srgbClr val="212121"/>
                </a:solidFill>
                <a:effectLst/>
                <a:latin typeface="Arial" panose="020B0604020202020204" pitchFamily="34" charset="0"/>
                <a:ea typeface="Arial" panose="020B0604020202020204" pitchFamily="34" charset="0"/>
              </a:rPr>
              <a:t>completion</a:t>
            </a:r>
            <a:r>
              <a:rPr lang="en-US" sz="1800" b="1" i="1" spc="-15" dirty="0">
                <a:solidFill>
                  <a:srgbClr val="212121"/>
                </a:solidFill>
                <a:effectLst/>
                <a:latin typeface="Arial" panose="020B0604020202020204" pitchFamily="34" charset="0"/>
                <a:ea typeface="Arial" panose="020B0604020202020204" pitchFamily="34" charset="0"/>
              </a:rPr>
              <a:t> </a:t>
            </a:r>
            <a:r>
              <a:rPr lang="en-US" sz="1800" b="1" i="1" spc="-10" dirty="0">
                <a:solidFill>
                  <a:srgbClr val="212121"/>
                </a:solidFill>
                <a:effectLst/>
                <a:latin typeface="Arial" panose="020B0604020202020204" pitchFamily="34" charset="0"/>
                <a:ea typeface="Arial" panose="020B0604020202020204" pitchFamily="34" charset="0"/>
              </a:rPr>
              <a:t>deadline</a:t>
            </a:r>
            <a:endParaRPr lang="en-US" sz="1800" dirty="0">
              <a:effectLst/>
              <a:latin typeface="Arial" panose="020B0604020202020204" pitchFamily="34" charset="0"/>
              <a:ea typeface="Arial" panose="020B0604020202020204" pitchFamily="34" charset="0"/>
            </a:endParaRPr>
          </a:p>
          <a:p>
            <a:pPr marL="219710" indent="-207010">
              <a:lnSpc>
                <a:spcPct val="100000"/>
              </a:lnSpc>
              <a:spcBef>
                <a:spcPts val="1500"/>
              </a:spcBef>
              <a:buClr>
                <a:srgbClr val="902F61"/>
              </a:buClr>
              <a:buSzPct val="85937"/>
              <a:buFont typeface="Wingdings 2"/>
              <a:buChar char=""/>
              <a:tabLst>
                <a:tab pos="219710" algn="l"/>
              </a:tabLst>
            </a:pPr>
            <a:endParaRPr sz="2800" dirty="0">
              <a:latin typeface="Gill Sans MT"/>
              <a:cs typeface="Gill Sans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614172"/>
            <a:ext cx="11309985" cy="1701748"/>
          </a:xfrm>
          <a:prstGeom prst="rect">
            <a:avLst/>
          </a:prstGeom>
          <a:solidFill>
            <a:srgbClr val="4D1334"/>
          </a:solidFill>
        </p:spPr>
        <p:txBody>
          <a:bodyPr vert="horz" wrap="square" lIns="0" tIns="344170" rIns="0" bIns="0" rtlCol="0">
            <a:spAutoFit/>
          </a:bodyPr>
          <a:lstStyle/>
          <a:p>
            <a:pPr marL="231140">
              <a:lnSpc>
                <a:spcPct val="100000"/>
              </a:lnSpc>
              <a:spcBef>
                <a:spcPts val="2710"/>
              </a:spcBef>
            </a:pPr>
            <a:r>
              <a:rPr lang="en-US" sz="4400" dirty="0">
                <a:solidFill>
                  <a:srgbClr val="FFFFFF"/>
                </a:solidFill>
              </a:rPr>
              <a:t>Annual Physical Inventory is no longer in “Waves” </a:t>
            </a:r>
            <a:endParaRPr sz="4400" dirty="0"/>
          </a:p>
        </p:txBody>
      </p:sp>
      <p:sp>
        <p:nvSpPr>
          <p:cNvPr id="3" name="object 3"/>
          <p:cNvSpPr txBox="1"/>
          <p:nvPr/>
        </p:nvSpPr>
        <p:spPr>
          <a:xfrm>
            <a:off x="464409" y="2608218"/>
            <a:ext cx="10158095" cy="3541995"/>
          </a:xfrm>
          <a:prstGeom prst="rect">
            <a:avLst/>
          </a:prstGeom>
        </p:spPr>
        <p:txBody>
          <a:bodyPr vert="horz" wrap="square" lIns="0" tIns="12700" rIns="0" bIns="0" rtlCol="0">
            <a:spAutoFit/>
          </a:bodyPr>
          <a:lstStyle/>
          <a:p>
            <a:pPr marL="12065" marR="162560">
              <a:lnSpc>
                <a:spcPct val="100000"/>
              </a:lnSpc>
              <a:spcBef>
                <a:spcPts val="100"/>
              </a:spcBef>
              <a:buClr>
                <a:srgbClr val="902F61"/>
              </a:buClr>
              <a:buSzPct val="91666"/>
              <a:tabLst>
                <a:tab pos="318770" algn="l"/>
              </a:tabLst>
            </a:pPr>
            <a:r>
              <a:rPr lang="en-US" sz="1800" dirty="0">
                <a:solidFill>
                  <a:srgbClr val="3B3B3B"/>
                </a:solidFill>
                <a:latin typeface="Gill Sans MT"/>
                <a:cs typeface="Gill Sans MT"/>
              </a:rPr>
              <a:t>Annual Inventory is not longer done in “waves” but is now done annually via electronic certification. </a:t>
            </a:r>
            <a:r>
              <a:rPr lang="en-US" dirty="0">
                <a:solidFill>
                  <a:srgbClr val="3B3B3B"/>
                </a:solidFill>
                <a:latin typeface="Gill Sans MT"/>
                <a:cs typeface="Gill Sans MT"/>
              </a:rPr>
              <a:t>All assets that meet the inventory requirements, that are in the Orgs assigned to Inventory Contacts will be a part of the inventory. IC’s and DDC’s are responsible for  inventory and certified all assets in the one wave period. </a:t>
            </a:r>
            <a:endParaRPr lang="en-US" sz="1800" spc="475" dirty="0">
              <a:solidFill>
                <a:srgbClr val="3B3B3B"/>
              </a:solidFill>
              <a:latin typeface="Gill Sans MT"/>
              <a:cs typeface="Gill Sans MT"/>
            </a:endParaRPr>
          </a:p>
          <a:p>
            <a:pPr marL="12065" marR="162560" lvl="1">
              <a:spcBef>
                <a:spcPts val="100"/>
              </a:spcBef>
              <a:buClr>
                <a:srgbClr val="902F61"/>
              </a:buClr>
              <a:buSzPct val="91666"/>
              <a:tabLst>
                <a:tab pos="318770" algn="l"/>
              </a:tabLst>
            </a:pPr>
            <a:r>
              <a:rPr lang="en-US" sz="1600" spc="475" dirty="0">
                <a:solidFill>
                  <a:srgbClr val="3B3B3B"/>
                </a:solidFill>
                <a:latin typeface="Gill Sans MT"/>
                <a:cs typeface="Gill Sans MT"/>
              </a:rPr>
              <a:t>    </a:t>
            </a:r>
            <a:endParaRPr sz="1600" dirty="0">
              <a:latin typeface="Gill Sans MT"/>
              <a:cs typeface="Gill Sans MT"/>
            </a:endParaRPr>
          </a:p>
          <a:p>
            <a:pPr marL="318770" indent="-306070">
              <a:lnSpc>
                <a:spcPct val="100000"/>
              </a:lnSpc>
              <a:spcBef>
                <a:spcPts val="795"/>
              </a:spcBef>
              <a:buClr>
                <a:srgbClr val="902F61"/>
              </a:buClr>
              <a:buSzPct val="91666"/>
              <a:buFont typeface="Wingdings 2"/>
              <a:buChar char=""/>
              <a:tabLst>
                <a:tab pos="318770" algn="l"/>
              </a:tabLst>
            </a:pPr>
            <a:r>
              <a:rPr sz="1800" dirty="0">
                <a:solidFill>
                  <a:srgbClr val="3B3B3B"/>
                </a:solidFill>
                <a:latin typeface="Gill Sans MT"/>
                <a:cs typeface="Gill Sans MT"/>
              </a:rPr>
              <a:t>For</a:t>
            </a:r>
            <a:r>
              <a:rPr sz="1800" spc="-10" dirty="0">
                <a:solidFill>
                  <a:srgbClr val="3B3B3B"/>
                </a:solidFill>
                <a:latin typeface="Gill Sans MT"/>
                <a:cs typeface="Gill Sans MT"/>
              </a:rPr>
              <a:t> example:</a:t>
            </a:r>
            <a:endParaRPr sz="1800" dirty="0">
              <a:latin typeface="Gill Sans MT"/>
              <a:cs typeface="Gill Sans MT"/>
            </a:endParaRPr>
          </a:p>
          <a:p>
            <a:pPr marL="775970" lvl="1" indent="-306070">
              <a:lnSpc>
                <a:spcPct val="100000"/>
              </a:lnSpc>
              <a:spcBef>
                <a:spcPts val="745"/>
              </a:spcBef>
              <a:buClr>
                <a:srgbClr val="902F61"/>
              </a:buClr>
              <a:buSzPct val="91666"/>
              <a:buFont typeface="Wingdings 2"/>
              <a:buChar char=""/>
              <a:tabLst>
                <a:tab pos="775970" algn="l"/>
              </a:tabLst>
            </a:pPr>
            <a:r>
              <a:rPr sz="1800" dirty="0">
                <a:latin typeface="Calibri"/>
                <a:cs typeface="Calibri"/>
              </a:rPr>
              <a:t>John</a:t>
            </a:r>
            <a:r>
              <a:rPr sz="1800" spc="-35" dirty="0">
                <a:latin typeface="Calibri"/>
                <a:cs typeface="Calibri"/>
              </a:rPr>
              <a:t> </a:t>
            </a:r>
            <a:r>
              <a:rPr sz="1800" dirty="0">
                <a:latin typeface="Calibri"/>
                <a:cs typeface="Calibri"/>
              </a:rPr>
              <a:t>Doe</a:t>
            </a:r>
            <a:r>
              <a:rPr lang="en-US" sz="1800" dirty="0">
                <a:latin typeface="Calibri"/>
                <a:cs typeface="Calibri"/>
              </a:rPr>
              <a:t> is the IC and Becky Blue is the DDC for O</a:t>
            </a:r>
            <a:r>
              <a:rPr sz="1800" dirty="0">
                <a:latin typeface="Calibri"/>
                <a:cs typeface="Calibri"/>
              </a:rPr>
              <a:t>rg</a:t>
            </a:r>
            <a:r>
              <a:rPr sz="1800" spc="-35" dirty="0">
                <a:latin typeface="Calibri"/>
                <a:cs typeface="Calibri"/>
              </a:rPr>
              <a:t> </a:t>
            </a:r>
            <a:r>
              <a:rPr sz="1800" dirty="0">
                <a:latin typeface="Calibri"/>
                <a:cs typeface="Calibri"/>
              </a:rPr>
              <a:t>code</a:t>
            </a:r>
            <a:r>
              <a:rPr lang="en-US" spc="-20" dirty="0">
                <a:latin typeface="Calibri"/>
                <a:cs typeface="Calibri"/>
              </a:rPr>
              <a:t>s </a:t>
            </a:r>
            <a:r>
              <a:rPr sz="1800" spc="-20" dirty="0">
                <a:latin typeface="Calibri"/>
                <a:cs typeface="Calibri"/>
              </a:rPr>
              <a:t>123A</a:t>
            </a:r>
            <a:r>
              <a:rPr lang="en-US" sz="1800" spc="-20" dirty="0">
                <a:latin typeface="Calibri"/>
                <a:cs typeface="Calibri"/>
              </a:rPr>
              <a:t> and 231A</a:t>
            </a:r>
            <a:endParaRPr sz="1800" dirty="0">
              <a:latin typeface="Calibri"/>
              <a:cs typeface="Calibri"/>
            </a:endParaRPr>
          </a:p>
          <a:p>
            <a:pPr marL="775970" lvl="1" indent="-306070">
              <a:lnSpc>
                <a:spcPct val="100000"/>
              </a:lnSpc>
              <a:spcBef>
                <a:spcPts val="805"/>
              </a:spcBef>
              <a:buClr>
                <a:srgbClr val="902F61"/>
              </a:buClr>
              <a:buSzPct val="91666"/>
              <a:buFont typeface="Wingdings 2"/>
              <a:buChar char=""/>
              <a:tabLst>
                <a:tab pos="775970" algn="l"/>
              </a:tabLst>
            </a:pPr>
            <a:r>
              <a:rPr lang="en-US" dirty="0">
                <a:latin typeface="Calibri"/>
                <a:cs typeface="Calibri"/>
              </a:rPr>
              <a:t>John Doe will be responsible to inventory  All assets in these Orgs in the inventory timeline</a:t>
            </a:r>
          </a:p>
          <a:p>
            <a:pPr marL="775970" lvl="1" indent="-306070">
              <a:lnSpc>
                <a:spcPct val="100000"/>
              </a:lnSpc>
              <a:spcBef>
                <a:spcPts val="805"/>
              </a:spcBef>
              <a:buClr>
                <a:srgbClr val="902F61"/>
              </a:buClr>
              <a:buSzPct val="91666"/>
              <a:buFont typeface="Wingdings 2"/>
              <a:buChar char=""/>
              <a:tabLst>
                <a:tab pos="775970" algn="l"/>
              </a:tabLst>
            </a:pPr>
            <a:r>
              <a:rPr lang="en-US" sz="1800" dirty="0">
                <a:latin typeface="Calibri"/>
                <a:cs typeface="Calibri"/>
              </a:rPr>
              <a:t>Both </a:t>
            </a:r>
            <a:r>
              <a:rPr lang="en-US" dirty="0">
                <a:latin typeface="Calibri"/>
                <a:cs typeface="Calibri"/>
              </a:rPr>
              <a:t>John and Becky are to certify all assets in these Orgs that will produce the annual certification provided in the annual audit</a:t>
            </a:r>
            <a:endParaRPr sz="1800" dirty="0">
              <a:latin typeface="Calibri"/>
              <a:cs typeface="Calibri"/>
            </a:endParaRPr>
          </a:p>
          <a:p>
            <a:pPr marL="469900" lvl="1">
              <a:lnSpc>
                <a:spcPct val="100000"/>
              </a:lnSpc>
              <a:spcBef>
                <a:spcPts val="805"/>
              </a:spcBef>
              <a:buClr>
                <a:srgbClr val="902F61"/>
              </a:buClr>
              <a:buSzPct val="91666"/>
              <a:tabLst>
                <a:tab pos="775970" algn="l"/>
              </a:tabLst>
            </a:pPr>
            <a:endParaRPr lang="en-US" sz="18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9DCC-0CFA-EE88-6F79-CF3B0237B882}"/>
              </a:ext>
            </a:extLst>
          </p:cNvPr>
          <p:cNvSpPr>
            <a:spLocks noGrp="1"/>
          </p:cNvSpPr>
          <p:nvPr>
            <p:ph type="title"/>
          </p:nvPr>
        </p:nvSpPr>
        <p:spPr>
          <a:xfrm>
            <a:off x="1828800" y="623229"/>
            <a:ext cx="8382000" cy="1024639"/>
          </a:xfrm>
          <a:solidFill>
            <a:srgbClr val="4D1334"/>
          </a:solidFill>
        </p:spPr>
        <p:txBody>
          <a:bodyPr vert="horz" wrap="square" lIns="0" tIns="344170" rIns="0" bIns="0" rtlCol="0">
            <a:spAutoFit/>
          </a:bodyPr>
          <a:lstStyle/>
          <a:p>
            <a:pPr marL="231140">
              <a:spcBef>
                <a:spcPts val="2710"/>
              </a:spcBef>
            </a:pPr>
            <a:r>
              <a:rPr lang="en-US" sz="4400" spc="-55" dirty="0">
                <a:solidFill>
                  <a:srgbClr val="FFFFFF"/>
                </a:solidFill>
              </a:rPr>
              <a:t>What Comes Before the Inventory?</a:t>
            </a:r>
          </a:p>
        </p:txBody>
      </p:sp>
      <p:sp>
        <p:nvSpPr>
          <p:cNvPr id="3" name="Text Placeholder 2">
            <a:extLst>
              <a:ext uri="{FF2B5EF4-FFF2-40B4-BE49-F238E27FC236}">
                <a16:creationId xmlns:a16="http://schemas.microsoft.com/office/drawing/2014/main" id="{6AB46154-8441-8EE2-2EC3-6F2BA3E60C19}"/>
              </a:ext>
            </a:extLst>
          </p:cNvPr>
          <p:cNvSpPr>
            <a:spLocks noGrp="1"/>
          </p:cNvSpPr>
          <p:nvPr>
            <p:ph type="body" idx="1"/>
          </p:nvPr>
        </p:nvSpPr>
        <p:spPr>
          <a:xfrm>
            <a:off x="1371600" y="2057400"/>
            <a:ext cx="8534400" cy="3385542"/>
          </a:xfrm>
        </p:spPr>
        <p:txBody>
          <a:bodyPr/>
          <a:lstStyle/>
          <a:p>
            <a:pPr marL="285750" indent="-285750">
              <a:buFont typeface="Arial" panose="020B0604020202020204" pitchFamily="34" charset="0"/>
              <a:buChar char="•"/>
            </a:pPr>
            <a:r>
              <a:rPr lang="en-US" sz="2500" dirty="0"/>
              <a:t>Prenotifications- are to ensure the IC’s and DDC’s for each Org are accurate and updated before the inventory starts </a:t>
            </a:r>
          </a:p>
          <a:p>
            <a:pPr marL="285750" indent="-285750">
              <a:buFont typeface="Arial" panose="020B0604020202020204" pitchFamily="34" charset="0"/>
              <a:buChar char="•"/>
            </a:pPr>
            <a:r>
              <a:rPr lang="en-US" sz="2500" dirty="0"/>
              <a:t>These will be sent via Smartsheets in December of the prior year </a:t>
            </a:r>
          </a:p>
          <a:p>
            <a:pPr marL="742950" lvl="1" indent="-285750">
              <a:buFont typeface="Arial" panose="020B0604020202020204" pitchFamily="34" charset="0"/>
              <a:buChar char="•"/>
            </a:pPr>
            <a:r>
              <a:rPr lang="en-US" sz="2500" dirty="0"/>
              <a:t>Example- FY24 Inventory starts in March 2024 – Prenotifications will be sent December 2023 </a:t>
            </a:r>
          </a:p>
          <a:p>
            <a:pPr marL="285750" indent="-285750">
              <a:buFont typeface="Arial" panose="020B0604020202020204" pitchFamily="34" charset="0"/>
              <a:buChar char="•"/>
            </a:pPr>
            <a:r>
              <a:rPr lang="en-US" sz="2500" dirty="0"/>
              <a:t>All IC’s will receive an email with a link to the prenotification survey that must be completed as soon as possible </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93776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9DCC-0CFA-EE88-6F79-CF3B0237B882}"/>
              </a:ext>
            </a:extLst>
          </p:cNvPr>
          <p:cNvSpPr>
            <a:spLocks noGrp="1"/>
          </p:cNvSpPr>
          <p:nvPr>
            <p:ph type="title"/>
          </p:nvPr>
        </p:nvSpPr>
        <p:spPr>
          <a:xfrm>
            <a:off x="1828800" y="623229"/>
            <a:ext cx="8382000" cy="1024639"/>
          </a:xfrm>
          <a:solidFill>
            <a:srgbClr val="4D1334"/>
          </a:solidFill>
        </p:spPr>
        <p:txBody>
          <a:bodyPr vert="horz" wrap="square" lIns="0" tIns="344170" rIns="0" bIns="0" rtlCol="0">
            <a:spAutoFit/>
          </a:bodyPr>
          <a:lstStyle/>
          <a:p>
            <a:pPr marL="231140" algn="ctr">
              <a:spcBef>
                <a:spcPts val="2710"/>
              </a:spcBef>
            </a:pPr>
            <a:r>
              <a:rPr lang="en-US" sz="4400" spc="-55" dirty="0">
                <a:solidFill>
                  <a:srgbClr val="FFFFFF"/>
                </a:solidFill>
              </a:rPr>
              <a:t>Smartsheets </a:t>
            </a:r>
          </a:p>
        </p:txBody>
      </p:sp>
      <p:pic>
        <p:nvPicPr>
          <p:cNvPr id="7" name="Picture 6">
            <a:extLst>
              <a:ext uri="{FF2B5EF4-FFF2-40B4-BE49-F238E27FC236}">
                <a16:creationId xmlns:a16="http://schemas.microsoft.com/office/drawing/2014/main" id="{B72AC808-442D-6C33-05AD-9307D375B48A}"/>
              </a:ext>
            </a:extLst>
          </p:cNvPr>
          <p:cNvPicPr>
            <a:picLocks noChangeAspect="1"/>
          </p:cNvPicPr>
          <p:nvPr/>
        </p:nvPicPr>
        <p:blipFill>
          <a:blip r:embed="rId2"/>
          <a:stretch>
            <a:fillRect/>
          </a:stretch>
        </p:blipFill>
        <p:spPr>
          <a:xfrm>
            <a:off x="2057400" y="2819400"/>
            <a:ext cx="7893050" cy="3886200"/>
          </a:xfrm>
          <a:prstGeom prst="rect">
            <a:avLst/>
          </a:prstGeom>
        </p:spPr>
      </p:pic>
      <p:sp>
        <p:nvSpPr>
          <p:cNvPr id="8" name="TextBox 7">
            <a:extLst>
              <a:ext uri="{FF2B5EF4-FFF2-40B4-BE49-F238E27FC236}">
                <a16:creationId xmlns:a16="http://schemas.microsoft.com/office/drawing/2014/main" id="{9C63A9B5-3C5A-7ACF-2A5E-C3F7C0549D1B}"/>
              </a:ext>
            </a:extLst>
          </p:cNvPr>
          <p:cNvSpPr txBox="1"/>
          <p:nvPr/>
        </p:nvSpPr>
        <p:spPr>
          <a:xfrm>
            <a:off x="1828800" y="1981200"/>
            <a:ext cx="7696200" cy="646331"/>
          </a:xfrm>
          <a:prstGeom prst="rect">
            <a:avLst/>
          </a:prstGeom>
          <a:noFill/>
        </p:spPr>
        <p:txBody>
          <a:bodyPr wrap="square" rtlCol="0">
            <a:spAutoFit/>
          </a:bodyPr>
          <a:lstStyle/>
          <a:p>
            <a:r>
              <a:rPr lang="en-US" dirty="0"/>
              <a:t>Below is an example of the Prenotification Email Request</a:t>
            </a:r>
          </a:p>
          <a:p>
            <a:r>
              <a:rPr lang="en-US" dirty="0"/>
              <a:t>Please click on “Open Request” it will take you to the IC/DDC survey</a:t>
            </a:r>
          </a:p>
        </p:txBody>
      </p:sp>
      <p:sp>
        <p:nvSpPr>
          <p:cNvPr id="3" name="Rectangle 2">
            <a:extLst>
              <a:ext uri="{FF2B5EF4-FFF2-40B4-BE49-F238E27FC236}">
                <a16:creationId xmlns:a16="http://schemas.microsoft.com/office/drawing/2014/main" id="{DE917221-57D9-1674-B50D-04D2C1F92084}"/>
              </a:ext>
            </a:extLst>
          </p:cNvPr>
          <p:cNvSpPr/>
          <p:nvPr/>
        </p:nvSpPr>
        <p:spPr>
          <a:xfrm>
            <a:off x="3657600" y="3581400"/>
            <a:ext cx="914400" cy="1219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578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9DCC-0CFA-EE88-6F79-CF3B0237B882}"/>
              </a:ext>
            </a:extLst>
          </p:cNvPr>
          <p:cNvSpPr>
            <a:spLocks noGrp="1"/>
          </p:cNvSpPr>
          <p:nvPr>
            <p:ph type="title"/>
          </p:nvPr>
        </p:nvSpPr>
        <p:spPr>
          <a:xfrm>
            <a:off x="1828800" y="623229"/>
            <a:ext cx="8382000" cy="1024639"/>
          </a:xfrm>
          <a:solidFill>
            <a:srgbClr val="4D1334"/>
          </a:solidFill>
        </p:spPr>
        <p:txBody>
          <a:bodyPr vert="horz" wrap="square" lIns="0" tIns="344170" rIns="0" bIns="0" rtlCol="0">
            <a:spAutoFit/>
          </a:bodyPr>
          <a:lstStyle/>
          <a:p>
            <a:pPr marL="231140" algn="ctr">
              <a:spcBef>
                <a:spcPts val="2710"/>
              </a:spcBef>
            </a:pPr>
            <a:r>
              <a:rPr lang="en-US" sz="4400" spc="-55" dirty="0">
                <a:solidFill>
                  <a:srgbClr val="FFFFFF"/>
                </a:solidFill>
              </a:rPr>
              <a:t>Smartsheets </a:t>
            </a:r>
          </a:p>
        </p:txBody>
      </p:sp>
      <p:sp>
        <p:nvSpPr>
          <p:cNvPr id="8" name="TextBox 7">
            <a:extLst>
              <a:ext uri="{FF2B5EF4-FFF2-40B4-BE49-F238E27FC236}">
                <a16:creationId xmlns:a16="http://schemas.microsoft.com/office/drawing/2014/main" id="{9C63A9B5-3C5A-7ACF-2A5E-C3F7C0549D1B}"/>
              </a:ext>
            </a:extLst>
          </p:cNvPr>
          <p:cNvSpPr txBox="1"/>
          <p:nvPr/>
        </p:nvSpPr>
        <p:spPr>
          <a:xfrm>
            <a:off x="1600200" y="1981200"/>
            <a:ext cx="7924800" cy="369332"/>
          </a:xfrm>
          <a:prstGeom prst="rect">
            <a:avLst/>
          </a:prstGeom>
          <a:noFill/>
        </p:spPr>
        <p:txBody>
          <a:bodyPr wrap="square" rtlCol="0">
            <a:spAutoFit/>
          </a:bodyPr>
          <a:lstStyle/>
          <a:p>
            <a:r>
              <a:rPr lang="en-US" dirty="0"/>
              <a:t>Below is an example of the Prenotification IC/DDC Survey after completion</a:t>
            </a:r>
          </a:p>
        </p:txBody>
      </p:sp>
      <p:pic>
        <p:nvPicPr>
          <p:cNvPr id="4" name="Picture 3">
            <a:extLst>
              <a:ext uri="{FF2B5EF4-FFF2-40B4-BE49-F238E27FC236}">
                <a16:creationId xmlns:a16="http://schemas.microsoft.com/office/drawing/2014/main" id="{2E437D0C-16EC-1828-C98D-E80DFF410C21}"/>
              </a:ext>
            </a:extLst>
          </p:cNvPr>
          <p:cNvPicPr>
            <a:picLocks noChangeAspect="1"/>
          </p:cNvPicPr>
          <p:nvPr/>
        </p:nvPicPr>
        <p:blipFill>
          <a:blip r:embed="rId2"/>
          <a:stretch>
            <a:fillRect/>
          </a:stretch>
        </p:blipFill>
        <p:spPr>
          <a:xfrm>
            <a:off x="1032200" y="2960862"/>
            <a:ext cx="4387525" cy="3590925"/>
          </a:xfrm>
          <a:prstGeom prst="rect">
            <a:avLst/>
          </a:prstGeom>
        </p:spPr>
      </p:pic>
      <p:pic>
        <p:nvPicPr>
          <p:cNvPr id="6" name="Picture 5">
            <a:extLst>
              <a:ext uri="{FF2B5EF4-FFF2-40B4-BE49-F238E27FC236}">
                <a16:creationId xmlns:a16="http://schemas.microsoft.com/office/drawing/2014/main" id="{C52129BB-5AE7-3C4D-6017-586CF618529D}"/>
              </a:ext>
            </a:extLst>
          </p:cNvPr>
          <p:cNvPicPr>
            <a:picLocks noChangeAspect="1"/>
          </p:cNvPicPr>
          <p:nvPr/>
        </p:nvPicPr>
        <p:blipFill>
          <a:blip r:embed="rId3"/>
          <a:stretch>
            <a:fillRect/>
          </a:stretch>
        </p:blipFill>
        <p:spPr>
          <a:xfrm>
            <a:off x="5715000" y="3081473"/>
            <a:ext cx="5019675" cy="3634154"/>
          </a:xfrm>
          <a:prstGeom prst="rect">
            <a:avLst/>
          </a:prstGeom>
        </p:spPr>
      </p:pic>
      <p:sp>
        <p:nvSpPr>
          <p:cNvPr id="3" name="Rectangle 2">
            <a:extLst>
              <a:ext uri="{FF2B5EF4-FFF2-40B4-BE49-F238E27FC236}">
                <a16:creationId xmlns:a16="http://schemas.microsoft.com/office/drawing/2014/main" id="{CAEFBEFC-4E0A-DFD6-DA5D-8CD860AAE1CF}"/>
              </a:ext>
            </a:extLst>
          </p:cNvPr>
          <p:cNvSpPr/>
          <p:nvPr/>
        </p:nvSpPr>
        <p:spPr>
          <a:xfrm>
            <a:off x="2140527" y="4777106"/>
            <a:ext cx="1371600" cy="6858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324D9AE-44DB-E417-09AC-A02FDC95BEFE}"/>
              </a:ext>
            </a:extLst>
          </p:cNvPr>
          <p:cNvSpPr/>
          <p:nvPr/>
        </p:nvSpPr>
        <p:spPr>
          <a:xfrm>
            <a:off x="7010400" y="3081473"/>
            <a:ext cx="3429000" cy="156672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0DFE3CB-B41C-A516-2880-921CF4D5013B}"/>
              </a:ext>
            </a:extLst>
          </p:cNvPr>
          <p:cNvSpPr/>
          <p:nvPr/>
        </p:nvSpPr>
        <p:spPr>
          <a:xfrm>
            <a:off x="2133600" y="6324600"/>
            <a:ext cx="685800" cy="1524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903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1301</TotalTime>
  <Words>2877</Words>
  <Application>Microsoft Office PowerPoint</Application>
  <PresentationFormat>Widescreen</PresentationFormat>
  <Paragraphs>272</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Gill Sans MT</vt:lpstr>
      <vt:lpstr>Times New Roman</vt:lpstr>
      <vt:lpstr>Verdana</vt:lpstr>
      <vt:lpstr>Wingdings</vt:lpstr>
      <vt:lpstr>Wingdings 2</vt:lpstr>
      <vt:lpstr>Office Theme</vt:lpstr>
      <vt:lpstr> Property Accounting   Physical Annual Inventory </vt:lpstr>
      <vt:lpstr>Property Accounting Team</vt:lpstr>
      <vt:lpstr>WHY A PHYSICAL INVENTORY?</vt:lpstr>
      <vt:lpstr>WHAT’S ON YOUR INVENTORY?</vt:lpstr>
      <vt:lpstr>Physical Annual Inventory TimeLine </vt:lpstr>
      <vt:lpstr>Annual Physical Inventory is no longer in “Waves” </vt:lpstr>
      <vt:lpstr>What Comes Before the Inventory?</vt:lpstr>
      <vt:lpstr>Smartsheets </vt:lpstr>
      <vt:lpstr>Smartsheets </vt:lpstr>
      <vt:lpstr>PHYSICAL INVENTORY “HOW TO”</vt:lpstr>
      <vt:lpstr>PHYSICAL INVENTORY “HOW TO”</vt:lpstr>
      <vt:lpstr>PHYSICAL INVENTORY “HOW TO”</vt:lpstr>
      <vt:lpstr>PHYSICAL INVENTORY “HOW TO”</vt:lpstr>
      <vt:lpstr>PHYSICAL INVENTORY “HOW TO”</vt:lpstr>
      <vt:lpstr>PHYSICAL INVENTORY “HOW TO”</vt:lpstr>
      <vt:lpstr>ASSET OPTIONS  </vt:lpstr>
      <vt:lpstr>PHYSICAL INVENTORY “ Almost Done” </vt:lpstr>
      <vt:lpstr>When Is My Annual Inventory Done? </vt:lpstr>
      <vt:lpstr>BANNER FORM – FFIMAST- Asset Information</vt:lpstr>
      <vt:lpstr>EQUIPMENT LOCATION- Why? </vt:lpstr>
      <vt:lpstr>BUILDING AND ROOM NUMBERS</vt:lpstr>
      <vt:lpstr>MAKING ADJUSTMENTS TO ASSETS</vt:lpstr>
      <vt:lpstr>ASSET ADJUSTMENT FORM- Submit via Email </vt:lpstr>
      <vt:lpstr>EQUIPMENT CHECKOUTS</vt:lpstr>
      <vt:lpstr>CHECKING OUT EQUIPMENT- APPTREE</vt:lpstr>
      <vt:lpstr>EXPORT CONTROLS</vt:lpstr>
      <vt:lpstr> REQUEST FOR DELETION OF ASSETS (RDA) - Apptree</vt:lpstr>
      <vt:lpstr> RDA- Disposal Codes </vt:lpstr>
      <vt:lpstr>TRANSFERS TO/FROM ANOTHER ENTITY</vt:lpstr>
      <vt:lpstr>TRANSFERS TO ANOTHER ENTITY</vt:lpstr>
      <vt:lpstr>INCOMING LOANED EQUIPMENT</vt:lpstr>
      <vt:lpstr>OUTGOING LOANED EQUIPMENT</vt:lpstr>
      <vt:lpstr>SURPLUS PROPERTY</vt:lpstr>
      <vt:lpstr>MYREPORTS - INVENTORY REPORT</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 2 Presentation</dc:title>
  <dc:creator>Breanna Michelle Lopez</dc:creator>
  <cp:lastModifiedBy>Adriana Mendiaz-Coronado</cp:lastModifiedBy>
  <cp:revision>42</cp:revision>
  <dcterms:created xsi:type="dcterms:W3CDTF">2024-01-03T21:09:12Z</dcterms:created>
  <dcterms:modified xsi:type="dcterms:W3CDTF">2025-12-16T21:44:16Z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2021-01-21T00:00:00Z</vt:filetime>
  </property>
  <property fmtid="{D5CDD505-2E9C-101B-9397-08002B2CF9AE}" pid="3" name="Creator">
    <vt:lpwstr>Microsoft® PowerPoint® 2013</vt:lpwstr>
  </property>
  <property fmtid="{D5CDD505-2E9C-101B-9397-08002B2CF9AE}" pid="4" name="LastSaved">
    <vt:filetime>2024-01-03T00:00:00Z</vt:filetime>
  </property>
  <property fmtid="{D5CDD505-2E9C-101B-9397-08002B2CF9AE}" pid="5" name="Producer">
    <vt:lpwstr>Adobe PDF Library 20.13.106</vt:lpwstr>
  </property>
</Properties>
</file>