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6" r:id="rId2"/>
    <p:sldId id="257" r:id="rId3"/>
    <p:sldId id="259" r:id="rId4"/>
    <p:sldId id="261" r:id="rId5"/>
    <p:sldId id="260" r:id="rId6"/>
    <p:sldId id="262" r:id="rId7"/>
    <p:sldId id="286" r:id="rId8"/>
    <p:sldId id="287" r:id="rId9"/>
    <p:sldId id="288" r:id="rId10"/>
    <p:sldId id="299" r:id="rId11"/>
    <p:sldId id="263" r:id="rId12"/>
    <p:sldId id="290" r:id="rId13"/>
    <p:sldId id="291" r:id="rId14"/>
    <p:sldId id="292" r:id="rId15"/>
    <p:sldId id="294" r:id="rId16"/>
    <p:sldId id="293" r:id="rId17"/>
    <p:sldId id="297" r:id="rId18"/>
    <p:sldId id="296" r:id="rId19"/>
    <p:sldId id="303" r:id="rId20"/>
    <p:sldId id="305" r:id="rId21"/>
    <p:sldId id="304" r:id="rId22"/>
    <p:sldId id="298" r:id="rId23"/>
    <p:sldId id="300" r:id="rId24"/>
    <p:sldId id="301" r:id="rId25"/>
    <p:sldId id="302" r:id="rId26"/>
    <p:sldId id="275" r:id="rId27"/>
    <p:sldId id="274" r:id="rId28"/>
    <p:sldId id="264" r:id="rId29"/>
    <p:sldId id="306" r:id="rId30"/>
    <p:sldId id="265" r:id="rId31"/>
    <p:sldId id="267" r:id="rId32"/>
    <p:sldId id="268" r:id="rId33"/>
    <p:sldId id="270" r:id="rId34"/>
    <p:sldId id="271" r:id="rId35"/>
    <p:sldId id="273" r:id="rId36"/>
    <p:sldId id="276" r:id="rId37"/>
    <p:sldId id="307" r:id="rId38"/>
    <p:sldId id="278" r:id="rId39"/>
    <p:sldId id="279" r:id="rId40"/>
    <p:sldId id="280" r:id="rId41"/>
    <p:sldId id="283" r:id="rId42"/>
    <p:sldId id="258" r:id="rId43"/>
    <p:sldId id="284" r:id="rId44"/>
  </p:sldIdLst>
  <p:sldSz cx="12192000" cy="6858000"/>
  <p:notesSz cx="9448800" cy="71628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varScale="1">
        <p:scale>
          <a:sx n="105" d="100"/>
          <a:sy n="105" d="100"/>
        </p:scale>
        <p:origin x="834"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94480" cy="359799"/>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351859" y="0"/>
            <a:ext cx="4094480" cy="359799"/>
          </a:xfrm>
          <a:prstGeom prst="rect">
            <a:avLst/>
          </a:prstGeom>
        </p:spPr>
        <p:txBody>
          <a:bodyPr vert="horz" lIns="91440" tIns="45720" rIns="91440" bIns="45720" rtlCol="0"/>
          <a:lstStyle>
            <a:lvl1pPr algn="r">
              <a:defRPr sz="1200"/>
            </a:lvl1pPr>
          </a:lstStyle>
          <a:p>
            <a:fld id="{74134783-C763-42C1-9120-4B8ABDFC9BB4}" type="datetimeFigureOut">
              <a:rPr lang="en-US" smtClean="0"/>
              <a:t>8/25/2026</a:t>
            </a:fld>
            <a:endParaRPr lang="en-US" dirty="0"/>
          </a:p>
        </p:txBody>
      </p:sp>
      <p:sp>
        <p:nvSpPr>
          <p:cNvPr id="4" name="Slide Image Placeholder 3"/>
          <p:cNvSpPr>
            <a:spLocks noGrp="1" noRot="1" noChangeAspect="1"/>
          </p:cNvSpPr>
          <p:nvPr>
            <p:ph type="sldImg" idx="2"/>
          </p:nvPr>
        </p:nvSpPr>
        <p:spPr>
          <a:xfrm>
            <a:off x="2576513" y="895350"/>
            <a:ext cx="4295775" cy="24177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44880" y="3447099"/>
            <a:ext cx="7559040" cy="282035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803003"/>
            <a:ext cx="4094480" cy="35979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51859" y="6803003"/>
            <a:ext cx="4094480" cy="359798"/>
          </a:xfrm>
          <a:prstGeom prst="rect">
            <a:avLst/>
          </a:prstGeom>
        </p:spPr>
        <p:txBody>
          <a:bodyPr vert="horz" lIns="91440" tIns="45720" rIns="91440" bIns="45720" rtlCol="0" anchor="b"/>
          <a:lstStyle>
            <a:lvl1pPr algn="r">
              <a:defRPr sz="1200"/>
            </a:lvl1pPr>
          </a:lstStyle>
          <a:p>
            <a:fld id="{DC8AE73E-5CCE-4661-AE9F-EC41BFD84ADF}" type="slidenum">
              <a:rPr lang="en-US" smtClean="0"/>
              <a:t>‹#›</a:t>
            </a:fld>
            <a:endParaRPr lang="en-US" dirty="0"/>
          </a:p>
        </p:txBody>
      </p:sp>
    </p:spTree>
    <p:extLst>
      <p:ext uri="{BB962C8B-B14F-4D97-AF65-F5344CB8AC3E}">
        <p14:creationId xmlns:p14="http://schemas.microsoft.com/office/powerpoint/2010/main" val="2289798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8AE73E-5CCE-4661-AE9F-EC41BFD84ADF}" type="slidenum">
              <a:rPr lang="en-US" smtClean="0"/>
              <a:t>12</a:t>
            </a:fld>
            <a:endParaRPr lang="en-US" dirty="0"/>
          </a:p>
        </p:txBody>
      </p:sp>
    </p:spTree>
    <p:extLst>
      <p:ext uri="{BB962C8B-B14F-4D97-AF65-F5344CB8AC3E}">
        <p14:creationId xmlns:p14="http://schemas.microsoft.com/office/powerpoint/2010/main" val="1400844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46531" y="457200"/>
            <a:ext cx="3703320" cy="94615"/>
          </a:xfrm>
          <a:custGeom>
            <a:avLst/>
            <a:gdLst/>
            <a:ahLst/>
            <a:cxnLst/>
            <a:rect l="l" t="t" r="r" b="b"/>
            <a:pathLst>
              <a:path w="3703320" h="94615">
                <a:moveTo>
                  <a:pt x="3703320" y="0"/>
                </a:moveTo>
                <a:lnTo>
                  <a:pt x="0" y="0"/>
                </a:lnTo>
                <a:lnTo>
                  <a:pt x="0" y="94361"/>
                </a:lnTo>
                <a:lnTo>
                  <a:pt x="3703320" y="94361"/>
                </a:lnTo>
                <a:lnTo>
                  <a:pt x="3703320" y="0"/>
                </a:lnTo>
                <a:close/>
              </a:path>
            </a:pathLst>
          </a:custGeom>
          <a:solidFill>
            <a:srgbClr val="4D1334"/>
          </a:solidFill>
        </p:spPr>
        <p:txBody>
          <a:bodyPr wrap="square" lIns="0" tIns="0" rIns="0" bIns="0" rtlCol="0"/>
          <a:lstStyle/>
          <a:p>
            <a:endParaRPr dirty="0"/>
          </a:p>
        </p:txBody>
      </p:sp>
      <p:sp>
        <p:nvSpPr>
          <p:cNvPr id="17" name="bg object 17"/>
          <p:cNvSpPr/>
          <p:nvPr/>
        </p:nvSpPr>
        <p:spPr>
          <a:xfrm>
            <a:off x="8042147" y="454151"/>
            <a:ext cx="3703320" cy="97790"/>
          </a:xfrm>
          <a:custGeom>
            <a:avLst/>
            <a:gdLst/>
            <a:ahLst/>
            <a:cxnLst/>
            <a:rect l="l" t="t" r="r" b="b"/>
            <a:pathLst>
              <a:path w="3703320" h="97790">
                <a:moveTo>
                  <a:pt x="3703320" y="0"/>
                </a:moveTo>
                <a:lnTo>
                  <a:pt x="0" y="0"/>
                </a:lnTo>
                <a:lnTo>
                  <a:pt x="0" y="97282"/>
                </a:lnTo>
                <a:lnTo>
                  <a:pt x="3703320" y="97282"/>
                </a:lnTo>
                <a:lnTo>
                  <a:pt x="3703320" y="0"/>
                </a:lnTo>
                <a:close/>
              </a:path>
            </a:pathLst>
          </a:custGeom>
          <a:solidFill>
            <a:srgbClr val="949FA7"/>
          </a:solidFill>
        </p:spPr>
        <p:txBody>
          <a:bodyPr wrap="square" lIns="0" tIns="0" rIns="0" bIns="0" rtlCol="0"/>
          <a:lstStyle/>
          <a:p>
            <a:endParaRPr dirty="0"/>
          </a:p>
        </p:txBody>
      </p:sp>
      <p:sp>
        <p:nvSpPr>
          <p:cNvPr id="18" name="bg object 18"/>
          <p:cNvSpPr/>
          <p:nvPr/>
        </p:nvSpPr>
        <p:spPr>
          <a:xfrm>
            <a:off x="4241291" y="457200"/>
            <a:ext cx="3703320" cy="91440"/>
          </a:xfrm>
          <a:custGeom>
            <a:avLst/>
            <a:gdLst/>
            <a:ahLst/>
            <a:cxnLst/>
            <a:rect l="l" t="t" r="r" b="b"/>
            <a:pathLst>
              <a:path w="3703320" h="91440">
                <a:moveTo>
                  <a:pt x="3703319" y="0"/>
                </a:moveTo>
                <a:lnTo>
                  <a:pt x="0" y="0"/>
                </a:lnTo>
                <a:lnTo>
                  <a:pt x="0" y="91439"/>
                </a:lnTo>
                <a:lnTo>
                  <a:pt x="3703319" y="91439"/>
                </a:lnTo>
                <a:lnTo>
                  <a:pt x="3703319" y="0"/>
                </a:lnTo>
                <a:close/>
              </a:path>
            </a:pathLst>
          </a:custGeom>
          <a:solidFill>
            <a:srgbClr val="902F61"/>
          </a:solidFill>
        </p:spPr>
        <p:txBody>
          <a:bodyPr wrap="square" lIns="0" tIns="0" rIns="0" bIns="0" rtlCol="0"/>
          <a:lstStyle/>
          <a:p>
            <a:endParaRPr dirty="0"/>
          </a:p>
        </p:txBody>
      </p:sp>
      <p:sp>
        <p:nvSpPr>
          <p:cNvPr id="19" name="bg object 19"/>
          <p:cNvSpPr/>
          <p:nvPr/>
        </p:nvSpPr>
        <p:spPr>
          <a:xfrm>
            <a:off x="446531" y="3086100"/>
            <a:ext cx="11262360" cy="3303904"/>
          </a:xfrm>
          <a:custGeom>
            <a:avLst/>
            <a:gdLst/>
            <a:ahLst/>
            <a:cxnLst/>
            <a:rect l="l" t="t" r="r" b="b"/>
            <a:pathLst>
              <a:path w="11262360" h="3303904">
                <a:moveTo>
                  <a:pt x="11262360" y="0"/>
                </a:moveTo>
                <a:lnTo>
                  <a:pt x="0" y="0"/>
                </a:lnTo>
                <a:lnTo>
                  <a:pt x="0" y="3303524"/>
                </a:lnTo>
                <a:lnTo>
                  <a:pt x="11262360" y="3303524"/>
                </a:lnTo>
                <a:lnTo>
                  <a:pt x="11262360" y="0"/>
                </a:lnTo>
                <a:close/>
              </a:path>
            </a:pathLst>
          </a:custGeom>
          <a:solidFill>
            <a:srgbClr val="4D1334"/>
          </a:solidFill>
        </p:spPr>
        <p:txBody>
          <a:bodyPr wrap="square" lIns="0" tIns="0" rIns="0" bIns="0" rtlCol="0"/>
          <a:lstStyle/>
          <a:p>
            <a:endParaRPr dirty="0"/>
          </a:p>
        </p:txBody>
      </p:sp>
      <p:sp>
        <p:nvSpPr>
          <p:cNvPr id="2" name="Holder 2"/>
          <p:cNvSpPr>
            <a:spLocks noGrp="1"/>
          </p:cNvSpPr>
          <p:nvPr>
            <p:ph type="ctrTitle"/>
          </p:nvPr>
        </p:nvSpPr>
        <p:spPr>
          <a:xfrm>
            <a:off x="659485" y="1714177"/>
            <a:ext cx="4451350" cy="574039"/>
          </a:xfrm>
          <a:prstGeom prst="rect">
            <a:avLst/>
          </a:prstGeom>
        </p:spPr>
        <p:txBody>
          <a:bodyPr wrap="square" lIns="0" tIns="0" rIns="0" bIns="0">
            <a:spAutoFit/>
          </a:bodyPr>
          <a:lstStyle>
            <a:lvl1pPr>
              <a:defRPr sz="4800" b="0" i="0">
                <a:solidFill>
                  <a:srgbClr val="902F61"/>
                </a:solidFill>
                <a:latin typeface="Gill Sans MT"/>
                <a:cs typeface="Gill Sans M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700" b="0" i="0">
                <a:solidFill>
                  <a:srgbClr val="3B3B3B"/>
                </a:solidFill>
                <a:latin typeface="Gill Sans MT"/>
                <a:cs typeface="Gill Sans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rgbClr val="902F61"/>
                </a:solidFill>
                <a:latin typeface="Gill Sans MT"/>
                <a:cs typeface="Gill Sans MT"/>
              </a:defRPr>
            </a:lvl1pPr>
          </a:lstStyle>
          <a:p>
            <a:endParaRPr/>
          </a:p>
        </p:txBody>
      </p:sp>
      <p:sp>
        <p:nvSpPr>
          <p:cNvPr id="3" name="Holder 3"/>
          <p:cNvSpPr>
            <a:spLocks noGrp="1"/>
          </p:cNvSpPr>
          <p:nvPr>
            <p:ph type="body" idx="1"/>
          </p:nvPr>
        </p:nvSpPr>
        <p:spPr/>
        <p:txBody>
          <a:bodyPr lIns="0" tIns="0" rIns="0" bIns="0"/>
          <a:lstStyle>
            <a:lvl1pPr>
              <a:defRPr sz="1700" b="0" i="0">
                <a:solidFill>
                  <a:srgbClr val="3B3B3B"/>
                </a:solidFill>
                <a:latin typeface="Gill Sans MT"/>
                <a:cs typeface="Gill Sans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rgbClr val="902F61"/>
                </a:solidFill>
                <a:latin typeface="Gill Sans MT"/>
                <a:cs typeface="Gill Sans MT"/>
              </a:defRPr>
            </a:lvl1pPr>
          </a:lstStyle>
          <a:p>
            <a:endParaRPr/>
          </a:p>
        </p:txBody>
      </p:sp>
      <p:sp>
        <p:nvSpPr>
          <p:cNvPr id="3" name="Holder 3"/>
          <p:cNvSpPr>
            <a:spLocks noGrp="1"/>
          </p:cNvSpPr>
          <p:nvPr>
            <p:ph sz="half" idx="2"/>
          </p:nvPr>
        </p:nvSpPr>
        <p:spPr>
          <a:xfrm>
            <a:off x="659484" y="2352548"/>
            <a:ext cx="5137150" cy="3761740"/>
          </a:xfrm>
          <a:prstGeom prst="rect">
            <a:avLst/>
          </a:prstGeom>
        </p:spPr>
        <p:txBody>
          <a:bodyPr wrap="square" lIns="0" tIns="0" rIns="0" bIns="0">
            <a:spAutoFit/>
          </a:bodyPr>
          <a:lstStyle>
            <a:lvl1pPr>
              <a:defRPr sz="2000" b="1" i="0">
                <a:solidFill>
                  <a:srgbClr val="3B3B3B"/>
                </a:solidFill>
                <a:latin typeface="Gill Sans MT"/>
                <a:cs typeface="Gill Sans MT"/>
              </a:defRPr>
            </a:lvl1pPr>
          </a:lstStyle>
          <a:p>
            <a:endParaRPr/>
          </a:p>
        </p:txBody>
      </p:sp>
      <p:sp>
        <p:nvSpPr>
          <p:cNvPr id="4" name="Holder 4"/>
          <p:cNvSpPr>
            <a:spLocks noGrp="1"/>
          </p:cNvSpPr>
          <p:nvPr>
            <p:ph sz="half" idx="3"/>
          </p:nvPr>
        </p:nvSpPr>
        <p:spPr>
          <a:xfrm>
            <a:off x="6896860" y="2807648"/>
            <a:ext cx="4260850" cy="3785234"/>
          </a:xfrm>
          <a:prstGeom prst="rect">
            <a:avLst/>
          </a:prstGeom>
        </p:spPr>
        <p:txBody>
          <a:bodyPr wrap="square" lIns="0" tIns="0" rIns="0" bIns="0">
            <a:spAutoFit/>
          </a:bodyPr>
          <a:lstStyle>
            <a:lvl1pPr>
              <a:defRPr b="0" i="0">
                <a:solidFill>
                  <a:schemeClr val="tx1"/>
                </a:solidFil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46531" y="457200"/>
            <a:ext cx="3703320" cy="94615"/>
          </a:xfrm>
          <a:custGeom>
            <a:avLst/>
            <a:gdLst/>
            <a:ahLst/>
            <a:cxnLst/>
            <a:rect l="l" t="t" r="r" b="b"/>
            <a:pathLst>
              <a:path w="3703320" h="94615">
                <a:moveTo>
                  <a:pt x="3703320" y="0"/>
                </a:moveTo>
                <a:lnTo>
                  <a:pt x="0" y="0"/>
                </a:lnTo>
                <a:lnTo>
                  <a:pt x="0" y="94361"/>
                </a:lnTo>
                <a:lnTo>
                  <a:pt x="3703320" y="94361"/>
                </a:lnTo>
                <a:lnTo>
                  <a:pt x="3703320" y="0"/>
                </a:lnTo>
                <a:close/>
              </a:path>
            </a:pathLst>
          </a:custGeom>
          <a:solidFill>
            <a:srgbClr val="4D1334"/>
          </a:solidFill>
        </p:spPr>
        <p:txBody>
          <a:bodyPr wrap="square" lIns="0" tIns="0" rIns="0" bIns="0" rtlCol="0"/>
          <a:lstStyle/>
          <a:p>
            <a:endParaRPr dirty="0"/>
          </a:p>
        </p:txBody>
      </p:sp>
      <p:sp>
        <p:nvSpPr>
          <p:cNvPr id="17" name="bg object 17"/>
          <p:cNvSpPr/>
          <p:nvPr/>
        </p:nvSpPr>
        <p:spPr>
          <a:xfrm>
            <a:off x="8042147" y="454151"/>
            <a:ext cx="3703320" cy="97790"/>
          </a:xfrm>
          <a:custGeom>
            <a:avLst/>
            <a:gdLst/>
            <a:ahLst/>
            <a:cxnLst/>
            <a:rect l="l" t="t" r="r" b="b"/>
            <a:pathLst>
              <a:path w="3703320" h="97790">
                <a:moveTo>
                  <a:pt x="3703320" y="0"/>
                </a:moveTo>
                <a:lnTo>
                  <a:pt x="0" y="0"/>
                </a:lnTo>
                <a:lnTo>
                  <a:pt x="0" y="97282"/>
                </a:lnTo>
                <a:lnTo>
                  <a:pt x="3703320" y="97282"/>
                </a:lnTo>
                <a:lnTo>
                  <a:pt x="3703320" y="0"/>
                </a:lnTo>
                <a:close/>
              </a:path>
            </a:pathLst>
          </a:custGeom>
          <a:solidFill>
            <a:srgbClr val="949FA7"/>
          </a:solidFill>
        </p:spPr>
        <p:txBody>
          <a:bodyPr wrap="square" lIns="0" tIns="0" rIns="0" bIns="0" rtlCol="0"/>
          <a:lstStyle/>
          <a:p>
            <a:endParaRPr dirty="0"/>
          </a:p>
        </p:txBody>
      </p:sp>
      <p:sp>
        <p:nvSpPr>
          <p:cNvPr id="18" name="bg object 18"/>
          <p:cNvSpPr/>
          <p:nvPr/>
        </p:nvSpPr>
        <p:spPr>
          <a:xfrm>
            <a:off x="4241291" y="457200"/>
            <a:ext cx="3703320" cy="91440"/>
          </a:xfrm>
          <a:custGeom>
            <a:avLst/>
            <a:gdLst/>
            <a:ahLst/>
            <a:cxnLst/>
            <a:rect l="l" t="t" r="r" b="b"/>
            <a:pathLst>
              <a:path w="3703320" h="91440">
                <a:moveTo>
                  <a:pt x="3703319" y="0"/>
                </a:moveTo>
                <a:lnTo>
                  <a:pt x="0" y="0"/>
                </a:lnTo>
                <a:lnTo>
                  <a:pt x="0" y="91439"/>
                </a:lnTo>
                <a:lnTo>
                  <a:pt x="3703319" y="91439"/>
                </a:lnTo>
                <a:lnTo>
                  <a:pt x="3703319" y="0"/>
                </a:lnTo>
                <a:close/>
              </a:path>
            </a:pathLst>
          </a:custGeom>
          <a:solidFill>
            <a:srgbClr val="902F61"/>
          </a:solidFill>
        </p:spPr>
        <p:txBody>
          <a:bodyPr wrap="square" lIns="0" tIns="0" rIns="0" bIns="0" rtlCol="0"/>
          <a:lstStyle/>
          <a:p>
            <a:endParaRPr dirty="0"/>
          </a:p>
        </p:txBody>
      </p:sp>
      <p:sp>
        <p:nvSpPr>
          <p:cNvPr id="19" name="bg object 19"/>
          <p:cNvSpPr/>
          <p:nvPr/>
        </p:nvSpPr>
        <p:spPr>
          <a:xfrm>
            <a:off x="448055" y="5141976"/>
            <a:ext cx="11291570" cy="1258570"/>
          </a:xfrm>
          <a:custGeom>
            <a:avLst/>
            <a:gdLst/>
            <a:ahLst/>
            <a:cxnLst/>
            <a:rect l="l" t="t" r="r" b="b"/>
            <a:pathLst>
              <a:path w="11291570" h="1258570">
                <a:moveTo>
                  <a:pt x="11291062" y="0"/>
                </a:moveTo>
                <a:lnTo>
                  <a:pt x="0" y="0"/>
                </a:lnTo>
                <a:lnTo>
                  <a:pt x="0" y="1258443"/>
                </a:lnTo>
                <a:lnTo>
                  <a:pt x="11291062" y="1258443"/>
                </a:lnTo>
                <a:lnTo>
                  <a:pt x="11291062" y="0"/>
                </a:lnTo>
                <a:close/>
              </a:path>
            </a:pathLst>
          </a:custGeom>
          <a:solidFill>
            <a:srgbClr val="4D1334"/>
          </a:solidFill>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4800" b="0" i="0">
                <a:solidFill>
                  <a:srgbClr val="902F61"/>
                </a:solidFill>
                <a:latin typeface="Gill Sans MT"/>
                <a:cs typeface="Gill Sans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46531" y="457200"/>
            <a:ext cx="3703320" cy="94615"/>
          </a:xfrm>
          <a:custGeom>
            <a:avLst/>
            <a:gdLst/>
            <a:ahLst/>
            <a:cxnLst/>
            <a:rect l="l" t="t" r="r" b="b"/>
            <a:pathLst>
              <a:path w="3703320" h="94615">
                <a:moveTo>
                  <a:pt x="3703320" y="0"/>
                </a:moveTo>
                <a:lnTo>
                  <a:pt x="0" y="0"/>
                </a:lnTo>
                <a:lnTo>
                  <a:pt x="0" y="94361"/>
                </a:lnTo>
                <a:lnTo>
                  <a:pt x="3703320" y="94361"/>
                </a:lnTo>
                <a:lnTo>
                  <a:pt x="3703320" y="0"/>
                </a:lnTo>
                <a:close/>
              </a:path>
            </a:pathLst>
          </a:custGeom>
          <a:solidFill>
            <a:srgbClr val="4D1334"/>
          </a:solidFill>
        </p:spPr>
        <p:txBody>
          <a:bodyPr wrap="square" lIns="0" tIns="0" rIns="0" bIns="0" rtlCol="0"/>
          <a:lstStyle/>
          <a:p>
            <a:endParaRPr dirty="0"/>
          </a:p>
        </p:txBody>
      </p:sp>
      <p:sp>
        <p:nvSpPr>
          <p:cNvPr id="17" name="bg object 17"/>
          <p:cNvSpPr/>
          <p:nvPr/>
        </p:nvSpPr>
        <p:spPr>
          <a:xfrm>
            <a:off x="8042147" y="454151"/>
            <a:ext cx="3703320" cy="97790"/>
          </a:xfrm>
          <a:custGeom>
            <a:avLst/>
            <a:gdLst/>
            <a:ahLst/>
            <a:cxnLst/>
            <a:rect l="l" t="t" r="r" b="b"/>
            <a:pathLst>
              <a:path w="3703320" h="97790">
                <a:moveTo>
                  <a:pt x="3703320" y="0"/>
                </a:moveTo>
                <a:lnTo>
                  <a:pt x="0" y="0"/>
                </a:lnTo>
                <a:lnTo>
                  <a:pt x="0" y="97282"/>
                </a:lnTo>
                <a:lnTo>
                  <a:pt x="3703320" y="97282"/>
                </a:lnTo>
                <a:lnTo>
                  <a:pt x="3703320" y="0"/>
                </a:lnTo>
                <a:close/>
              </a:path>
            </a:pathLst>
          </a:custGeom>
          <a:solidFill>
            <a:srgbClr val="949FA7"/>
          </a:solidFill>
        </p:spPr>
        <p:txBody>
          <a:bodyPr wrap="square" lIns="0" tIns="0" rIns="0" bIns="0" rtlCol="0"/>
          <a:lstStyle/>
          <a:p>
            <a:endParaRPr dirty="0"/>
          </a:p>
        </p:txBody>
      </p:sp>
      <p:sp>
        <p:nvSpPr>
          <p:cNvPr id="18" name="bg object 18"/>
          <p:cNvSpPr/>
          <p:nvPr/>
        </p:nvSpPr>
        <p:spPr>
          <a:xfrm>
            <a:off x="4241291" y="457200"/>
            <a:ext cx="3703320" cy="91440"/>
          </a:xfrm>
          <a:custGeom>
            <a:avLst/>
            <a:gdLst/>
            <a:ahLst/>
            <a:cxnLst/>
            <a:rect l="l" t="t" r="r" b="b"/>
            <a:pathLst>
              <a:path w="3703320" h="91440">
                <a:moveTo>
                  <a:pt x="3703319" y="0"/>
                </a:moveTo>
                <a:lnTo>
                  <a:pt x="0" y="0"/>
                </a:lnTo>
                <a:lnTo>
                  <a:pt x="0" y="91439"/>
                </a:lnTo>
                <a:lnTo>
                  <a:pt x="3703319" y="91439"/>
                </a:lnTo>
                <a:lnTo>
                  <a:pt x="3703319" y="0"/>
                </a:lnTo>
                <a:close/>
              </a:path>
            </a:pathLst>
          </a:custGeom>
          <a:solidFill>
            <a:srgbClr val="902F61"/>
          </a:solidFill>
        </p:spPr>
        <p:txBody>
          <a:bodyPr wrap="square" lIns="0" tIns="0" rIns="0" bIns="0" rtlCol="0"/>
          <a:lstStyle/>
          <a:p>
            <a:endParaRPr dirty="0"/>
          </a:p>
        </p:txBody>
      </p:sp>
      <p:sp>
        <p:nvSpPr>
          <p:cNvPr id="2" name="Holder 2"/>
          <p:cNvSpPr>
            <a:spLocks noGrp="1"/>
          </p:cNvSpPr>
          <p:nvPr>
            <p:ph type="title"/>
          </p:nvPr>
        </p:nvSpPr>
        <p:spPr>
          <a:xfrm>
            <a:off x="443356" y="3757917"/>
            <a:ext cx="3595370" cy="756920"/>
          </a:xfrm>
          <a:prstGeom prst="rect">
            <a:avLst/>
          </a:prstGeom>
        </p:spPr>
        <p:txBody>
          <a:bodyPr wrap="square" lIns="0" tIns="0" rIns="0" bIns="0">
            <a:spAutoFit/>
          </a:bodyPr>
          <a:lstStyle>
            <a:lvl1pPr>
              <a:defRPr sz="4800" b="0" i="0">
                <a:solidFill>
                  <a:srgbClr val="902F61"/>
                </a:solidFill>
                <a:latin typeface="Gill Sans MT"/>
                <a:cs typeface="Gill Sans MT"/>
              </a:defRPr>
            </a:lvl1pPr>
          </a:lstStyle>
          <a:p>
            <a:endParaRPr/>
          </a:p>
        </p:txBody>
      </p:sp>
      <p:sp>
        <p:nvSpPr>
          <p:cNvPr id="3" name="Holder 3"/>
          <p:cNvSpPr>
            <a:spLocks noGrp="1"/>
          </p:cNvSpPr>
          <p:nvPr>
            <p:ph type="body" idx="1"/>
          </p:nvPr>
        </p:nvSpPr>
        <p:spPr>
          <a:xfrm>
            <a:off x="659484" y="1981734"/>
            <a:ext cx="5105400" cy="4603750"/>
          </a:xfrm>
          <a:prstGeom prst="rect">
            <a:avLst/>
          </a:prstGeom>
        </p:spPr>
        <p:txBody>
          <a:bodyPr wrap="square" lIns="0" tIns="0" rIns="0" bIns="0">
            <a:spAutoFit/>
          </a:bodyPr>
          <a:lstStyle>
            <a:lvl1pPr>
              <a:defRPr sz="1700" b="0" i="0">
                <a:solidFill>
                  <a:srgbClr val="3B3B3B"/>
                </a:solidFill>
                <a:latin typeface="Gill Sans MT"/>
                <a:cs typeface="Gill Sans MT"/>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8/25/2026</a:t>
            </a:fld>
            <a:endParaRPr lang="en-US" dirty="0"/>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UNMinventory@unm.edu"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unminventory@unm.edu"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space@unm.edu" TargetMode="External"/><Relationship Id="rId2" Type="http://schemas.openxmlformats.org/officeDocument/2006/relationships/hyperlink" Target="https://famisportal.unm.edu/famis/famis.asp"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mailto:unmiventory@unm.edu"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hscexport@salud.unm.edu" TargetMode="External"/><Relationship Id="rId2" Type="http://schemas.openxmlformats.org/officeDocument/2006/relationships/hyperlink" Target="mailto:export@unm.edu" TargetMode="External"/><Relationship Id="rId1" Type="http://schemas.openxmlformats.org/officeDocument/2006/relationships/slideLayout" Target="../slideLayouts/slideLayout3.xml"/><Relationship Id="rId4" Type="http://schemas.openxmlformats.org/officeDocument/2006/relationships/hyperlink" Target="https://isd.unm.edu/export-control/export-control-guidance.html"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propertyaccounting.unm.edu/forms/inventory-forms.html"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propertyaccounting.unm.edu/forms/inventory-forms.html" TargetMode="External"/><Relationship Id="rId2" Type="http://schemas.openxmlformats.org/officeDocument/2006/relationships/hyperlink" Target="https://app.smartsheet.com/b/form/0d96ea5276c44bb0bb0c40f6d03043f5"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mailto:unmsurplus@unm.edu"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 Target="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533400" y="990600"/>
            <a:ext cx="5137150" cy="1736373"/>
          </a:xfrm>
          <a:prstGeom prst="rect">
            <a:avLst/>
          </a:prstGeom>
        </p:spPr>
        <p:txBody>
          <a:bodyPr vert="horz" wrap="square" lIns="0" tIns="12700" rIns="0" bIns="0" rtlCol="0">
            <a:spAutoFit/>
          </a:bodyPr>
          <a:lstStyle/>
          <a:p>
            <a:pPr marL="12700" algn="l">
              <a:lnSpc>
                <a:spcPct val="100000"/>
              </a:lnSpc>
              <a:spcBef>
                <a:spcPts val="100"/>
              </a:spcBef>
            </a:pPr>
            <a:r>
              <a:rPr sz="3600" spc="-665" dirty="0">
                <a:solidFill>
                  <a:srgbClr val="4D1334"/>
                </a:solidFill>
              </a:rPr>
              <a:t> </a:t>
            </a:r>
            <a:r>
              <a:rPr lang="en-US" sz="4000" spc="-60" dirty="0">
                <a:solidFill>
                  <a:srgbClr val="4D1334"/>
                </a:solidFill>
              </a:rPr>
              <a:t>Property Accounting</a:t>
            </a:r>
            <a:br>
              <a:rPr lang="en-US" sz="3600" spc="-60" dirty="0">
                <a:solidFill>
                  <a:srgbClr val="4D1334"/>
                </a:solidFill>
              </a:rPr>
            </a:br>
            <a:r>
              <a:rPr lang="en-US" sz="3600" spc="-60" dirty="0">
                <a:solidFill>
                  <a:srgbClr val="4D1334"/>
                </a:solidFill>
              </a:rPr>
              <a:t>	</a:t>
            </a:r>
            <a:br>
              <a:rPr lang="en-US" sz="3600" spc="-60" dirty="0">
                <a:solidFill>
                  <a:schemeClr val="bg1">
                    <a:lumMod val="50000"/>
                  </a:schemeClr>
                </a:solidFill>
              </a:rPr>
            </a:br>
            <a:r>
              <a:rPr lang="en-US" sz="3600" spc="-60" dirty="0">
                <a:solidFill>
                  <a:schemeClr val="bg1">
                    <a:lumMod val="50000"/>
                  </a:schemeClr>
                </a:solidFill>
              </a:rPr>
              <a:t>Physical Annual Inventory </a:t>
            </a:r>
            <a:endParaRPr sz="3600" dirty="0">
              <a:solidFill>
                <a:schemeClr val="bg1">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20151"/>
          </a:xfrm>
          <a:prstGeom prst="rect">
            <a:avLst/>
          </a:prstGeom>
          <a:solidFill>
            <a:srgbClr val="4D1334"/>
          </a:solidFill>
        </p:spPr>
        <p:txBody>
          <a:bodyPr vert="horz" wrap="square" lIns="0" tIns="278765" rIns="0" bIns="0" rtlCol="0">
            <a:spAutoFit/>
          </a:bodyPr>
          <a:lstStyle/>
          <a:p>
            <a:pPr marL="231140">
              <a:lnSpc>
                <a:spcPct val="100000"/>
              </a:lnSpc>
              <a:spcBef>
                <a:spcPts val="2195"/>
              </a:spcBef>
            </a:pPr>
            <a:r>
              <a:rPr lang="en-US" spc="-75" dirty="0">
                <a:solidFill>
                  <a:srgbClr val="FFFFFF"/>
                </a:solidFill>
              </a:rPr>
              <a:t>Property Accounting </a:t>
            </a:r>
            <a:r>
              <a:rPr spc="-20" dirty="0">
                <a:solidFill>
                  <a:srgbClr val="FFFFFF"/>
                </a:solidFill>
              </a:rPr>
              <a:t>T</a:t>
            </a:r>
            <a:r>
              <a:rPr lang="en-US" spc="-20" dirty="0">
                <a:solidFill>
                  <a:srgbClr val="FFFFFF"/>
                </a:solidFill>
              </a:rPr>
              <a:t>eam</a:t>
            </a:r>
            <a:endParaRPr spc="-20" dirty="0">
              <a:solidFill>
                <a:srgbClr val="FFFFFF"/>
              </a:solidFill>
            </a:endParaRPr>
          </a:p>
        </p:txBody>
      </p:sp>
      <p:sp>
        <p:nvSpPr>
          <p:cNvPr id="3" name="object 3"/>
          <p:cNvSpPr txBox="1"/>
          <p:nvPr/>
        </p:nvSpPr>
        <p:spPr>
          <a:xfrm>
            <a:off x="659484" y="2346681"/>
            <a:ext cx="7467600" cy="2498761"/>
          </a:xfrm>
          <a:prstGeom prst="rect">
            <a:avLst/>
          </a:prstGeom>
        </p:spPr>
        <p:txBody>
          <a:bodyPr vert="horz" wrap="square" lIns="0" tIns="102235" rIns="0" bIns="0" rtlCol="0">
            <a:spAutoFit/>
          </a:bodyPr>
          <a:lstStyle/>
          <a:p>
            <a:pPr marL="914400" indent="-901700">
              <a:lnSpc>
                <a:spcPct val="100000"/>
              </a:lnSpc>
              <a:spcBef>
                <a:spcPts val="805"/>
              </a:spcBef>
              <a:buClr>
                <a:srgbClr val="902F61"/>
              </a:buClr>
              <a:buSzPct val="97222"/>
              <a:buFont typeface="Wingdings 2"/>
              <a:buChar char=""/>
              <a:tabLst>
                <a:tab pos="914400" algn="l"/>
              </a:tabLst>
            </a:pPr>
            <a:r>
              <a:rPr lang="en-US" sz="3600" dirty="0">
                <a:latin typeface="Gill Sans MT"/>
                <a:cs typeface="Gill Sans MT"/>
              </a:rPr>
              <a:t>Adriana Mendiaz- Coronado- Supervisor of Financial Services </a:t>
            </a:r>
            <a:endParaRPr sz="3600" dirty="0">
              <a:latin typeface="Gill Sans MT"/>
              <a:cs typeface="Gill Sans MT"/>
            </a:endParaRPr>
          </a:p>
          <a:p>
            <a:pPr marL="914400" indent="-901700">
              <a:lnSpc>
                <a:spcPct val="100000"/>
              </a:lnSpc>
              <a:spcBef>
                <a:spcPts val="695"/>
              </a:spcBef>
              <a:buClr>
                <a:srgbClr val="902F61"/>
              </a:buClr>
              <a:buSzPct val="97222"/>
              <a:buFont typeface="Wingdings 2"/>
              <a:buChar char=""/>
              <a:tabLst>
                <a:tab pos="914400" algn="l"/>
              </a:tabLst>
            </a:pPr>
            <a:r>
              <a:rPr lang="en-US" sz="3600" dirty="0">
                <a:solidFill>
                  <a:srgbClr val="3B3B3B"/>
                </a:solidFill>
                <a:latin typeface="Gill Sans MT"/>
                <a:cs typeface="Gill Sans MT"/>
              </a:rPr>
              <a:t>James Medina</a:t>
            </a:r>
            <a:r>
              <a:rPr sz="3600" dirty="0">
                <a:solidFill>
                  <a:srgbClr val="3B3B3B"/>
                </a:solidFill>
                <a:latin typeface="Gill Sans MT"/>
                <a:cs typeface="Gill Sans MT"/>
              </a:rPr>
              <a:t>–</a:t>
            </a:r>
            <a:r>
              <a:rPr sz="3600" spc="-365" dirty="0">
                <a:solidFill>
                  <a:srgbClr val="3B3B3B"/>
                </a:solidFill>
                <a:latin typeface="Gill Sans MT"/>
                <a:cs typeface="Gill Sans MT"/>
              </a:rPr>
              <a:t> </a:t>
            </a:r>
            <a:r>
              <a:rPr sz="3600" dirty="0">
                <a:solidFill>
                  <a:srgbClr val="3B3B3B"/>
                </a:solidFill>
                <a:latin typeface="Gill Sans MT"/>
                <a:cs typeface="Gill Sans MT"/>
              </a:rPr>
              <a:t>Accountant</a:t>
            </a:r>
            <a:r>
              <a:rPr sz="3600" spc="5" dirty="0">
                <a:solidFill>
                  <a:srgbClr val="3B3B3B"/>
                </a:solidFill>
                <a:latin typeface="Gill Sans MT"/>
                <a:cs typeface="Gill Sans MT"/>
              </a:rPr>
              <a:t> </a:t>
            </a:r>
            <a:r>
              <a:rPr sz="3600" spc="-25" dirty="0">
                <a:solidFill>
                  <a:srgbClr val="3B3B3B"/>
                </a:solidFill>
                <a:latin typeface="Gill Sans MT"/>
                <a:cs typeface="Gill Sans MT"/>
              </a:rPr>
              <a:t>II</a:t>
            </a:r>
            <a:endParaRPr sz="3600" dirty="0">
              <a:latin typeface="Gill Sans MT"/>
              <a:cs typeface="Gill Sans MT"/>
            </a:endParaRPr>
          </a:p>
          <a:p>
            <a:pPr marL="914400" indent="-901700">
              <a:lnSpc>
                <a:spcPct val="100000"/>
              </a:lnSpc>
              <a:spcBef>
                <a:spcPts val="695"/>
              </a:spcBef>
              <a:buClr>
                <a:srgbClr val="902F61"/>
              </a:buClr>
              <a:buSzPct val="97222"/>
              <a:buFont typeface="Wingdings 2"/>
              <a:buChar char=""/>
              <a:tabLst>
                <a:tab pos="914400" algn="l"/>
              </a:tabLst>
            </a:pPr>
            <a:r>
              <a:rPr lang="en-US" sz="3600" spc="-35" dirty="0">
                <a:solidFill>
                  <a:srgbClr val="3B3B3B"/>
                </a:solidFill>
                <a:latin typeface="Gill Sans MT"/>
                <a:cs typeface="Gill Sans MT"/>
              </a:rPr>
              <a:t>Karen Diaz</a:t>
            </a:r>
            <a:r>
              <a:rPr sz="3600" dirty="0">
                <a:solidFill>
                  <a:srgbClr val="3B3B3B"/>
                </a:solidFill>
                <a:latin typeface="Gill Sans MT"/>
                <a:cs typeface="Gill Sans MT"/>
              </a:rPr>
              <a:t>–</a:t>
            </a:r>
            <a:r>
              <a:rPr sz="3600" spc="-15" dirty="0">
                <a:solidFill>
                  <a:srgbClr val="3B3B3B"/>
                </a:solidFill>
                <a:latin typeface="Gill Sans MT"/>
                <a:cs typeface="Gill Sans MT"/>
              </a:rPr>
              <a:t> </a:t>
            </a:r>
            <a:r>
              <a:rPr sz="3600" spc="-130" dirty="0">
                <a:solidFill>
                  <a:srgbClr val="3B3B3B"/>
                </a:solidFill>
                <a:latin typeface="Gill Sans MT"/>
                <a:cs typeface="Gill Sans MT"/>
              </a:rPr>
              <a:t>Sr.</a:t>
            </a:r>
            <a:r>
              <a:rPr sz="3600" spc="-390" dirty="0">
                <a:solidFill>
                  <a:srgbClr val="3B3B3B"/>
                </a:solidFill>
                <a:latin typeface="Gill Sans MT"/>
                <a:cs typeface="Gill Sans MT"/>
              </a:rPr>
              <a:t> </a:t>
            </a:r>
            <a:r>
              <a:rPr sz="3600" dirty="0">
                <a:solidFill>
                  <a:srgbClr val="3B3B3B"/>
                </a:solidFill>
                <a:latin typeface="Gill Sans MT"/>
                <a:cs typeface="Gill Sans MT"/>
              </a:rPr>
              <a:t>Fiscal</a:t>
            </a:r>
            <a:r>
              <a:rPr sz="3600" spc="-55" dirty="0">
                <a:solidFill>
                  <a:srgbClr val="3B3B3B"/>
                </a:solidFill>
                <a:latin typeface="Gill Sans MT"/>
                <a:cs typeface="Gill Sans MT"/>
              </a:rPr>
              <a:t> </a:t>
            </a:r>
            <a:r>
              <a:rPr sz="3600" dirty="0">
                <a:solidFill>
                  <a:srgbClr val="3B3B3B"/>
                </a:solidFill>
                <a:latin typeface="Gill Sans MT"/>
                <a:cs typeface="Gill Sans MT"/>
              </a:rPr>
              <a:t>Services</a:t>
            </a:r>
            <a:r>
              <a:rPr sz="3600" spc="-545" dirty="0">
                <a:solidFill>
                  <a:srgbClr val="3B3B3B"/>
                </a:solidFill>
                <a:latin typeface="Gill Sans MT"/>
                <a:cs typeface="Gill Sans MT"/>
              </a:rPr>
              <a:t> </a:t>
            </a:r>
            <a:r>
              <a:rPr sz="3600" spc="-520" dirty="0">
                <a:solidFill>
                  <a:srgbClr val="3B3B3B"/>
                </a:solidFill>
                <a:latin typeface="Gill Sans MT"/>
                <a:cs typeface="Gill Sans MT"/>
              </a:rPr>
              <a:t>T</a:t>
            </a:r>
            <a:r>
              <a:rPr sz="3600" spc="25" dirty="0">
                <a:solidFill>
                  <a:srgbClr val="3B3B3B"/>
                </a:solidFill>
                <a:latin typeface="Gill Sans MT"/>
                <a:cs typeface="Gill Sans MT"/>
              </a:rPr>
              <a:t>e</a:t>
            </a:r>
            <a:r>
              <a:rPr sz="3600" spc="20" dirty="0">
                <a:solidFill>
                  <a:srgbClr val="3B3B3B"/>
                </a:solidFill>
                <a:latin typeface="Gill Sans MT"/>
                <a:cs typeface="Gill Sans MT"/>
              </a:rPr>
              <a:t>c</a:t>
            </a:r>
            <a:r>
              <a:rPr sz="3600" spc="25" dirty="0">
                <a:solidFill>
                  <a:srgbClr val="3B3B3B"/>
                </a:solidFill>
                <a:latin typeface="Gill Sans MT"/>
                <a:cs typeface="Gill Sans MT"/>
              </a:rPr>
              <a:t>h</a:t>
            </a:r>
            <a:endParaRPr sz="3600" dirty="0">
              <a:latin typeface="Gill Sans MT"/>
              <a:cs typeface="Gill Sans M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531" y="606551"/>
            <a:ext cx="11299190" cy="1259205"/>
          </a:xfrm>
          <a:prstGeom prst="rect">
            <a:avLst/>
          </a:prstGeom>
          <a:solidFill>
            <a:srgbClr val="4D1334"/>
          </a:solidFill>
        </p:spPr>
        <p:txBody>
          <a:bodyPr vert="horz" wrap="square" lIns="0" tIns="288925" rIns="0" bIns="0" rtlCol="0">
            <a:spAutoFit/>
          </a:bodyPr>
          <a:lstStyle/>
          <a:p>
            <a:pPr marL="225425">
              <a:lnSpc>
                <a:spcPct val="100000"/>
              </a:lnSpc>
              <a:spcBef>
                <a:spcPts val="2275"/>
              </a:spcBef>
            </a:pPr>
            <a:r>
              <a:rPr dirty="0">
                <a:solidFill>
                  <a:srgbClr val="FFFFFF"/>
                </a:solidFill>
              </a:rPr>
              <a:t>WHY</a:t>
            </a:r>
            <a:r>
              <a:rPr spc="5" dirty="0">
                <a:solidFill>
                  <a:srgbClr val="FFFFFF"/>
                </a:solidFill>
              </a:rPr>
              <a:t> </a:t>
            </a:r>
            <a:r>
              <a:rPr dirty="0">
                <a:solidFill>
                  <a:srgbClr val="FFFFFF"/>
                </a:solidFill>
              </a:rPr>
              <a:t>A</a:t>
            </a:r>
            <a:r>
              <a:rPr spc="35" dirty="0">
                <a:solidFill>
                  <a:srgbClr val="FFFFFF"/>
                </a:solidFill>
              </a:rPr>
              <a:t> </a:t>
            </a:r>
            <a:r>
              <a:rPr spc="-10" dirty="0">
                <a:solidFill>
                  <a:srgbClr val="FFFFFF"/>
                </a:solidFill>
              </a:rPr>
              <a:t>PHYSICAL</a:t>
            </a:r>
            <a:r>
              <a:rPr spc="-475" dirty="0">
                <a:solidFill>
                  <a:srgbClr val="FFFFFF"/>
                </a:solidFill>
              </a:rPr>
              <a:t> </a:t>
            </a:r>
            <a:r>
              <a:rPr spc="-10" dirty="0">
                <a:solidFill>
                  <a:srgbClr val="FFFFFF"/>
                </a:solidFill>
              </a:rPr>
              <a:t>INVENTORY?</a:t>
            </a:r>
          </a:p>
        </p:txBody>
      </p:sp>
      <p:sp>
        <p:nvSpPr>
          <p:cNvPr id="3" name="object 3"/>
          <p:cNvSpPr txBox="1"/>
          <p:nvPr/>
        </p:nvSpPr>
        <p:spPr>
          <a:xfrm>
            <a:off x="659484" y="2181860"/>
            <a:ext cx="4278630" cy="3934460"/>
          </a:xfrm>
          <a:prstGeom prst="rect">
            <a:avLst/>
          </a:prstGeom>
        </p:spPr>
        <p:txBody>
          <a:bodyPr vert="horz" wrap="square" lIns="0" tIns="12065" rIns="0" bIns="0" rtlCol="0">
            <a:spAutoFit/>
          </a:bodyPr>
          <a:lstStyle/>
          <a:p>
            <a:pPr marL="318770" marR="5080" indent="-306705">
              <a:lnSpc>
                <a:spcPct val="100000"/>
              </a:lnSpc>
              <a:spcBef>
                <a:spcPts val="95"/>
              </a:spcBef>
              <a:buClr>
                <a:srgbClr val="902F61"/>
              </a:buClr>
              <a:buSzPct val="87500"/>
              <a:buFont typeface="Wingdings 2"/>
              <a:buChar char=""/>
              <a:tabLst>
                <a:tab pos="318770" algn="l"/>
              </a:tabLst>
            </a:pPr>
            <a:r>
              <a:rPr sz="2800" spc="-10" dirty="0">
                <a:solidFill>
                  <a:srgbClr val="3B3B3B"/>
                </a:solidFill>
                <a:latin typeface="Gill Sans MT"/>
                <a:cs typeface="Gill Sans MT"/>
              </a:rPr>
              <a:t>Complies</a:t>
            </a:r>
            <a:r>
              <a:rPr sz="2800" spc="-110" dirty="0">
                <a:solidFill>
                  <a:srgbClr val="3B3B3B"/>
                </a:solidFill>
                <a:latin typeface="Gill Sans MT"/>
                <a:cs typeface="Gill Sans MT"/>
              </a:rPr>
              <a:t> </a:t>
            </a:r>
            <a:r>
              <a:rPr sz="2800" dirty="0">
                <a:solidFill>
                  <a:srgbClr val="3B3B3B"/>
                </a:solidFill>
                <a:latin typeface="Gill Sans MT"/>
                <a:cs typeface="Gill Sans MT"/>
              </a:rPr>
              <a:t>with</a:t>
            </a:r>
            <a:r>
              <a:rPr sz="2800" spc="-110" dirty="0">
                <a:solidFill>
                  <a:srgbClr val="3B3B3B"/>
                </a:solidFill>
                <a:latin typeface="Gill Sans MT"/>
                <a:cs typeface="Gill Sans MT"/>
              </a:rPr>
              <a:t> </a:t>
            </a:r>
            <a:r>
              <a:rPr sz="2800" spc="-10" dirty="0">
                <a:solidFill>
                  <a:srgbClr val="3B3B3B"/>
                </a:solidFill>
                <a:latin typeface="Gill Sans MT"/>
                <a:cs typeface="Gill Sans MT"/>
              </a:rPr>
              <a:t>state/federal regulations</a:t>
            </a:r>
            <a:endParaRPr sz="2800" dirty="0">
              <a:latin typeface="Gill Sans MT"/>
              <a:cs typeface="Gill Sans MT"/>
            </a:endParaRPr>
          </a:p>
          <a:p>
            <a:pPr marL="318770" marR="506730" indent="-306705">
              <a:lnSpc>
                <a:spcPct val="100000"/>
              </a:lnSpc>
              <a:spcBef>
                <a:spcPts val="1305"/>
              </a:spcBef>
              <a:buClr>
                <a:srgbClr val="902F61"/>
              </a:buClr>
              <a:buSzPct val="87500"/>
              <a:buFont typeface="Wingdings 2"/>
              <a:buChar char=""/>
              <a:tabLst>
                <a:tab pos="318770" algn="l"/>
                <a:tab pos="1870075" algn="l"/>
              </a:tabLst>
            </a:pPr>
            <a:r>
              <a:rPr sz="2800" spc="-80" dirty="0">
                <a:solidFill>
                  <a:srgbClr val="3B3B3B"/>
                </a:solidFill>
                <a:latin typeface="Gill Sans MT"/>
                <a:cs typeface="Gill Sans MT"/>
              </a:rPr>
              <a:t>Verifies</a:t>
            </a:r>
            <a:r>
              <a:rPr sz="2800" spc="-130" dirty="0">
                <a:solidFill>
                  <a:srgbClr val="3B3B3B"/>
                </a:solidFill>
                <a:latin typeface="Gill Sans MT"/>
                <a:cs typeface="Gill Sans MT"/>
              </a:rPr>
              <a:t> </a:t>
            </a:r>
            <a:r>
              <a:rPr sz="2800" spc="-10" dirty="0">
                <a:solidFill>
                  <a:srgbClr val="3B3B3B"/>
                </a:solidFill>
                <a:latin typeface="Gill Sans MT"/>
                <a:cs typeface="Gill Sans MT"/>
              </a:rPr>
              <a:t>existence</a:t>
            </a:r>
            <a:r>
              <a:rPr sz="2800" spc="-120" dirty="0">
                <a:solidFill>
                  <a:srgbClr val="3B3B3B"/>
                </a:solidFill>
                <a:latin typeface="Gill Sans MT"/>
                <a:cs typeface="Gill Sans MT"/>
              </a:rPr>
              <a:t> </a:t>
            </a:r>
            <a:r>
              <a:rPr sz="2800" spc="-25" dirty="0">
                <a:solidFill>
                  <a:srgbClr val="3B3B3B"/>
                </a:solidFill>
                <a:latin typeface="Gill Sans MT"/>
                <a:cs typeface="Gill Sans MT"/>
              </a:rPr>
              <a:t>and </a:t>
            </a:r>
            <a:r>
              <a:rPr sz="2800" spc="-10" dirty="0">
                <a:solidFill>
                  <a:srgbClr val="3B3B3B"/>
                </a:solidFill>
                <a:latin typeface="Gill Sans MT"/>
                <a:cs typeface="Gill Sans MT"/>
              </a:rPr>
              <a:t>condition</a:t>
            </a:r>
            <a:r>
              <a:rPr sz="2800" dirty="0">
                <a:solidFill>
                  <a:srgbClr val="3B3B3B"/>
                </a:solidFill>
                <a:latin typeface="Gill Sans MT"/>
                <a:cs typeface="Gill Sans MT"/>
              </a:rPr>
              <a:t>	of</a:t>
            </a:r>
            <a:r>
              <a:rPr sz="2800" spc="-50" dirty="0">
                <a:solidFill>
                  <a:srgbClr val="3B3B3B"/>
                </a:solidFill>
                <a:latin typeface="Gill Sans MT"/>
                <a:cs typeface="Gill Sans MT"/>
              </a:rPr>
              <a:t> </a:t>
            </a:r>
            <a:r>
              <a:rPr sz="2800" spc="-10" dirty="0">
                <a:solidFill>
                  <a:srgbClr val="3B3B3B"/>
                </a:solidFill>
                <a:latin typeface="Gill Sans MT"/>
                <a:cs typeface="Gill Sans MT"/>
              </a:rPr>
              <a:t>equipment</a:t>
            </a:r>
            <a:endParaRPr sz="2800" dirty="0">
              <a:latin typeface="Gill Sans MT"/>
              <a:cs typeface="Gill Sans MT"/>
            </a:endParaRPr>
          </a:p>
          <a:p>
            <a:pPr marL="318770" marR="511175" indent="-306705">
              <a:lnSpc>
                <a:spcPct val="100000"/>
              </a:lnSpc>
              <a:spcBef>
                <a:spcPts val="1300"/>
              </a:spcBef>
              <a:buClr>
                <a:srgbClr val="902F61"/>
              </a:buClr>
              <a:buSzPct val="87500"/>
              <a:buFont typeface="Wingdings 2"/>
              <a:buChar char=""/>
              <a:tabLst>
                <a:tab pos="318770" algn="l"/>
                <a:tab pos="1252855" algn="l"/>
              </a:tabLst>
            </a:pPr>
            <a:r>
              <a:rPr sz="2800" spc="-25" dirty="0">
                <a:solidFill>
                  <a:srgbClr val="3B3B3B"/>
                </a:solidFill>
                <a:latin typeface="Gill Sans MT"/>
                <a:cs typeface="Gill Sans MT"/>
              </a:rPr>
              <a:t>Provides</a:t>
            </a:r>
            <a:r>
              <a:rPr sz="2800" spc="-135" dirty="0">
                <a:solidFill>
                  <a:srgbClr val="3B3B3B"/>
                </a:solidFill>
                <a:latin typeface="Gill Sans MT"/>
                <a:cs typeface="Gill Sans MT"/>
              </a:rPr>
              <a:t> </a:t>
            </a:r>
            <a:r>
              <a:rPr sz="2800" dirty="0">
                <a:solidFill>
                  <a:srgbClr val="3B3B3B"/>
                </a:solidFill>
                <a:latin typeface="Gill Sans MT"/>
                <a:cs typeface="Gill Sans MT"/>
              </a:rPr>
              <a:t>opportunity</a:t>
            </a:r>
            <a:r>
              <a:rPr sz="2800" spc="-130" dirty="0">
                <a:solidFill>
                  <a:srgbClr val="3B3B3B"/>
                </a:solidFill>
                <a:latin typeface="Gill Sans MT"/>
                <a:cs typeface="Gill Sans MT"/>
              </a:rPr>
              <a:t> </a:t>
            </a:r>
            <a:r>
              <a:rPr sz="2800" spc="-25" dirty="0">
                <a:solidFill>
                  <a:srgbClr val="3B3B3B"/>
                </a:solidFill>
                <a:latin typeface="Gill Sans MT"/>
                <a:cs typeface="Gill Sans MT"/>
              </a:rPr>
              <a:t>to </a:t>
            </a:r>
            <a:r>
              <a:rPr sz="2800" spc="-20" dirty="0">
                <a:solidFill>
                  <a:srgbClr val="3B3B3B"/>
                </a:solidFill>
                <a:latin typeface="Gill Sans MT"/>
                <a:cs typeface="Gill Sans MT"/>
              </a:rPr>
              <a:t>make</a:t>
            </a:r>
            <a:r>
              <a:rPr sz="2800" dirty="0">
                <a:solidFill>
                  <a:srgbClr val="3B3B3B"/>
                </a:solidFill>
                <a:latin typeface="Gill Sans MT"/>
                <a:cs typeface="Gill Sans MT"/>
              </a:rPr>
              <a:t>	</a:t>
            </a:r>
            <a:r>
              <a:rPr sz="2800" spc="-10" dirty="0">
                <a:solidFill>
                  <a:srgbClr val="3B3B3B"/>
                </a:solidFill>
                <a:latin typeface="Gill Sans MT"/>
                <a:cs typeface="Gill Sans MT"/>
              </a:rPr>
              <a:t>corrections</a:t>
            </a:r>
            <a:endParaRPr sz="2800" dirty="0">
              <a:latin typeface="Gill Sans MT"/>
              <a:cs typeface="Gill Sans MT"/>
            </a:endParaRPr>
          </a:p>
          <a:p>
            <a:pPr marL="318770" marR="408305" indent="-306705">
              <a:lnSpc>
                <a:spcPct val="100000"/>
              </a:lnSpc>
              <a:spcBef>
                <a:spcPts val="1295"/>
              </a:spcBef>
              <a:buClr>
                <a:srgbClr val="902F61"/>
              </a:buClr>
              <a:buSzPct val="87500"/>
              <a:buFont typeface="Wingdings 2"/>
              <a:buChar char=""/>
              <a:tabLst>
                <a:tab pos="318770" algn="l"/>
                <a:tab pos="1316990" algn="l"/>
              </a:tabLst>
            </a:pPr>
            <a:r>
              <a:rPr sz="2800" dirty="0">
                <a:solidFill>
                  <a:srgbClr val="3B3B3B"/>
                </a:solidFill>
                <a:latin typeface="Gill Sans MT"/>
                <a:cs typeface="Gill Sans MT"/>
              </a:rPr>
              <a:t>Ensures</a:t>
            </a:r>
            <a:r>
              <a:rPr sz="2800" spc="-190" dirty="0">
                <a:solidFill>
                  <a:srgbClr val="3B3B3B"/>
                </a:solidFill>
                <a:latin typeface="Gill Sans MT"/>
                <a:cs typeface="Gill Sans MT"/>
              </a:rPr>
              <a:t> </a:t>
            </a:r>
            <a:r>
              <a:rPr sz="2800" dirty="0">
                <a:solidFill>
                  <a:srgbClr val="3B3B3B"/>
                </a:solidFill>
                <a:latin typeface="Gill Sans MT"/>
                <a:cs typeface="Gill Sans MT"/>
              </a:rPr>
              <a:t>accuracy</a:t>
            </a:r>
            <a:r>
              <a:rPr sz="2800" spc="-160" dirty="0">
                <a:solidFill>
                  <a:srgbClr val="3B3B3B"/>
                </a:solidFill>
                <a:latin typeface="Gill Sans MT"/>
                <a:cs typeface="Gill Sans MT"/>
              </a:rPr>
              <a:t> </a:t>
            </a:r>
            <a:r>
              <a:rPr sz="2800" spc="-25" dirty="0">
                <a:solidFill>
                  <a:srgbClr val="3B3B3B"/>
                </a:solidFill>
                <a:latin typeface="Gill Sans MT"/>
                <a:cs typeface="Gill Sans MT"/>
              </a:rPr>
              <a:t>of UNM</a:t>
            </a:r>
            <a:r>
              <a:rPr sz="2800" dirty="0">
                <a:solidFill>
                  <a:srgbClr val="3B3B3B"/>
                </a:solidFill>
                <a:latin typeface="Gill Sans MT"/>
                <a:cs typeface="Gill Sans MT"/>
              </a:rPr>
              <a:t>	</a:t>
            </a:r>
            <a:r>
              <a:rPr sz="2800" spc="-10" dirty="0">
                <a:solidFill>
                  <a:srgbClr val="3B3B3B"/>
                </a:solidFill>
                <a:latin typeface="Gill Sans MT"/>
                <a:cs typeface="Gill Sans MT"/>
              </a:rPr>
              <a:t>inventory</a:t>
            </a:r>
            <a:r>
              <a:rPr sz="2800" spc="-145" dirty="0">
                <a:solidFill>
                  <a:srgbClr val="3B3B3B"/>
                </a:solidFill>
                <a:latin typeface="Gill Sans MT"/>
                <a:cs typeface="Gill Sans MT"/>
              </a:rPr>
              <a:t> </a:t>
            </a:r>
            <a:r>
              <a:rPr sz="2800" spc="-30" dirty="0">
                <a:solidFill>
                  <a:srgbClr val="3B3B3B"/>
                </a:solidFill>
                <a:latin typeface="Gill Sans MT"/>
                <a:cs typeface="Gill Sans MT"/>
              </a:rPr>
              <a:t>records</a:t>
            </a:r>
            <a:endParaRPr sz="2800" dirty="0">
              <a:latin typeface="Gill Sans MT"/>
              <a:cs typeface="Gill Sans MT"/>
            </a:endParaRPr>
          </a:p>
        </p:txBody>
      </p:sp>
      <p:pic>
        <p:nvPicPr>
          <p:cNvPr id="6" name="Picture 5" descr="A white label with black text and a barcode on a wooden surface&#10;&#10;Description automatically generated">
            <a:extLst>
              <a:ext uri="{FF2B5EF4-FFF2-40B4-BE49-F238E27FC236}">
                <a16:creationId xmlns:a16="http://schemas.microsoft.com/office/drawing/2014/main" id="{8F407793-2A67-D67F-C81E-AC6FEF933B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659245" y="2152015"/>
            <a:ext cx="4218940" cy="427863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190625"/>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spc="-55" dirty="0">
                <a:solidFill>
                  <a:srgbClr val="FFFFFF"/>
                </a:solidFill>
              </a:rPr>
              <a:t>WHAT’S</a:t>
            </a:r>
            <a:r>
              <a:rPr sz="4400" spc="-180" dirty="0">
                <a:solidFill>
                  <a:srgbClr val="FFFFFF"/>
                </a:solidFill>
              </a:rPr>
              <a:t> </a:t>
            </a:r>
            <a:r>
              <a:rPr sz="4400" dirty="0">
                <a:solidFill>
                  <a:srgbClr val="FFFFFF"/>
                </a:solidFill>
              </a:rPr>
              <a:t>ON</a:t>
            </a:r>
            <a:r>
              <a:rPr sz="4400" spc="5" dirty="0">
                <a:solidFill>
                  <a:srgbClr val="FFFFFF"/>
                </a:solidFill>
              </a:rPr>
              <a:t> </a:t>
            </a:r>
            <a:r>
              <a:rPr sz="4400" spc="-80" dirty="0">
                <a:solidFill>
                  <a:srgbClr val="FFFFFF"/>
                </a:solidFill>
              </a:rPr>
              <a:t>YOUR</a:t>
            </a:r>
            <a:r>
              <a:rPr sz="4400" spc="-685" dirty="0">
                <a:solidFill>
                  <a:srgbClr val="FFFFFF"/>
                </a:solidFill>
              </a:rPr>
              <a:t> </a:t>
            </a:r>
            <a:r>
              <a:rPr sz="4400" spc="-10" dirty="0">
                <a:solidFill>
                  <a:srgbClr val="FFFFFF"/>
                </a:solidFill>
              </a:rPr>
              <a:t>INVENTORY?</a:t>
            </a:r>
            <a:endParaRPr sz="4400" dirty="0"/>
          </a:p>
        </p:txBody>
      </p:sp>
      <p:sp>
        <p:nvSpPr>
          <p:cNvPr id="3" name="object 3"/>
          <p:cNvSpPr txBox="1"/>
          <p:nvPr/>
        </p:nvSpPr>
        <p:spPr>
          <a:xfrm>
            <a:off x="659484" y="2550666"/>
            <a:ext cx="10666095" cy="3624069"/>
          </a:xfrm>
          <a:prstGeom prst="rect">
            <a:avLst/>
          </a:prstGeom>
        </p:spPr>
        <p:txBody>
          <a:bodyPr vert="horz" wrap="square" lIns="0" tIns="12700" rIns="0" bIns="0" rtlCol="0">
            <a:spAutoFit/>
          </a:bodyPr>
          <a:lstStyle/>
          <a:p>
            <a:pPr marL="318770" marR="5080" indent="-306705">
              <a:lnSpc>
                <a:spcPct val="100000"/>
              </a:lnSpc>
              <a:spcBef>
                <a:spcPts val="100"/>
              </a:spcBef>
              <a:buClr>
                <a:srgbClr val="902F61"/>
              </a:buClr>
              <a:buSzPct val="91666"/>
              <a:buFont typeface="Wingdings 2"/>
              <a:buChar char=""/>
              <a:tabLst>
                <a:tab pos="318770" algn="l"/>
              </a:tabLst>
            </a:pPr>
            <a:r>
              <a:rPr lang="en-US" sz="2400" b="1" spc="-10" dirty="0">
                <a:solidFill>
                  <a:srgbClr val="3B3B3B"/>
                </a:solidFill>
                <a:latin typeface="Gill Sans MT"/>
                <a:cs typeface="Gill Sans MT"/>
              </a:rPr>
              <a:t>Based on UNM </a:t>
            </a:r>
            <a:r>
              <a:rPr sz="2400" b="1" spc="-65" dirty="0">
                <a:solidFill>
                  <a:srgbClr val="3B3B3B"/>
                </a:solidFill>
                <a:latin typeface="Gill Sans MT"/>
                <a:cs typeface="Gill Sans MT"/>
              </a:rPr>
              <a:t>Policy</a:t>
            </a:r>
            <a:r>
              <a:rPr sz="2400" b="1" spc="-100" dirty="0">
                <a:solidFill>
                  <a:srgbClr val="3B3B3B"/>
                </a:solidFill>
                <a:latin typeface="Gill Sans MT"/>
                <a:cs typeface="Gill Sans MT"/>
              </a:rPr>
              <a:t> </a:t>
            </a:r>
            <a:r>
              <a:rPr sz="2400" b="1" spc="-10" dirty="0">
                <a:solidFill>
                  <a:srgbClr val="3B3B3B"/>
                </a:solidFill>
                <a:latin typeface="Gill Sans MT"/>
                <a:cs typeface="Gill Sans MT"/>
              </a:rPr>
              <a:t>7710:</a:t>
            </a:r>
            <a:r>
              <a:rPr sz="2400" b="1" spc="-250" dirty="0">
                <a:solidFill>
                  <a:srgbClr val="3B3B3B"/>
                </a:solidFill>
                <a:latin typeface="Gill Sans MT"/>
                <a:cs typeface="Gill Sans MT"/>
              </a:rPr>
              <a:t> </a:t>
            </a:r>
            <a:r>
              <a:rPr sz="2400" b="1" spc="-10" dirty="0">
                <a:solidFill>
                  <a:srgbClr val="3B3B3B"/>
                </a:solidFill>
                <a:latin typeface="Gill Sans MT"/>
                <a:cs typeface="Gill Sans MT"/>
              </a:rPr>
              <a:t>Property Management</a:t>
            </a:r>
            <a:r>
              <a:rPr sz="2400" b="1" spc="-65" dirty="0">
                <a:solidFill>
                  <a:srgbClr val="3B3B3B"/>
                </a:solidFill>
                <a:latin typeface="Gill Sans MT"/>
                <a:cs typeface="Gill Sans MT"/>
              </a:rPr>
              <a:t> </a:t>
            </a:r>
            <a:r>
              <a:rPr sz="2400" b="1" dirty="0">
                <a:solidFill>
                  <a:srgbClr val="3B3B3B"/>
                </a:solidFill>
                <a:latin typeface="Gill Sans MT"/>
                <a:cs typeface="Gill Sans MT"/>
              </a:rPr>
              <a:t>and</a:t>
            </a:r>
            <a:r>
              <a:rPr sz="2400" b="1" spc="-30" dirty="0">
                <a:solidFill>
                  <a:srgbClr val="3B3B3B"/>
                </a:solidFill>
                <a:latin typeface="Gill Sans MT"/>
                <a:cs typeface="Gill Sans MT"/>
              </a:rPr>
              <a:t> </a:t>
            </a:r>
            <a:r>
              <a:rPr sz="2400" b="1" dirty="0">
                <a:solidFill>
                  <a:srgbClr val="3B3B3B"/>
                </a:solidFill>
                <a:latin typeface="Gill Sans MT"/>
                <a:cs typeface="Gill Sans MT"/>
              </a:rPr>
              <a:t>Control</a:t>
            </a:r>
            <a:r>
              <a:rPr sz="2400" b="1" spc="-40" dirty="0">
                <a:solidFill>
                  <a:srgbClr val="3B3B3B"/>
                </a:solidFill>
                <a:latin typeface="Gill Sans MT"/>
                <a:cs typeface="Gill Sans MT"/>
              </a:rPr>
              <a:t> </a:t>
            </a:r>
            <a:r>
              <a:rPr sz="2400" dirty="0">
                <a:solidFill>
                  <a:srgbClr val="3B3B3B"/>
                </a:solidFill>
                <a:latin typeface="Gill Sans MT"/>
                <a:cs typeface="Gill Sans MT"/>
              </a:rPr>
              <a:t>For</a:t>
            </a:r>
            <a:r>
              <a:rPr sz="2400" spc="-70" dirty="0">
                <a:solidFill>
                  <a:srgbClr val="3B3B3B"/>
                </a:solidFill>
                <a:latin typeface="Gill Sans MT"/>
                <a:cs typeface="Gill Sans MT"/>
              </a:rPr>
              <a:t> </a:t>
            </a:r>
            <a:r>
              <a:rPr sz="2400" dirty="0">
                <a:solidFill>
                  <a:srgbClr val="3B3B3B"/>
                </a:solidFill>
                <a:latin typeface="Gill Sans MT"/>
                <a:cs typeface="Gill Sans MT"/>
              </a:rPr>
              <a:t>the</a:t>
            </a:r>
            <a:r>
              <a:rPr sz="2400" spc="-55" dirty="0">
                <a:solidFill>
                  <a:srgbClr val="3B3B3B"/>
                </a:solidFill>
                <a:latin typeface="Gill Sans MT"/>
                <a:cs typeface="Gill Sans MT"/>
              </a:rPr>
              <a:t> </a:t>
            </a:r>
            <a:r>
              <a:rPr sz="2400" dirty="0">
                <a:solidFill>
                  <a:srgbClr val="3B3B3B"/>
                </a:solidFill>
                <a:latin typeface="Gill Sans MT"/>
                <a:cs typeface="Gill Sans MT"/>
              </a:rPr>
              <a:t>purposes</a:t>
            </a:r>
            <a:r>
              <a:rPr sz="2400" spc="-65" dirty="0">
                <a:solidFill>
                  <a:srgbClr val="3B3B3B"/>
                </a:solidFill>
                <a:latin typeface="Gill Sans MT"/>
                <a:cs typeface="Gill Sans MT"/>
              </a:rPr>
              <a:t> </a:t>
            </a:r>
            <a:r>
              <a:rPr sz="2400" dirty="0">
                <a:solidFill>
                  <a:srgbClr val="3B3B3B"/>
                </a:solidFill>
                <a:latin typeface="Gill Sans MT"/>
                <a:cs typeface="Gill Sans MT"/>
              </a:rPr>
              <a:t>of</a:t>
            </a:r>
            <a:r>
              <a:rPr sz="2400" spc="-20" dirty="0">
                <a:solidFill>
                  <a:srgbClr val="3B3B3B"/>
                </a:solidFill>
                <a:latin typeface="Gill Sans MT"/>
                <a:cs typeface="Gill Sans MT"/>
              </a:rPr>
              <a:t> </a:t>
            </a:r>
            <a:r>
              <a:rPr sz="2400" dirty="0">
                <a:solidFill>
                  <a:srgbClr val="3B3B3B"/>
                </a:solidFill>
                <a:latin typeface="Gill Sans MT"/>
                <a:cs typeface="Gill Sans MT"/>
              </a:rPr>
              <a:t>this</a:t>
            </a:r>
            <a:r>
              <a:rPr sz="2400" spc="-65" dirty="0">
                <a:solidFill>
                  <a:srgbClr val="3B3B3B"/>
                </a:solidFill>
                <a:latin typeface="Gill Sans MT"/>
                <a:cs typeface="Gill Sans MT"/>
              </a:rPr>
              <a:t> policy,</a:t>
            </a:r>
            <a:r>
              <a:rPr sz="2400" spc="-285" dirty="0">
                <a:solidFill>
                  <a:srgbClr val="3B3B3B"/>
                </a:solidFill>
                <a:latin typeface="Gill Sans MT"/>
                <a:cs typeface="Gill Sans MT"/>
              </a:rPr>
              <a:t> </a:t>
            </a:r>
            <a:r>
              <a:rPr sz="2400" spc="-20" dirty="0">
                <a:solidFill>
                  <a:srgbClr val="3B3B3B"/>
                </a:solidFill>
                <a:latin typeface="Gill Sans MT"/>
                <a:cs typeface="Gill Sans MT"/>
              </a:rPr>
              <a:t>inventoried</a:t>
            </a:r>
            <a:r>
              <a:rPr sz="2400" spc="-90" dirty="0">
                <a:solidFill>
                  <a:srgbClr val="3B3B3B"/>
                </a:solidFill>
                <a:latin typeface="Gill Sans MT"/>
                <a:cs typeface="Gill Sans MT"/>
              </a:rPr>
              <a:t> </a:t>
            </a:r>
            <a:r>
              <a:rPr sz="2400" spc="-10" dirty="0">
                <a:solidFill>
                  <a:srgbClr val="3B3B3B"/>
                </a:solidFill>
                <a:latin typeface="Gill Sans MT"/>
                <a:cs typeface="Gill Sans MT"/>
              </a:rPr>
              <a:t>property</a:t>
            </a:r>
            <a:r>
              <a:rPr sz="2400" spc="-220" dirty="0">
                <a:solidFill>
                  <a:srgbClr val="3B3B3B"/>
                </a:solidFill>
                <a:latin typeface="Gill Sans MT"/>
                <a:cs typeface="Gill Sans MT"/>
              </a:rPr>
              <a:t> </a:t>
            </a:r>
            <a:r>
              <a:rPr sz="2400" spc="-25" dirty="0">
                <a:solidFill>
                  <a:srgbClr val="3B3B3B"/>
                </a:solidFill>
                <a:latin typeface="Gill Sans MT"/>
                <a:cs typeface="Gill Sans MT"/>
              </a:rPr>
              <a:t>is </a:t>
            </a:r>
            <a:r>
              <a:rPr sz="2400" spc="-10" dirty="0">
                <a:solidFill>
                  <a:srgbClr val="3B3B3B"/>
                </a:solidFill>
                <a:latin typeface="Gill Sans MT"/>
                <a:cs typeface="Gill Sans MT"/>
              </a:rPr>
              <a:t>defined,</a:t>
            </a:r>
            <a:r>
              <a:rPr sz="2400" spc="-254" dirty="0">
                <a:solidFill>
                  <a:srgbClr val="3B3B3B"/>
                </a:solidFill>
                <a:latin typeface="Gill Sans MT"/>
                <a:cs typeface="Gill Sans MT"/>
              </a:rPr>
              <a:t> </a:t>
            </a:r>
            <a:r>
              <a:rPr sz="2400" dirty="0">
                <a:solidFill>
                  <a:srgbClr val="3B3B3B"/>
                </a:solidFill>
                <a:latin typeface="Gill Sans MT"/>
                <a:cs typeface="Gill Sans MT"/>
              </a:rPr>
              <a:t>with</a:t>
            </a:r>
            <a:r>
              <a:rPr sz="2400" spc="-75" dirty="0">
                <a:solidFill>
                  <a:srgbClr val="3B3B3B"/>
                </a:solidFill>
                <a:latin typeface="Gill Sans MT"/>
                <a:cs typeface="Gill Sans MT"/>
              </a:rPr>
              <a:t> </a:t>
            </a:r>
            <a:r>
              <a:rPr sz="2400" dirty="0">
                <a:solidFill>
                  <a:srgbClr val="3B3B3B"/>
                </a:solidFill>
                <a:latin typeface="Gill Sans MT"/>
                <a:cs typeface="Gill Sans MT"/>
              </a:rPr>
              <a:t>one</a:t>
            </a:r>
            <a:r>
              <a:rPr sz="2400" spc="-20" dirty="0">
                <a:solidFill>
                  <a:srgbClr val="3B3B3B"/>
                </a:solidFill>
                <a:latin typeface="Gill Sans MT"/>
                <a:cs typeface="Gill Sans MT"/>
              </a:rPr>
              <a:t> </a:t>
            </a:r>
            <a:r>
              <a:rPr sz="2400" dirty="0">
                <a:solidFill>
                  <a:srgbClr val="3B3B3B"/>
                </a:solidFill>
                <a:latin typeface="Gill Sans MT"/>
                <a:cs typeface="Gill Sans MT"/>
              </a:rPr>
              <a:t>exception,by</a:t>
            </a:r>
            <a:r>
              <a:rPr sz="2400" spc="-70" dirty="0">
                <a:solidFill>
                  <a:srgbClr val="3B3B3B"/>
                </a:solidFill>
                <a:latin typeface="Gill Sans MT"/>
                <a:cs typeface="Gill Sans MT"/>
              </a:rPr>
              <a:t> </a:t>
            </a:r>
            <a:r>
              <a:rPr sz="2400" dirty="0">
                <a:solidFill>
                  <a:srgbClr val="3B3B3B"/>
                </a:solidFill>
                <a:latin typeface="Gill Sans MT"/>
                <a:cs typeface="Gill Sans MT"/>
              </a:rPr>
              <a:t>the</a:t>
            </a:r>
            <a:r>
              <a:rPr sz="2400" spc="-45" dirty="0">
                <a:solidFill>
                  <a:srgbClr val="3B3B3B"/>
                </a:solidFill>
                <a:latin typeface="Gill Sans MT"/>
                <a:cs typeface="Gill Sans MT"/>
              </a:rPr>
              <a:t> </a:t>
            </a:r>
            <a:r>
              <a:rPr sz="2400" spc="-10" dirty="0">
                <a:solidFill>
                  <a:srgbClr val="3B3B3B"/>
                </a:solidFill>
                <a:latin typeface="Gill Sans MT"/>
                <a:cs typeface="Gill Sans MT"/>
              </a:rPr>
              <a:t>following:</a:t>
            </a:r>
            <a:endParaRPr sz="2400" dirty="0">
              <a:latin typeface="Gill Sans MT"/>
              <a:cs typeface="Gill Sans MT"/>
            </a:endParaRPr>
          </a:p>
          <a:p>
            <a:pPr marL="853440" lvl="1" indent="-246379">
              <a:lnSpc>
                <a:spcPct val="100000"/>
              </a:lnSpc>
              <a:spcBef>
                <a:spcPts val="1120"/>
              </a:spcBef>
              <a:buAutoNum type="arabicParenR"/>
              <a:tabLst>
                <a:tab pos="853440" algn="l"/>
              </a:tabLst>
            </a:pPr>
            <a:r>
              <a:rPr sz="2000" dirty="0">
                <a:solidFill>
                  <a:srgbClr val="3B3B3B"/>
                </a:solidFill>
                <a:latin typeface="Gill Sans MT"/>
                <a:cs typeface="Gill Sans MT"/>
              </a:rPr>
              <a:t>The</a:t>
            </a:r>
            <a:r>
              <a:rPr sz="2000" spc="-45" dirty="0">
                <a:solidFill>
                  <a:srgbClr val="3B3B3B"/>
                </a:solidFill>
                <a:latin typeface="Gill Sans MT"/>
                <a:cs typeface="Gill Sans MT"/>
              </a:rPr>
              <a:t> </a:t>
            </a:r>
            <a:r>
              <a:rPr sz="2000" dirty="0">
                <a:solidFill>
                  <a:srgbClr val="3B3B3B"/>
                </a:solidFill>
                <a:latin typeface="Gill Sans MT"/>
                <a:cs typeface="Gill Sans MT"/>
              </a:rPr>
              <a:t>cost</a:t>
            </a:r>
            <a:r>
              <a:rPr sz="2000" spc="-40" dirty="0">
                <a:solidFill>
                  <a:srgbClr val="3B3B3B"/>
                </a:solidFill>
                <a:latin typeface="Gill Sans MT"/>
                <a:cs typeface="Gill Sans MT"/>
              </a:rPr>
              <a:t> </a:t>
            </a:r>
            <a:r>
              <a:rPr sz="2000" dirty="0">
                <a:solidFill>
                  <a:srgbClr val="3B3B3B"/>
                </a:solidFill>
                <a:latin typeface="Gill Sans MT"/>
                <a:cs typeface="Gill Sans MT"/>
              </a:rPr>
              <a:t>is</a:t>
            </a:r>
            <a:r>
              <a:rPr sz="2000" spc="-50" dirty="0">
                <a:solidFill>
                  <a:srgbClr val="3B3B3B"/>
                </a:solidFill>
                <a:latin typeface="Gill Sans MT"/>
                <a:cs typeface="Gill Sans MT"/>
              </a:rPr>
              <a:t> </a:t>
            </a:r>
            <a:r>
              <a:rPr sz="2000" spc="-10" dirty="0">
                <a:solidFill>
                  <a:srgbClr val="3B3B3B"/>
                </a:solidFill>
                <a:latin typeface="Gill Sans MT"/>
                <a:cs typeface="Gill Sans MT"/>
              </a:rPr>
              <a:t>greater</a:t>
            </a:r>
            <a:r>
              <a:rPr sz="2000" spc="-45" dirty="0">
                <a:solidFill>
                  <a:srgbClr val="3B3B3B"/>
                </a:solidFill>
                <a:latin typeface="Gill Sans MT"/>
                <a:cs typeface="Gill Sans MT"/>
              </a:rPr>
              <a:t> </a:t>
            </a:r>
            <a:r>
              <a:rPr sz="2000" dirty="0">
                <a:solidFill>
                  <a:srgbClr val="3B3B3B"/>
                </a:solidFill>
                <a:latin typeface="Gill Sans MT"/>
                <a:cs typeface="Gill Sans MT"/>
              </a:rPr>
              <a:t>than</a:t>
            </a:r>
            <a:r>
              <a:rPr sz="2000" spc="-105" dirty="0">
                <a:solidFill>
                  <a:srgbClr val="3B3B3B"/>
                </a:solidFill>
                <a:latin typeface="Gill Sans MT"/>
                <a:cs typeface="Gill Sans MT"/>
              </a:rPr>
              <a:t> </a:t>
            </a:r>
            <a:r>
              <a:rPr sz="2000" spc="-10" dirty="0">
                <a:solidFill>
                  <a:srgbClr val="3B3B3B"/>
                </a:solidFill>
                <a:latin typeface="Gill Sans MT"/>
                <a:cs typeface="Gill Sans MT"/>
              </a:rPr>
              <a:t>$5,000,</a:t>
            </a:r>
            <a:endParaRPr sz="2000" dirty="0">
              <a:latin typeface="Gill Sans MT"/>
              <a:cs typeface="Gill Sans MT"/>
            </a:endParaRPr>
          </a:p>
          <a:p>
            <a:pPr marL="885825" lvl="1" indent="-278765">
              <a:spcBef>
                <a:spcPts val="1095"/>
              </a:spcBef>
              <a:buFontTx/>
              <a:buAutoNum type="arabicParenR"/>
              <a:tabLst>
                <a:tab pos="885825" algn="l"/>
              </a:tabLst>
            </a:pPr>
            <a:r>
              <a:rPr lang="en-US" sz="2000" dirty="0">
                <a:solidFill>
                  <a:srgbClr val="3B3B3B"/>
                </a:solidFill>
                <a:latin typeface="Gill Sans MT"/>
                <a:cs typeface="Gill Sans MT"/>
              </a:rPr>
              <a:t>The</a:t>
            </a:r>
            <a:r>
              <a:rPr lang="en-US" sz="2000" spc="-25" dirty="0">
                <a:solidFill>
                  <a:srgbClr val="3B3B3B"/>
                </a:solidFill>
                <a:latin typeface="Gill Sans MT"/>
                <a:cs typeface="Gill Sans MT"/>
              </a:rPr>
              <a:t> </a:t>
            </a:r>
            <a:r>
              <a:rPr lang="en-US" sz="2000" dirty="0">
                <a:solidFill>
                  <a:srgbClr val="3B3B3B"/>
                </a:solidFill>
                <a:latin typeface="Gill Sans MT"/>
                <a:cs typeface="Gill Sans MT"/>
              </a:rPr>
              <a:t>property</a:t>
            </a:r>
            <a:r>
              <a:rPr lang="en-US" sz="2000" spc="-55" dirty="0">
                <a:solidFill>
                  <a:srgbClr val="3B3B3B"/>
                </a:solidFill>
                <a:latin typeface="Gill Sans MT"/>
                <a:cs typeface="Gill Sans MT"/>
              </a:rPr>
              <a:t> </a:t>
            </a:r>
            <a:r>
              <a:rPr lang="en-US" sz="2000" dirty="0">
                <a:solidFill>
                  <a:srgbClr val="3B3B3B"/>
                </a:solidFill>
                <a:latin typeface="Gill Sans MT"/>
                <a:cs typeface="Gill Sans MT"/>
              </a:rPr>
              <a:t>is</a:t>
            </a:r>
            <a:r>
              <a:rPr lang="en-US" sz="2000" spc="-30" dirty="0">
                <a:solidFill>
                  <a:srgbClr val="3B3B3B"/>
                </a:solidFill>
                <a:latin typeface="Gill Sans MT"/>
                <a:cs typeface="Gill Sans MT"/>
              </a:rPr>
              <a:t> </a:t>
            </a:r>
            <a:r>
              <a:rPr lang="en-US" sz="2000" spc="-25" dirty="0">
                <a:solidFill>
                  <a:srgbClr val="3B3B3B"/>
                </a:solidFill>
                <a:latin typeface="Gill Sans MT"/>
                <a:cs typeface="Gill Sans MT"/>
              </a:rPr>
              <a:t>moveable</a:t>
            </a:r>
            <a:r>
              <a:rPr lang="en-US" sz="2000" spc="-125" dirty="0">
                <a:solidFill>
                  <a:srgbClr val="3B3B3B"/>
                </a:solidFill>
                <a:latin typeface="Gill Sans MT"/>
                <a:cs typeface="Gill Sans MT"/>
              </a:rPr>
              <a:t> </a:t>
            </a:r>
            <a:r>
              <a:rPr lang="en-US" sz="2000" spc="-25" dirty="0">
                <a:solidFill>
                  <a:srgbClr val="3B3B3B"/>
                </a:solidFill>
                <a:latin typeface="Gill Sans MT"/>
                <a:cs typeface="Gill Sans MT"/>
              </a:rPr>
              <a:t>and</a:t>
            </a:r>
            <a:endParaRPr lang="en-US" sz="2000" dirty="0">
              <a:latin typeface="Gill Sans MT"/>
              <a:cs typeface="Gill Sans MT"/>
            </a:endParaRPr>
          </a:p>
          <a:p>
            <a:pPr marL="885825" lvl="1" indent="-278765">
              <a:lnSpc>
                <a:spcPct val="100000"/>
              </a:lnSpc>
              <a:spcBef>
                <a:spcPts val="1095"/>
              </a:spcBef>
              <a:buAutoNum type="arabicParenR"/>
              <a:tabLst>
                <a:tab pos="885825" algn="l"/>
              </a:tabLst>
            </a:pPr>
            <a:r>
              <a:rPr lang="en-US" sz="2000" dirty="0">
                <a:solidFill>
                  <a:srgbClr val="3B3B3B"/>
                </a:solidFill>
                <a:latin typeface="Gill Sans MT"/>
                <a:cs typeface="Gill Sans MT"/>
              </a:rPr>
              <a:t>The p</a:t>
            </a:r>
            <a:r>
              <a:rPr sz="2000" dirty="0">
                <a:solidFill>
                  <a:srgbClr val="3B3B3B"/>
                </a:solidFill>
                <a:latin typeface="Gill Sans MT"/>
                <a:cs typeface="Gill Sans MT"/>
              </a:rPr>
              <a:t>roperty</a:t>
            </a:r>
            <a:r>
              <a:rPr sz="2000" spc="-70" dirty="0">
                <a:solidFill>
                  <a:srgbClr val="3B3B3B"/>
                </a:solidFill>
                <a:latin typeface="Gill Sans MT"/>
                <a:cs typeface="Gill Sans MT"/>
              </a:rPr>
              <a:t> </a:t>
            </a:r>
            <a:r>
              <a:rPr sz="2000" dirty="0">
                <a:solidFill>
                  <a:srgbClr val="3B3B3B"/>
                </a:solidFill>
                <a:latin typeface="Gill Sans MT"/>
                <a:cs typeface="Gill Sans MT"/>
              </a:rPr>
              <a:t>has</a:t>
            </a:r>
            <a:r>
              <a:rPr sz="2000" spc="-40" dirty="0">
                <a:solidFill>
                  <a:srgbClr val="3B3B3B"/>
                </a:solidFill>
                <a:latin typeface="Gill Sans MT"/>
                <a:cs typeface="Gill Sans MT"/>
              </a:rPr>
              <a:t> </a:t>
            </a:r>
            <a:r>
              <a:rPr sz="2000" dirty="0">
                <a:solidFill>
                  <a:srgbClr val="3B3B3B"/>
                </a:solidFill>
                <a:latin typeface="Gill Sans MT"/>
                <a:cs typeface="Gill Sans MT"/>
              </a:rPr>
              <a:t>a</a:t>
            </a:r>
            <a:r>
              <a:rPr sz="2000" spc="-25" dirty="0">
                <a:solidFill>
                  <a:srgbClr val="3B3B3B"/>
                </a:solidFill>
                <a:latin typeface="Gill Sans MT"/>
                <a:cs typeface="Gill Sans MT"/>
              </a:rPr>
              <a:t> </a:t>
            </a:r>
            <a:r>
              <a:rPr sz="2000" dirty="0">
                <a:solidFill>
                  <a:srgbClr val="3B3B3B"/>
                </a:solidFill>
                <a:latin typeface="Gill Sans MT"/>
                <a:cs typeface="Gill Sans MT"/>
              </a:rPr>
              <a:t>useful</a:t>
            </a:r>
            <a:r>
              <a:rPr sz="2000" spc="-45" dirty="0">
                <a:solidFill>
                  <a:srgbClr val="3B3B3B"/>
                </a:solidFill>
                <a:latin typeface="Gill Sans MT"/>
                <a:cs typeface="Gill Sans MT"/>
              </a:rPr>
              <a:t> </a:t>
            </a:r>
            <a:r>
              <a:rPr sz="2000" dirty="0">
                <a:solidFill>
                  <a:srgbClr val="3B3B3B"/>
                </a:solidFill>
                <a:latin typeface="Gill Sans MT"/>
                <a:cs typeface="Gill Sans MT"/>
              </a:rPr>
              <a:t>life</a:t>
            </a:r>
            <a:r>
              <a:rPr sz="2000" spc="-45" dirty="0">
                <a:solidFill>
                  <a:srgbClr val="3B3B3B"/>
                </a:solidFill>
                <a:latin typeface="Gill Sans MT"/>
                <a:cs typeface="Gill Sans MT"/>
              </a:rPr>
              <a:t> </a:t>
            </a:r>
            <a:r>
              <a:rPr sz="2000" dirty="0">
                <a:solidFill>
                  <a:srgbClr val="3B3B3B"/>
                </a:solidFill>
                <a:latin typeface="Gill Sans MT"/>
                <a:cs typeface="Gill Sans MT"/>
              </a:rPr>
              <a:t>of</a:t>
            </a:r>
            <a:r>
              <a:rPr sz="2000" spc="-30" dirty="0">
                <a:solidFill>
                  <a:srgbClr val="3B3B3B"/>
                </a:solidFill>
                <a:latin typeface="Gill Sans MT"/>
                <a:cs typeface="Gill Sans MT"/>
              </a:rPr>
              <a:t> </a:t>
            </a:r>
            <a:r>
              <a:rPr sz="2000" dirty="0">
                <a:solidFill>
                  <a:srgbClr val="3B3B3B"/>
                </a:solidFill>
                <a:latin typeface="Gill Sans MT"/>
                <a:cs typeface="Gill Sans MT"/>
              </a:rPr>
              <a:t>more</a:t>
            </a:r>
            <a:r>
              <a:rPr sz="2000" spc="-60" dirty="0">
                <a:solidFill>
                  <a:srgbClr val="3B3B3B"/>
                </a:solidFill>
                <a:latin typeface="Gill Sans MT"/>
                <a:cs typeface="Gill Sans MT"/>
              </a:rPr>
              <a:t> </a:t>
            </a:r>
            <a:r>
              <a:rPr sz="2000" dirty="0">
                <a:solidFill>
                  <a:srgbClr val="3B3B3B"/>
                </a:solidFill>
                <a:latin typeface="Gill Sans MT"/>
                <a:cs typeface="Gill Sans MT"/>
              </a:rPr>
              <a:t>than</a:t>
            </a:r>
            <a:r>
              <a:rPr sz="2000" spc="-40" dirty="0">
                <a:solidFill>
                  <a:srgbClr val="3B3B3B"/>
                </a:solidFill>
                <a:latin typeface="Gill Sans MT"/>
                <a:cs typeface="Gill Sans MT"/>
              </a:rPr>
              <a:t> </a:t>
            </a:r>
            <a:r>
              <a:rPr sz="2000" dirty="0">
                <a:solidFill>
                  <a:srgbClr val="3B3B3B"/>
                </a:solidFill>
                <a:latin typeface="Gill Sans MT"/>
                <a:cs typeface="Gill Sans MT"/>
              </a:rPr>
              <a:t>one</a:t>
            </a:r>
            <a:r>
              <a:rPr sz="2000" spc="-35" dirty="0">
                <a:solidFill>
                  <a:srgbClr val="3B3B3B"/>
                </a:solidFill>
                <a:latin typeface="Gill Sans MT"/>
                <a:cs typeface="Gill Sans MT"/>
              </a:rPr>
              <a:t> </a:t>
            </a:r>
            <a:r>
              <a:rPr sz="2000" dirty="0">
                <a:solidFill>
                  <a:srgbClr val="3B3B3B"/>
                </a:solidFill>
                <a:latin typeface="Gill Sans MT"/>
                <a:cs typeface="Gill Sans MT"/>
              </a:rPr>
              <a:t>(1)</a:t>
            </a:r>
            <a:r>
              <a:rPr sz="2000" spc="-210" dirty="0">
                <a:solidFill>
                  <a:srgbClr val="3B3B3B"/>
                </a:solidFill>
                <a:latin typeface="Gill Sans MT"/>
                <a:cs typeface="Gill Sans MT"/>
              </a:rPr>
              <a:t> </a:t>
            </a:r>
            <a:r>
              <a:rPr sz="2000" spc="-10" dirty="0">
                <a:solidFill>
                  <a:srgbClr val="3B3B3B"/>
                </a:solidFill>
                <a:latin typeface="Gill Sans MT"/>
                <a:cs typeface="Gill Sans MT"/>
              </a:rPr>
              <a:t>year</a:t>
            </a:r>
            <a:r>
              <a:rPr lang="en-US" sz="2000" spc="-10" dirty="0">
                <a:solidFill>
                  <a:srgbClr val="3B3B3B"/>
                </a:solidFill>
                <a:latin typeface="Gill Sans MT"/>
                <a:cs typeface="Gill Sans MT"/>
              </a:rPr>
              <a:t> and </a:t>
            </a:r>
          </a:p>
          <a:p>
            <a:pPr marL="885825" lvl="1" indent="-278765">
              <a:lnSpc>
                <a:spcPct val="100000"/>
              </a:lnSpc>
              <a:spcBef>
                <a:spcPts val="1095"/>
              </a:spcBef>
              <a:buAutoNum type="arabicParenR"/>
              <a:tabLst>
                <a:tab pos="885825" algn="l"/>
              </a:tabLst>
            </a:pPr>
            <a:r>
              <a:rPr lang="en-US" sz="2000" spc="-10" dirty="0">
                <a:solidFill>
                  <a:srgbClr val="3B3B3B"/>
                </a:solidFill>
                <a:latin typeface="Gill Sans MT"/>
                <a:cs typeface="Gill Sans MT"/>
              </a:rPr>
              <a:t>D</a:t>
            </a:r>
            <a:r>
              <a:rPr sz="2000" dirty="0">
                <a:solidFill>
                  <a:srgbClr val="3B3B3B"/>
                </a:solidFill>
                <a:latin typeface="Gill Sans MT"/>
                <a:cs typeface="Gill Sans MT"/>
              </a:rPr>
              <a:t>rones</a:t>
            </a:r>
            <a:r>
              <a:rPr sz="2000" spc="-35" dirty="0">
                <a:solidFill>
                  <a:srgbClr val="3B3B3B"/>
                </a:solidFill>
                <a:latin typeface="Gill Sans MT"/>
                <a:cs typeface="Gill Sans MT"/>
              </a:rPr>
              <a:t> </a:t>
            </a:r>
            <a:r>
              <a:rPr sz="2000" dirty="0">
                <a:solidFill>
                  <a:srgbClr val="3B3B3B"/>
                </a:solidFill>
                <a:latin typeface="Gill Sans MT"/>
                <a:cs typeface="Gill Sans MT"/>
              </a:rPr>
              <a:t>are</a:t>
            </a:r>
            <a:r>
              <a:rPr sz="2000" spc="-40" dirty="0">
                <a:solidFill>
                  <a:srgbClr val="3B3B3B"/>
                </a:solidFill>
                <a:latin typeface="Gill Sans MT"/>
                <a:cs typeface="Gill Sans MT"/>
              </a:rPr>
              <a:t> </a:t>
            </a:r>
            <a:r>
              <a:rPr sz="2000" spc="-10" dirty="0">
                <a:solidFill>
                  <a:srgbClr val="3B3B3B"/>
                </a:solidFill>
                <a:latin typeface="Gill Sans MT"/>
                <a:cs typeface="Gill Sans MT"/>
              </a:rPr>
              <a:t>treated</a:t>
            </a:r>
            <a:r>
              <a:rPr sz="2000" spc="-70" dirty="0">
                <a:solidFill>
                  <a:srgbClr val="3B3B3B"/>
                </a:solidFill>
                <a:latin typeface="Gill Sans MT"/>
                <a:cs typeface="Gill Sans MT"/>
              </a:rPr>
              <a:t> </a:t>
            </a:r>
            <a:r>
              <a:rPr sz="2000" dirty="0">
                <a:solidFill>
                  <a:srgbClr val="3B3B3B"/>
                </a:solidFill>
                <a:latin typeface="Gill Sans MT"/>
                <a:cs typeface="Gill Sans MT"/>
              </a:rPr>
              <a:t>as</a:t>
            </a:r>
            <a:r>
              <a:rPr sz="2000" spc="-25" dirty="0">
                <a:solidFill>
                  <a:srgbClr val="3B3B3B"/>
                </a:solidFill>
                <a:latin typeface="Gill Sans MT"/>
                <a:cs typeface="Gill Sans MT"/>
              </a:rPr>
              <a:t> </a:t>
            </a:r>
            <a:r>
              <a:rPr sz="2000" spc="-20" dirty="0">
                <a:solidFill>
                  <a:srgbClr val="3B3B3B"/>
                </a:solidFill>
                <a:latin typeface="Gill Sans MT"/>
                <a:cs typeface="Gill Sans MT"/>
              </a:rPr>
              <a:t>inventoried</a:t>
            </a:r>
            <a:r>
              <a:rPr sz="2000" spc="-90" dirty="0">
                <a:solidFill>
                  <a:srgbClr val="3B3B3B"/>
                </a:solidFill>
                <a:latin typeface="Gill Sans MT"/>
                <a:cs typeface="Gill Sans MT"/>
              </a:rPr>
              <a:t> </a:t>
            </a:r>
            <a:r>
              <a:rPr sz="2000" spc="-10" dirty="0">
                <a:solidFill>
                  <a:srgbClr val="3B3B3B"/>
                </a:solidFill>
                <a:latin typeface="Gill Sans MT"/>
                <a:cs typeface="Gill Sans MT"/>
              </a:rPr>
              <a:t>property</a:t>
            </a:r>
            <a:r>
              <a:rPr sz="2000" spc="-110" dirty="0">
                <a:solidFill>
                  <a:srgbClr val="3B3B3B"/>
                </a:solidFill>
                <a:latin typeface="Gill Sans MT"/>
                <a:cs typeface="Gill Sans MT"/>
              </a:rPr>
              <a:t> </a:t>
            </a:r>
            <a:r>
              <a:rPr sz="2000" spc="-10" dirty="0">
                <a:solidFill>
                  <a:srgbClr val="3B3B3B"/>
                </a:solidFill>
                <a:latin typeface="Gill Sans MT"/>
                <a:cs typeface="Gill Sans MT"/>
              </a:rPr>
              <a:t>regardless</a:t>
            </a:r>
            <a:r>
              <a:rPr sz="2000" spc="-25" dirty="0">
                <a:solidFill>
                  <a:srgbClr val="3B3B3B"/>
                </a:solidFill>
                <a:latin typeface="Gill Sans MT"/>
                <a:cs typeface="Gill Sans MT"/>
              </a:rPr>
              <a:t> </a:t>
            </a:r>
            <a:r>
              <a:rPr sz="2000" dirty="0">
                <a:solidFill>
                  <a:srgbClr val="3B3B3B"/>
                </a:solidFill>
                <a:latin typeface="Gill Sans MT"/>
                <a:cs typeface="Gill Sans MT"/>
              </a:rPr>
              <a:t>of</a:t>
            </a:r>
            <a:r>
              <a:rPr sz="2000" spc="-40" dirty="0">
                <a:solidFill>
                  <a:srgbClr val="3B3B3B"/>
                </a:solidFill>
                <a:latin typeface="Gill Sans MT"/>
                <a:cs typeface="Gill Sans MT"/>
              </a:rPr>
              <a:t> </a:t>
            </a:r>
            <a:r>
              <a:rPr sz="2000" spc="-10" dirty="0">
                <a:solidFill>
                  <a:srgbClr val="3B3B3B"/>
                </a:solidFill>
                <a:latin typeface="Gill Sans MT"/>
                <a:cs typeface="Gill Sans MT"/>
              </a:rPr>
              <a:t>cost.</a:t>
            </a:r>
            <a:endParaRPr sz="2000" dirty="0">
              <a:latin typeface="Gill Sans MT"/>
              <a:cs typeface="Gill Sans MT"/>
            </a:endParaRPr>
          </a:p>
          <a:p>
            <a:pPr>
              <a:lnSpc>
                <a:spcPct val="100000"/>
              </a:lnSpc>
              <a:spcBef>
                <a:spcPts val="40"/>
              </a:spcBef>
            </a:pPr>
            <a:endParaRPr sz="3000" dirty="0">
              <a:latin typeface="Gill Sans MT"/>
              <a:cs typeface="Gill Sans MT"/>
            </a:endParaRPr>
          </a:p>
          <a:p>
            <a:pPr marL="607060">
              <a:lnSpc>
                <a:spcPct val="100000"/>
              </a:lnSpc>
            </a:pPr>
            <a:r>
              <a:rPr sz="1600" b="1" dirty="0">
                <a:solidFill>
                  <a:srgbClr val="3B3B3B"/>
                </a:solidFill>
                <a:latin typeface="Gill Sans MT"/>
                <a:cs typeface="Gill Sans MT"/>
              </a:rPr>
              <a:t>****The</a:t>
            </a:r>
            <a:r>
              <a:rPr sz="1600" b="1" spc="-75" dirty="0">
                <a:solidFill>
                  <a:srgbClr val="3B3B3B"/>
                </a:solidFill>
                <a:latin typeface="Gill Sans MT"/>
                <a:cs typeface="Gill Sans MT"/>
              </a:rPr>
              <a:t> </a:t>
            </a:r>
            <a:r>
              <a:rPr sz="1600" b="1" dirty="0">
                <a:solidFill>
                  <a:srgbClr val="3B3B3B"/>
                </a:solidFill>
                <a:latin typeface="Gill Sans MT"/>
                <a:cs typeface="Gill Sans MT"/>
              </a:rPr>
              <a:t>assets</a:t>
            </a:r>
            <a:r>
              <a:rPr sz="1600" b="1" spc="-55" dirty="0">
                <a:solidFill>
                  <a:srgbClr val="3B3B3B"/>
                </a:solidFill>
                <a:latin typeface="Gill Sans MT"/>
                <a:cs typeface="Gill Sans MT"/>
              </a:rPr>
              <a:t> </a:t>
            </a:r>
            <a:r>
              <a:rPr sz="1600" b="1" spc="-10" dirty="0">
                <a:solidFill>
                  <a:srgbClr val="3B3B3B"/>
                </a:solidFill>
                <a:latin typeface="Gill Sans MT"/>
                <a:cs typeface="Gill Sans MT"/>
              </a:rPr>
              <a:t>required</a:t>
            </a:r>
            <a:r>
              <a:rPr sz="1600" b="1" spc="-55" dirty="0">
                <a:solidFill>
                  <a:srgbClr val="3B3B3B"/>
                </a:solidFill>
                <a:latin typeface="Gill Sans MT"/>
                <a:cs typeface="Gill Sans MT"/>
              </a:rPr>
              <a:t> </a:t>
            </a:r>
            <a:r>
              <a:rPr sz="1600" b="1" dirty="0">
                <a:solidFill>
                  <a:srgbClr val="3B3B3B"/>
                </a:solidFill>
                <a:latin typeface="Gill Sans MT"/>
                <a:cs typeface="Gill Sans MT"/>
              </a:rPr>
              <a:t>for</a:t>
            </a:r>
            <a:r>
              <a:rPr sz="1600" b="1" spc="-55" dirty="0">
                <a:solidFill>
                  <a:srgbClr val="3B3B3B"/>
                </a:solidFill>
                <a:latin typeface="Gill Sans MT"/>
                <a:cs typeface="Gill Sans MT"/>
              </a:rPr>
              <a:t> </a:t>
            </a:r>
            <a:r>
              <a:rPr sz="1600" b="1" dirty="0">
                <a:solidFill>
                  <a:srgbClr val="3B3B3B"/>
                </a:solidFill>
                <a:latin typeface="Gill Sans MT"/>
                <a:cs typeface="Gill Sans MT"/>
              </a:rPr>
              <a:t>certification</a:t>
            </a:r>
            <a:r>
              <a:rPr sz="1600" b="1" spc="-75" dirty="0">
                <a:solidFill>
                  <a:srgbClr val="3B3B3B"/>
                </a:solidFill>
                <a:latin typeface="Gill Sans MT"/>
                <a:cs typeface="Gill Sans MT"/>
              </a:rPr>
              <a:t> </a:t>
            </a:r>
            <a:r>
              <a:rPr sz="1600" b="1" dirty="0">
                <a:solidFill>
                  <a:srgbClr val="3B3B3B"/>
                </a:solidFill>
                <a:latin typeface="Gill Sans MT"/>
                <a:cs typeface="Gill Sans MT"/>
              </a:rPr>
              <a:t>may</a:t>
            </a:r>
            <a:r>
              <a:rPr sz="1600" b="1" spc="-50" dirty="0">
                <a:solidFill>
                  <a:srgbClr val="3B3B3B"/>
                </a:solidFill>
                <a:latin typeface="Gill Sans MT"/>
                <a:cs typeface="Gill Sans MT"/>
              </a:rPr>
              <a:t> </a:t>
            </a:r>
            <a:r>
              <a:rPr sz="1600" b="1" dirty="0">
                <a:solidFill>
                  <a:srgbClr val="3B3B3B"/>
                </a:solidFill>
                <a:latin typeface="Gill Sans MT"/>
                <a:cs typeface="Gill Sans MT"/>
              </a:rPr>
              <a:t>vary</a:t>
            </a:r>
            <a:r>
              <a:rPr sz="1600" b="1" spc="-80" dirty="0">
                <a:solidFill>
                  <a:srgbClr val="3B3B3B"/>
                </a:solidFill>
                <a:latin typeface="Gill Sans MT"/>
                <a:cs typeface="Gill Sans MT"/>
              </a:rPr>
              <a:t> </a:t>
            </a:r>
            <a:r>
              <a:rPr sz="1600" b="1" dirty="0">
                <a:solidFill>
                  <a:srgbClr val="3B3B3B"/>
                </a:solidFill>
                <a:latin typeface="Gill Sans MT"/>
                <a:cs typeface="Gill Sans MT"/>
              </a:rPr>
              <a:t>each</a:t>
            </a:r>
            <a:r>
              <a:rPr sz="1600" b="1" spc="-50" dirty="0">
                <a:solidFill>
                  <a:srgbClr val="3B3B3B"/>
                </a:solidFill>
                <a:latin typeface="Gill Sans MT"/>
                <a:cs typeface="Gill Sans MT"/>
              </a:rPr>
              <a:t> </a:t>
            </a:r>
            <a:r>
              <a:rPr sz="1600" b="1" dirty="0">
                <a:solidFill>
                  <a:srgbClr val="3B3B3B"/>
                </a:solidFill>
                <a:latin typeface="Gill Sans MT"/>
                <a:cs typeface="Gill Sans MT"/>
              </a:rPr>
              <a:t>fiscal</a:t>
            </a:r>
            <a:r>
              <a:rPr sz="1600" b="1" spc="-60" dirty="0">
                <a:solidFill>
                  <a:srgbClr val="3B3B3B"/>
                </a:solidFill>
                <a:latin typeface="Gill Sans MT"/>
                <a:cs typeface="Gill Sans MT"/>
              </a:rPr>
              <a:t> year.</a:t>
            </a:r>
            <a:r>
              <a:rPr sz="1600" b="1" spc="-185" dirty="0">
                <a:solidFill>
                  <a:srgbClr val="3B3B3B"/>
                </a:solidFill>
                <a:latin typeface="Gill Sans MT"/>
                <a:cs typeface="Gill Sans MT"/>
              </a:rPr>
              <a:t> </a:t>
            </a:r>
            <a:r>
              <a:rPr sz="1600" b="1" dirty="0">
                <a:solidFill>
                  <a:srgbClr val="3B3B3B"/>
                </a:solidFill>
                <a:latin typeface="Gill Sans MT"/>
                <a:cs typeface="Gill Sans MT"/>
              </a:rPr>
              <a:t>Please</a:t>
            </a:r>
            <a:r>
              <a:rPr sz="1600" b="1" spc="-50" dirty="0">
                <a:solidFill>
                  <a:srgbClr val="3B3B3B"/>
                </a:solidFill>
                <a:latin typeface="Gill Sans MT"/>
                <a:cs typeface="Gill Sans MT"/>
              </a:rPr>
              <a:t> </a:t>
            </a:r>
            <a:r>
              <a:rPr sz="1600" b="1" dirty="0">
                <a:solidFill>
                  <a:srgbClr val="3B3B3B"/>
                </a:solidFill>
                <a:latin typeface="Gill Sans MT"/>
                <a:cs typeface="Gill Sans MT"/>
              </a:rPr>
              <a:t>see</a:t>
            </a:r>
            <a:r>
              <a:rPr sz="1600" b="1" spc="-40" dirty="0">
                <a:solidFill>
                  <a:srgbClr val="3B3B3B"/>
                </a:solidFill>
                <a:latin typeface="Gill Sans MT"/>
                <a:cs typeface="Gill Sans MT"/>
              </a:rPr>
              <a:t> </a:t>
            </a:r>
            <a:r>
              <a:rPr sz="1600" b="1" dirty="0">
                <a:solidFill>
                  <a:srgbClr val="3B3B3B"/>
                </a:solidFill>
                <a:latin typeface="Gill Sans MT"/>
                <a:cs typeface="Gill Sans MT"/>
              </a:rPr>
              <a:t>next</a:t>
            </a:r>
            <a:r>
              <a:rPr sz="1600" b="1" spc="-35" dirty="0">
                <a:solidFill>
                  <a:srgbClr val="3B3B3B"/>
                </a:solidFill>
                <a:latin typeface="Gill Sans MT"/>
                <a:cs typeface="Gill Sans MT"/>
              </a:rPr>
              <a:t> </a:t>
            </a:r>
            <a:r>
              <a:rPr sz="1600" b="1" dirty="0">
                <a:solidFill>
                  <a:srgbClr val="3B3B3B"/>
                </a:solidFill>
                <a:latin typeface="Gill Sans MT"/>
                <a:cs typeface="Gill Sans MT"/>
              </a:rPr>
              <a:t>slide</a:t>
            </a:r>
            <a:r>
              <a:rPr sz="1600" b="1" spc="-45" dirty="0">
                <a:solidFill>
                  <a:srgbClr val="3B3B3B"/>
                </a:solidFill>
                <a:latin typeface="Gill Sans MT"/>
                <a:cs typeface="Gill Sans MT"/>
              </a:rPr>
              <a:t> </a:t>
            </a:r>
            <a:r>
              <a:rPr sz="1600" b="1" dirty="0">
                <a:solidFill>
                  <a:srgbClr val="3B3B3B"/>
                </a:solidFill>
                <a:latin typeface="Gill Sans MT"/>
                <a:cs typeface="Gill Sans MT"/>
              </a:rPr>
              <a:t>for</a:t>
            </a:r>
            <a:r>
              <a:rPr sz="1600" b="1" spc="-55" dirty="0">
                <a:solidFill>
                  <a:srgbClr val="3B3B3B"/>
                </a:solidFill>
                <a:latin typeface="Gill Sans MT"/>
                <a:cs typeface="Gill Sans MT"/>
              </a:rPr>
              <a:t> </a:t>
            </a:r>
            <a:r>
              <a:rPr sz="1600" b="1" spc="-10" dirty="0">
                <a:solidFill>
                  <a:srgbClr val="3B3B3B"/>
                </a:solidFill>
                <a:latin typeface="Gill Sans MT"/>
                <a:cs typeface="Gill Sans MT"/>
              </a:rPr>
              <a:t>details.****</a:t>
            </a:r>
            <a:endParaRPr sz="1600" dirty="0">
              <a:latin typeface="Gill Sans MT"/>
              <a:cs typeface="Gill Sans M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24639"/>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lang="en-US" sz="4400" spc="-55" dirty="0">
                <a:solidFill>
                  <a:srgbClr val="FFFFFF"/>
                </a:solidFill>
              </a:rPr>
              <a:t>Physical Annual Inventory TimeLine </a:t>
            </a:r>
            <a:endParaRPr sz="4400" dirty="0"/>
          </a:p>
        </p:txBody>
      </p:sp>
      <p:sp>
        <p:nvSpPr>
          <p:cNvPr id="3" name="object 3"/>
          <p:cNvSpPr txBox="1"/>
          <p:nvPr/>
        </p:nvSpPr>
        <p:spPr>
          <a:xfrm>
            <a:off x="609091" y="2188692"/>
            <a:ext cx="10953750" cy="3865161"/>
          </a:xfrm>
          <a:prstGeom prst="rect">
            <a:avLst/>
          </a:prstGeom>
        </p:spPr>
        <p:txBody>
          <a:bodyPr vert="horz" wrap="square" lIns="0" tIns="190500" rIns="0" bIns="0" rtlCol="0">
            <a:spAutoFit/>
          </a:bodyPr>
          <a:lstStyle/>
          <a:p>
            <a:pPr marL="63500" marR="0">
              <a:spcBef>
                <a:spcPts val="0"/>
              </a:spcBef>
              <a:spcAft>
                <a:spcPts val="0"/>
              </a:spcAft>
            </a:pPr>
            <a:r>
              <a:rPr lang="en-US" sz="1800" b="1" dirty="0">
                <a:solidFill>
                  <a:srgbClr val="212121"/>
                </a:solidFill>
                <a:effectLst/>
                <a:latin typeface="Arial" panose="020B0604020202020204" pitchFamily="34" charset="0"/>
                <a:ea typeface="Arial" panose="020B0604020202020204" pitchFamily="34" charset="0"/>
              </a:rPr>
              <a:t>Preparing for the Annual Inventory starts in December of the prior year and ends in </a:t>
            </a:r>
            <a:r>
              <a:rPr lang="en-US" b="1" dirty="0">
                <a:solidFill>
                  <a:srgbClr val="212121"/>
                </a:solidFill>
                <a:latin typeface="Arial" panose="020B0604020202020204" pitchFamily="34" charset="0"/>
                <a:ea typeface="Arial" panose="020B0604020202020204" pitchFamily="34" charset="0"/>
              </a:rPr>
              <a:t>April </a:t>
            </a:r>
            <a:r>
              <a:rPr lang="en-US" sz="1800" b="1" dirty="0">
                <a:solidFill>
                  <a:srgbClr val="212121"/>
                </a:solidFill>
                <a:effectLst/>
                <a:latin typeface="Arial" panose="020B0604020202020204" pitchFamily="34" charset="0"/>
                <a:ea typeface="Arial" panose="020B0604020202020204" pitchFamily="34" charset="0"/>
              </a:rPr>
              <a:t>of the current year</a:t>
            </a:r>
          </a:p>
          <a:p>
            <a:pPr marL="63500" marR="0">
              <a:lnSpc>
                <a:spcPts val="1320"/>
              </a:lnSpc>
              <a:spcBef>
                <a:spcPts val="0"/>
              </a:spcBef>
              <a:spcAft>
                <a:spcPts val="0"/>
              </a:spcAft>
            </a:pPr>
            <a:endParaRPr lang="en-US" dirty="0">
              <a:solidFill>
                <a:srgbClr val="212121"/>
              </a:solidFill>
              <a:latin typeface="Arial" panose="020B0604020202020204" pitchFamily="34" charset="0"/>
              <a:ea typeface="Arial" panose="020B0604020202020204" pitchFamily="34" charset="0"/>
            </a:endParaRPr>
          </a:p>
          <a:p>
            <a:pPr marL="63500" marR="0">
              <a:lnSpc>
                <a:spcPts val="1320"/>
              </a:lnSpc>
              <a:spcBef>
                <a:spcPts val="0"/>
              </a:spcBef>
              <a:spcAft>
                <a:spcPts val="0"/>
              </a:spcAft>
            </a:pPr>
            <a:endParaRPr lang="en-US" dirty="0">
              <a:solidFill>
                <a:srgbClr val="212121"/>
              </a:solidFill>
              <a:latin typeface="Arial" panose="020B0604020202020204" pitchFamily="34" charset="0"/>
              <a:ea typeface="Arial" panose="020B0604020202020204" pitchFamily="34" charset="0"/>
            </a:endParaRPr>
          </a:p>
          <a:p>
            <a:pPr marL="63500" marR="0">
              <a:lnSpc>
                <a:spcPts val="1320"/>
              </a:lnSpc>
              <a:spcBef>
                <a:spcPts val="0"/>
              </a:spcBef>
              <a:spcAft>
                <a:spcPts val="0"/>
              </a:spcAft>
            </a:pPr>
            <a:r>
              <a:rPr lang="en-US" dirty="0">
                <a:solidFill>
                  <a:srgbClr val="212121"/>
                </a:solidFill>
                <a:latin typeface="Arial" panose="020B0604020202020204" pitchFamily="34" charset="0"/>
                <a:ea typeface="Arial" panose="020B0604020202020204" pitchFamily="34" charset="0"/>
              </a:rPr>
              <a:t>Below is an example of an Inventory Schedule: </a:t>
            </a:r>
          </a:p>
          <a:p>
            <a:pPr marL="63500" marR="0">
              <a:lnSpc>
                <a:spcPts val="1320"/>
              </a:lnSpc>
              <a:spcBef>
                <a:spcPts val="0"/>
              </a:spcBef>
              <a:spcAft>
                <a:spcPts val="0"/>
              </a:spcAft>
            </a:pPr>
            <a:endParaRPr lang="en-US" sz="1800" b="1" dirty="0">
              <a:solidFill>
                <a:srgbClr val="212121"/>
              </a:solidFill>
              <a:effectLst/>
              <a:latin typeface="Arial" panose="020B0604020202020204" pitchFamily="34" charset="0"/>
              <a:ea typeface="Arial" panose="020B0604020202020204" pitchFamily="34" charset="0"/>
            </a:endParaRPr>
          </a:p>
          <a:p>
            <a:pPr marL="63500" marR="0">
              <a:lnSpc>
                <a:spcPts val="1320"/>
              </a:lnSpc>
              <a:spcBef>
                <a:spcPts val="0"/>
              </a:spcBef>
              <a:spcAft>
                <a:spcPts val="0"/>
              </a:spcAft>
            </a:pPr>
            <a:endParaRPr lang="en-US" b="1" dirty="0">
              <a:solidFill>
                <a:srgbClr val="212121"/>
              </a:solidFill>
              <a:latin typeface="Arial" panose="020B0604020202020204" pitchFamily="34" charset="0"/>
              <a:ea typeface="Arial" panose="020B0604020202020204" pitchFamily="34" charset="0"/>
            </a:endParaRPr>
          </a:p>
          <a:p>
            <a:pPr marL="63500" marR="0" algn="ctr">
              <a:spcBef>
                <a:spcPts val="0"/>
              </a:spcBef>
              <a:spcAft>
                <a:spcPts val="0"/>
              </a:spcAft>
            </a:pPr>
            <a:r>
              <a:rPr lang="en-US" sz="1800" b="1" dirty="0">
                <a:solidFill>
                  <a:srgbClr val="212121"/>
                </a:solidFill>
                <a:effectLst/>
                <a:latin typeface="Arial" panose="020B0604020202020204" pitchFamily="34" charset="0"/>
                <a:ea typeface="Arial" panose="020B0604020202020204" pitchFamily="34" charset="0"/>
              </a:rPr>
              <a:t>December 6 </a:t>
            </a:r>
            <a:r>
              <a:rPr lang="en-US" sz="1800" dirty="0">
                <a:solidFill>
                  <a:srgbClr val="212121"/>
                </a:solidFill>
                <a:effectLst/>
                <a:latin typeface="Arial" panose="020B0604020202020204" pitchFamily="34" charset="0"/>
                <a:ea typeface="Arial" panose="020B0604020202020204" pitchFamily="34" charset="0"/>
              </a:rPr>
              <a:t>First Prenotification</a:t>
            </a:r>
            <a:r>
              <a:rPr lang="en-US" sz="1800" spc="-20"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sent</a:t>
            </a:r>
            <a:r>
              <a:rPr lang="en-US" sz="1800" spc="-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to</a:t>
            </a:r>
            <a:r>
              <a:rPr lang="en-US" sz="1800" spc="-20"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all</a:t>
            </a:r>
            <a:r>
              <a:rPr lang="en-US" sz="1800" spc="-1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Inventory</a:t>
            </a:r>
            <a:r>
              <a:rPr lang="en-US" sz="1800" spc="-10" dirty="0">
                <a:solidFill>
                  <a:srgbClr val="212121"/>
                </a:solidFill>
                <a:effectLst/>
                <a:latin typeface="Arial" panose="020B0604020202020204" pitchFamily="34" charset="0"/>
                <a:ea typeface="Arial" panose="020B0604020202020204" pitchFamily="34" charset="0"/>
              </a:rPr>
              <a:t> Contacts</a:t>
            </a:r>
          </a:p>
          <a:p>
            <a:pPr marL="0" marR="0" indent="63500" algn="ctr">
              <a:spcBef>
                <a:spcPts val="0"/>
              </a:spcBef>
              <a:spcAft>
                <a:spcPts val="0"/>
              </a:spcAft>
            </a:pPr>
            <a:r>
              <a:rPr lang="en-US" sz="1800" b="1" dirty="0">
                <a:solidFill>
                  <a:srgbClr val="212121"/>
                </a:solidFill>
                <a:effectLst/>
                <a:latin typeface="Arial" panose="020B0604020202020204" pitchFamily="34" charset="0"/>
                <a:ea typeface="Arial" panose="020B0604020202020204" pitchFamily="34" charset="0"/>
              </a:rPr>
              <a:t>December 14 </a:t>
            </a:r>
            <a:r>
              <a:rPr lang="en-US" sz="1800" dirty="0">
                <a:solidFill>
                  <a:srgbClr val="212121"/>
                </a:solidFill>
                <a:effectLst/>
                <a:latin typeface="Arial" panose="020B0604020202020204" pitchFamily="34" charset="0"/>
                <a:ea typeface="Arial" panose="020B0604020202020204" pitchFamily="34" charset="0"/>
              </a:rPr>
              <a:t>Second Prenotification</a:t>
            </a:r>
            <a:r>
              <a:rPr lang="en-US" sz="1800" spc="-20"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sent</a:t>
            </a:r>
            <a:r>
              <a:rPr lang="en-US" sz="1800" spc="-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to</a:t>
            </a:r>
            <a:r>
              <a:rPr lang="en-US" sz="1800" spc="-20"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all</a:t>
            </a:r>
            <a:r>
              <a:rPr lang="en-US" sz="1800" spc="-1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Inventory</a:t>
            </a:r>
            <a:r>
              <a:rPr lang="en-US" sz="1800" spc="-10" dirty="0">
                <a:solidFill>
                  <a:srgbClr val="212121"/>
                </a:solidFill>
                <a:effectLst/>
                <a:latin typeface="Arial" panose="020B0604020202020204" pitchFamily="34" charset="0"/>
                <a:ea typeface="Arial" panose="020B0604020202020204" pitchFamily="34" charset="0"/>
              </a:rPr>
              <a:t> Contacts</a:t>
            </a:r>
            <a:endParaRPr lang="en-US" sz="1800" dirty="0">
              <a:effectLst/>
              <a:latin typeface="Arial" panose="020B0604020202020204" pitchFamily="34" charset="0"/>
              <a:ea typeface="Arial" panose="020B0604020202020204" pitchFamily="34" charset="0"/>
            </a:endParaRPr>
          </a:p>
          <a:p>
            <a:pPr marL="0" marR="0" indent="63500" algn="ctr">
              <a:spcBef>
                <a:spcPts val="0"/>
              </a:spcBef>
              <a:spcAft>
                <a:spcPts val="0"/>
              </a:spcAft>
            </a:pPr>
            <a:r>
              <a:rPr lang="en-US" sz="1800" b="1" dirty="0">
                <a:solidFill>
                  <a:srgbClr val="212121"/>
                </a:solidFill>
                <a:effectLst/>
                <a:latin typeface="Arial" panose="020B0604020202020204" pitchFamily="34" charset="0"/>
                <a:ea typeface="Arial" panose="020B0604020202020204" pitchFamily="34" charset="0"/>
              </a:rPr>
              <a:t>January</a:t>
            </a:r>
            <a:r>
              <a:rPr lang="en-US" sz="1800" b="1" spc="-20" dirty="0">
                <a:solidFill>
                  <a:srgbClr val="212121"/>
                </a:solidFill>
                <a:effectLst/>
                <a:latin typeface="Arial" panose="020B0604020202020204" pitchFamily="34" charset="0"/>
                <a:ea typeface="Arial" panose="020B0604020202020204" pitchFamily="34" charset="0"/>
              </a:rPr>
              <a:t> </a:t>
            </a:r>
            <a:r>
              <a:rPr lang="en-US" sz="1800" b="1" dirty="0">
                <a:solidFill>
                  <a:srgbClr val="212121"/>
                </a:solidFill>
                <a:effectLst/>
                <a:latin typeface="Arial" panose="020B0604020202020204" pitchFamily="34" charset="0"/>
                <a:ea typeface="Arial" panose="020B0604020202020204" pitchFamily="34" charset="0"/>
              </a:rPr>
              <a:t>2 </a:t>
            </a:r>
            <a:r>
              <a:rPr lang="en-US" sz="1800" dirty="0">
                <a:solidFill>
                  <a:srgbClr val="212121"/>
                </a:solidFill>
                <a:effectLst/>
                <a:latin typeface="Arial" panose="020B0604020202020204" pitchFamily="34" charset="0"/>
                <a:ea typeface="Arial" panose="020B0604020202020204" pitchFamily="34" charset="0"/>
              </a:rPr>
              <a:t>Third Prenotification</a:t>
            </a:r>
            <a:r>
              <a:rPr lang="en-US" sz="1800" spc="-20"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sent</a:t>
            </a:r>
            <a:r>
              <a:rPr lang="en-US" sz="1800" spc="-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to</a:t>
            </a:r>
            <a:r>
              <a:rPr lang="en-US" sz="1800" spc="-20"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all</a:t>
            </a:r>
            <a:r>
              <a:rPr lang="en-US" sz="1800" spc="-1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Inventory</a:t>
            </a:r>
            <a:r>
              <a:rPr lang="en-US" sz="1800" spc="-10" dirty="0">
                <a:solidFill>
                  <a:srgbClr val="212121"/>
                </a:solidFill>
                <a:effectLst/>
                <a:latin typeface="Arial" panose="020B0604020202020204" pitchFamily="34" charset="0"/>
                <a:ea typeface="Arial" panose="020B0604020202020204" pitchFamily="34" charset="0"/>
              </a:rPr>
              <a:t> Contacts</a:t>
            </a:r>
            <a:endParaRPr lang="en-US" sz="1800" dirty="0">
              <a:effectLst/>
              <a:latin typeface="Arial" panose="020B0604020202020204" pitchFamily="34" charset="0"/>
              <a:ea typeface="Arial" panose="020B0604020202020204" pitchFamily="34" charset="0"/>
            </a:endParaRPr>
          </a:p>
          <a:p>
            <a:pPr marL="0" marR="0" indent="63500" algn="ctr">
              <a:spcBef>
                <a:spcPts val="0"/>
              </a:spcBef>
              <a:spcAft>
                <a:spcPts val="0"/>
              </a:spcAft>
            </a:pPr>
            <a:r>
              <a:rPr lang="en-US" sz="1800" b="1" spc="-10" dirty="0">
                <a:solidFill>
                  <a:srgbClr val="212121"/>
                </a:solidFill>
                <a:effectLst/>
                <a:latin typeface="Arial" panose="020B0604020202020204" pitchFamily="34" charset="0"/>
                <a:ea typeface="Arial" panose="020B0604020202020204" pitchFamily="34" charset="0"/>
              </a:rPr>
              <a:t>January 8</a:t>
            </a:r>
            <a:r>
              <a:rPr lang="en-US" sz="1800" spc="-10"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Fourth Prenotification</a:t>
            </a:r>
            <a:r>
              <a:rPr lang="en-US" sz="1800" spc="-20"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sent</a:t>
            </a:r>
            <a:r>
              <a:rPr lang="en-US" sz="1800" spc="-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to</a:t>
            </a:r>
            <a:r>
              <a:rPr lang="en-US" sz="1800" spc="-20"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all</a:t>
            </a:r>
            <a:r>
              <a:rPr lang="en-US" sz="1800" spc="-1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Inventory</a:t>
            </a:r>
            <a:r>
              <a:rPr lang="en-US" sz="1800" spc="-10" dirty="0">
                <a:solidFill>
                  <a:srgbClr val="212121"/>
                </a:solidFill>
                <a:effectLst/>
                <a:latin typeface="Arial" panose="020B0604020202020204" pitchFamily="34" charset="0"/>
                <a:ea typeface="Arial" panose="020B0604020202020204" pitchFamily="34" charset="0"/>
              </a:rPr>
              <a:t> Contacts</a:t>
            </a:r>
            <a:endParaRPr lang="en-US" sz="1800" dirty="0">
              <a:effectLst/>
              <a:latin typeface="Arial" panose="020B0604020202020204" pitchFamily="34" charset="0"/>
              <a:ea typeface="Arial" panose="020B0604020202020204" pitchFamily="34" charset="0"/>
            </a:endParaRPr>
          </a:p>
          <a:p>
            <a:pPr marL="0" marR="0" indent="63500" algn="ctr">
              <a:spcBef>
                <a:spcPts val="0"/>
              </a:spcBef>
              <a:spcAft>
                <a:spcPts val="0"/>
              </a:spcAft>
            </a:pPr>
            <a:r>
              <a:rPr lang="en-US" sz="1800" b="1" dirty="0">
                <a:solidFill>
                  <a:srgbClr val="212121"/>
                </a:solidFill>
                <a:effectLst/>
                <a:latin typeface="Arial" panose="020B0604020202020204" pitchFamily="34" charset="0"/>
                <a:ea typeface="Arial" panose="020B0604020202020204" pitchFamily="34" charset="0"/>
              </a:rPr>
              <a:t>January</a:t>
            </a:r>
            <a:r>
              <a:rPr lang="en-US" sz="1800" b="1" spc="-20" dirty="0">
                <a:solidFill>
                  <a:srgbClr val="212121"/>
                </a:solidFill>
                <a:effectLst/>
                <a:latin typeface="Arial" panose="020B0604020202020204" pitchFamily="34" charset="0"/>
                <a:ea typeface="Arial" panose="020B0604020202020204" pitchFamily="34" charset="0"/>
              </a:rPr>
              <a:t> </a:t>
            </a:r>
            <a:r>
              <a:rPr lang="en-US" sz="1800" b="1" dirty="0">
                <a:solidFill>
                  <a:srgbClr val="212121"/>
                </a:solidFill>
                <a:effectLst/>
                <a:latin typeface="Arial" panose="020B0604020202020204" pitchFamily="34" charset="0"/>
                <a:ea typeface="Arial" panose="020B0604020202020204" pitchFamily="34" charset="0"/>
              </a:rPr>
              <a:t>18</a:t>
            </a:r>
            <a:r>
              <a:rPr lang="en-US" sz="1800" b="1" spc="-1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Annual</a:t>
            </a:r>
            <a:r>
              <a:rPr lang="en-US" sz="1800" spc="-15" dirty="0">
                <a:solidFill>
                  <a:srgbClr val="212121"/>
                </a:solidFill>
                <a:effectLst/>
                <a:latin typeface="Arial" panose="020B0604020202020204" pitchFamily="34" charset="0"/>
                <a:ea typeface="Arial" panose="020B0604020202020204" pitchFamily="34" charset="0"/>
              </a:rPr>
              <a:t> </a:t>
            </a:r>
            <a:r>
              <a:rPr lang="en-US" sz="1800" dirty="0">
                <a:solidFill>
                  <a:srgbClr val="212121"/>
                </a:solidFill>
                <a:effectLst/>
                <a:latin typeface="Arial" panose="020B0604020202020204" pitchFamily="34" charset="0"/>
                <a:ea typeface="Arial" panose="020B0604020202020204" pitchFamily="34" charset="0"/>
              </a:rPr>
              <a:t>Inventory</a:t>
            </a:r>
            <a:r>
              <a:rPr lang="en-US" sz="1800" spc="-15" dirty="0">
                <a:solidFill>
                  <a:srgbClr val="212121"/>
                </a:solidFill>
                <a:effectLst/>
                <a:latin typeface="Arial" panose="020B0604020202020204" pitchFamily="34" charset="0"/>
                <a:ea typeface="Arial" panose="020B0604020202020204" pitchFamily="34" charset="0"/>
              </a:rPr>
              <a:t> </a:t>
            </a:r>
            <a:r>
              <a:rPr lang="en-US" sz="1800" spc="-10" dirty="0">
                <a:solidFill>
                  <a:srgbClr val="212121"/>
                </a:solidFill>
                <a:effectLst/>
                <a:latin typeface="Arial" panose="020B0604020202020204" pitchFamily="34" charset="0"/>
                <a:ea typeface="Arial" panose="020B0604020202020204" pitchFamily="34" charset="0"/>
              </a:rPr>
              <a:t>begins</a:t>
            </a:r>
            <a:endParaRPr lang="en-US" sz="1800" dirty="0">
              <a:effectLst/>
              <a:latin typeface="Arial" panose="020B0604020202020204" pitchFamily="34" charset="0"/>
              <a:ea typeface="Arial" panose="020B0604020202020204" pitchFamily="34" charset="0"/>
            </a:endParaRPr>
          </a:p>
          <a:p>
            <a:pPr marL="63500" marR="0" algn="ctr">
              <a:spcBef>
                <a:spcPts val="0"/>
              </a:spcBef>
              <a:spcAft>
                <a:spcPts val="0"/>
              </a:spcAft>
            </a:pPr>
            <a:r>
              <a:rPr lang="en-US" sz="1800" b="1" i="1" dirty="0">
                <a:solidFill>
                  <a:srgbClr val="212121"/>
                </a:solidFill>
                <a:effectLst/>
                <a:latin typeface="Arial" panose="020B0604020202020204" pitchFamily="34" charset="0"/>
                <a:ea typeface="Arial" panose="020B0604020202020204" pitchFamily="34" charset="0"/>
              </a:rPr>
              <a:t>April 1</a:t>
            </a:r>
            <a:r>
              <a:rPr lang="en-US" sz="1800" b="1" i="1" baseline="30000" dirty="0">
                <a:solidFill>
                  <a:srgbClr val="212121"/>
                </a:solidFill>
                <a:effectLst/>
                <a:latin typeface="Arial" panose="020B0604020202020204" pitchFamily="34" charset="0"/>
                <a:ea typeface="Arial" panose="020B0604020202020204" pitchFamily="34" charset="0"/>
              </a:rPr>
              <a:t>st</a:t>
            </a:r>
            <a:r>
              <a:rPr lang="en-US" sz="1800" b="1" i="1" dirty="0">
                <a:solidFill>
                  <a:srgbClr val="212121"/>
                </a:solidFill>
                <a:effectLst/>
                <a:latin typeface="Arial" panose="020B0604020202020204" pitchFamily="34" charset="0"/>
                <a:ea typeface="Arial" panose="020B0604020202020204" pitchFamily="34" charset="0"/>
              </a:rPr>
              <a:t> Annual</a:t>
            </a:r>
            <a:r>
              <a:rPr lang="en-US" sz="1800" b="1" i="1" spc="-15" dirty="0">
                <a:solidFill>
                  <a:srgbClr val="212121"/>
                </a:solidFill>
                <a:effectLst/>
                <a:latin typeface="Arial" panose="020B0604020202020204" pitchFamily="34" charset="0"/>
                <a:ea typeface="Arial" panose="020B0604020202020204" pitchFamily="34" charset="0"/>
              </a:rPr>
              <a:t> </a:t>
            </a:r>
            <a:r>
              <a:rPr lang="en-US" sz="1800" b="1" i="1" dirty="0">
                <a:solidFill>
                  <a:srgbClr val="212121"/>
                </a:solidFill>
                <a:effectLst/>
                <a:latin typeface="Arial" panose="020B0604020202020204" pitchFamily="34" charset="0"/>
                <a:ea typeface="Arial" panose="020B0604020202020204" pitchFamily="34" charset="0"/>
              </a:rPr>
              <a:t>Inventory</a:t>
            </a:r>
            <a:r>
              <a:rPr lang="en-US" sz="1800" b="1" i="1" spc="-15" dirty="0">
                <a:solidFill>
                  <a:srgbClr val="212121"/>
                </a:solidFill>
                <a:effectLst/>
                <a:latin typeface="Arial" panose="020B0604020202020204" pitchFamily="34" charset="0"/>
                <a:ea typeface="Arial" panose="020B0604020202020204" pitchFamily="34" charset="0"/>
              </a:rPr>
              <a:t> </a:t>
            </a:r>
            <a:r>
              <a:rPr lang="en-US" sz="1800" b="1" i="1" dirty="0">
                <a:solidFill>
                  <a:srgbClr val="212121"/>
                </a:solidFill>
                <a:effectLst/>
                <a:latin typeface="Arial" panose="020B0604020202020204" pitchFamily="34" charset="0"/>
                <a:ea typeface="Arial" panose="020B0604020202020204" pitchFamily="34" charset="0"/>
              </a:rPr>
              <a:t>completion</a:t>
            </a:r>
            <a:r>
              <a:rPr lang="en-US" sz="1800" b="1" i="1" spc="-15" dirty="0">
                <a:solidFill>
                  <a:srgbClr val="212121"/>
                </a:solidFill>
                <a:effectLst/>
                <a:latin typeface="Arial" panose="020B0604020202020204" pitchFamily="34" charset="0"/>
                <a:ea typeface="Arial" panose="020B0604020202020204" pitchFamily="34" charset="0"/>
              </a:rPr>
              <a:t> </a:t>
            </a:r>
            <a:r>
              <a:rPr lang="en-US" sz="1800" b="1" i="1" spc="-10" dirty="0">
                <a:solidFill>
                  <a:srgbClr val="212121"/>
                </a:solidFill>
                <a:effectLst/>
                <a:latin typeface="Arial" panose="020B0604020202020204" pitchFamily="34" charset="0"/>
                <a:ea typeface="Arial" panose="020B0604020202020204" pitchFamily="34" charset="0"/>
              </a:rPr>
              <a:t>deadline</a:t>
            </a:r>
            <a:endParaRPr lang="en-US" sz="1800" dirty="0">
              <a:effectLst/>
              <a:latin typeface="Arial" panose="020B0604020202020204" pitchFamily="34" charset="0"/>
              <a:ea typeface="Arial" panose="020B0604020202020204" pitchFamily="34" charset="0"/>
            </a:endParaRPr>
          </a:p>
          <a:p>
            <a:pPr marL="219710" indent="-207010">
              <a:lnSpc>
                <a:spcPct val="100000"/>
              </a:lnSpc>
              <a:spcBef>
                <a:spcPts val="1500"/>
              </a:spcBef>
              <a:buClr>
                <a:srgbClr val="902F61"/>
              </a:buClr>
              <a:buSzPct val="85937"/>
              <a:buFont typeface="Wingdings 2"/>
              <a:buChar char=""/>
              <a:tabLst>
                <a:tab pos="219710" algn="l"/>
              </a:tabLst>
            </a:pPr>
            <a:endParaRPr sz="2800" dirty="0">
              <a:latin typeface="Gill Sans MT"/>
              <a:cs typeface="Gill Sans M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701748"/>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lang="en-US" sz="4400" dirty="0">
                <a:solidFill>
                  <a:srgbClr val="FFFFFF"/>
                </a:solidFill>
              </a:rPr>
              <a:t>Annual Physical Inventory is no longer in “Waves” </a:t>
            </a:r>
            <a:endParaRPr sz="4400" dirty="0"/>
          </a:p>
        </p:txBody>
      </p:sp>
      <p:sp>
        <p:nvSpPr>
          <p:cNvPr id="3" name="object 3"/>
          <p:cNvSpPr txBox="1"/>
          <p:nvPr/>
        </p:nvSpPr>
        <p:spPr>
          <a:xfrm>
            <a:off x="464409" y="2608218"/>
            <a:ext cx="10158095" cy="3541995"/>
          </a:xfrm>
          <a:prstGeom prst="rect">
            <a:avLst/>
          </a:prstGeom>
        </p:spPr>
        <p:txBody>
          <a:bodyPr vert="horz" wrap="square" lIns="0" tIns="12700" rIns="0" bIns="0" rtlCol="0">
            <a:spAutoFit/>
          </a:bodyPr>
          <a:lstStyle/>
          <a:p>
            <a:pPr marL="12065" marR="162560">
              <a:lnSpc>
                <a:spcPct val="100000"/>
              </a:lnSpc>
              <a:spcBef>
                <a:spcPts val="100"/>
              </a:spcBef>
              <a:buClr>
                <a:srgbClr val="902F61"/>
              </a:buClr>
              <a:buSzPct val="91666"/>
              <a:tabLst>
                <a:tab pos="318770" algn="l"/>
              </a:tabLst>
            </a:pPr>
            <a:r>
              <a:rPr lang="en-US" sz="1800" dirty="0">
                <a:solidFill>
                  <a:srgbClr val="3B3B3B"/>
                </a:solidFill>
                <a:latin typeface="Gill Sans MT"/>
                <a:cs typeface="Gill Sans MT"/>
              </a:rPr>
              <a:t>Annual Inventory is not longer done in “waves” but is now done annually via electronic certification. </a:t>
            </a:r>
            <a:r>
              <a:rPr lang="en-US" dirty="0">
                <a:solidFill>
                  <a:srgbClr val="3B3B3B"/>
                </a:solidFill>
                <a:latin typeface="Gill Sans MT"/>
                <a:cs typeface="Gill Sans MT"/>
              </a:rPr>
              <a:t>All assets that meet the inventory requirements, that are in the Orgs assigned to Inventory Contacts will be a part of the inventory. IC’s and DDC’s are responsible for  inventory and certified all assets in the one wave period. </a:t>
            </a:r>
            <a:endParaRPr lang="en-US" sz="1800" spc="475" dirty="0">
              <a:solidFill>
                <a:srgbClr val="3B3B3B"/>
              </a:solidFill>
              <a:latin typeface="Gill Sans MT"/>
              <a:cs typeface="Gill Sans MT"/>
            </a:endParaRPr>
          </a:p>
          <a:p>
            <a:pPr marL="12065" marR="162560" lvl="1">
              <a:spcBef>
                <a:spcPts val="100"/>
              </a:spcBef>
              <a:buClr>
                <a:srgbClr val="902F61"/>
              </a:buClr>
              <a:buSzPct val="91666"/>
              <a:tabLst>
                <a:tab pos="318770" algn="l"/>
              </a:tabLst>
            </a:pPr>
            <a:r>
              <a:rPr lang="en-US" sz="1600" spc="475" dirty="0">
                <a:solidFill>
                  <a:srgbClr val="3B3B3B"/>
                </a:solidFill>
                <a:latin typeface="Gill Sans MT"/>
                <a:cs typeface="Gill Sans MT"/>
              </a:rPr>
              <a:t>    </a:t>
            </a:r>
            <a:endParaRPr sz="1600" dirty="0">
              <a:latin typeface="Gill Sans MT"/>
              <a:cs typeface="Gill Sans MT"/>
            </a:endParaRPr>
          </a:p>
          <a:p>
            <a:pPr marL="318770" indent="-306070">
              <a:lnSpc>
                <a:spcPct val="100000"/>
              </a:lnSpc>
              <a:spcBef>
                <a:spcPts val="795"/>
              </a:spcBef>
              <a:buClr>
                <a:srgbClr val="902F61"/>
              </a:buClr>
              <a:buSzPct val="91666"/>
              <a:buFont typeface="Wingdings 2"/>
              <a:buChar char=""/>
              <a:tabLst>
                <a:tab pos="318770" algn="l"/>
              </a:tabLst>
            </a:pPr>
            <a:r>
              <a:rPr sz="1800" dirty="0">
                <a:solidFill>
                  <a:srgbClr val="3B3B3B"/>
                </a:solidFill>
                <a:latin typeface="Gill Sans MT"/>
                <a:cs typeface="Gill Sans MT"/>
              </a:rPr>
              <a:t>For</a:t>
            </a:r>
            <a:r>
              <a:rPr sz="1800" spc="-10" dirty="0">
                <a:solidFill>
                  <a:srgbClr val="3B3B3B"/>
                </a:solidFill>
                <a:latin typeface="Gill Sans MT"/>
                <a:cs typeface="Gill Sans MT"/>
              </a:rPr>
              <a:t> example:</a:t>
            </a:r>
            <a:endParaRPr sz="1800" dirty="0">
              <a:latin typeface="Gill Sans MT"/>
              <a:cs typeface="Gill Sans MT"/>
            </a:endParaRPr>
          </a:p>
          <a:p>
            <a:pPr marL="775970" lvl="1" indent="-306070">
              <a:lnSpc>
                <a:spcPct val="100000"/>
              </a:lnSpc>
              <a:spcBef>
                <a:spcPts val="745"/>
              </a:spcBef>
              <a:buClr>
                <a:srgbClr val="902F61"/>
              </a:buClr>
              <a:buSzPct val="91666"/>
              <a:buFont typeface="Wingdings 2"/>
              <a:buChar char=""/>
              <a:tabLst>
                <a:tab pos="775970" algn="l"/>
              </a:tabLst>
            </a:pPr>
            <a:r>
              <a:rPr sz="1800" dirty="0">
                <a:latin typeface="Calibri"/>
                <a:cs typeface="Calibri"/>
              </a:rPr>
              <a:t>John</a:t>
            </a:r>
            <a:r>
              <a:rPr sz="1800" spc="-35" dirty="0">
                <a:latin typeface="Calibri"/>
                <a:cs typeface="Calibri"/>
              </a:rPr>
              <a:t> </a:t>
            </a:r>
            <a:r>
              <a:rPr sz="1800" dirty="0">
                <a:latin typeface="Calibri"/>
                <a:cs typeface="Calibri"/>
              </a:rPr>
              <a:t>Doe</a:t>
            </a:r>
            <a:r>
              <a:rPr lang="en-US" sz="1800" dirty="0">
                <a:latin typeface="Calibri"/>
                <a:cs typeface="Calibri"/>
              </a:rPr>
              <a:t> is the IC and Becky Blue is the DDC for O</a:t>
            </a:r>
            <a:r>
              <a:rPr sz="1800" dirty="0">
                <a:latin typeface="Calibri"/>
                <a:cs typeface="Calibri"/>
              </a:rPr>
              <a:t>rg</a:t>
            </a:r>
            <a:r>
              <a:rPr sz="1800" spc="-35" dirty="0">
                <a:latin typeface="Calibri"/>
                <a:cs typeface="Calibri"/>
              </a:rPr>
              <a:t> </a:t>
            </a:r>
            <a:r>
              <a:rPr sz="1800" dirty="0">
                <a:latin typeface="Calibri"/>
                <a:cs typeface="Calibri"/>
              </a:rPr>
              <a:t>code</a:t>
            </a:r>
            <a:r>
              <a:rPr lang="en-US" spc="-20" dirty="0">
                <a:latin typeface="Calibri"/>
                <a:cs typeface="Calibri"/>
              </a:rPr>
              <a:t>s </a:t>
            </a:r>
            <a:r>
              <a:rPr sz="1800" spc="-20" dirty="0">
                <a:latin typeface="Calibri"/>
                <a:cs typeface="Calibri"/>
              </a:rPr>
              <a:t>123A</a:t>
            </a:r>
            <a:r>
              <a:rPr lang="en-US" sz="1800" spc="-20" dirty="0">
                <a:latin typeface="Calibri"/>
                <a:cs typeface="Calibri"/>
              </a:rPr>
              <a:t> and 231A</a:t>
            </a:r>
            <a:endParaRPr sz="1800" dirty="0">
              <a:latin typeface="Calibri"/>
              <a:cs typeface="Calibri"/>
            </a:endParaRPr>
          </a:p>
          <a:p>
            <a:pPr marL="775970" lvl="1" indent="-306070">
              <a:lnSpc>
                <a:spcPct val="100000"/>
              </a:lnSpc>
              <a:spcBef>
                <a:spcPts val="805"/>
              </a:spcBef>
              <a:buClr>
                <a:srgbClr val="902F61"/>
              </a:buClr>
              <a:buSzPct val="91666"/>
              <a:buFont typeface="Wingdings 2"/>
              <a:buChar char=""/>
              <a:tabLst>
                <a:tab pos="775970" algn="l"/>
              </a:tabLst>
            </a:pPr>
            <a:r>
              <a:rPr lang="en-US" dirty="0">
                <a:latin typeface="Calibri"/>
                <a:cs typeface="Calibri"/>
              </a:rPr>
              <a:t>John Doe will be responsible to inventory  All assets in these Orgs in the inventory timeline</a:t>
            </a:r>
          </a:p>
          <a:p>
            <a:pPr marL="775970" lvl="1" indent="-306070">
              <a:lnSpc>
                <a:spcPct val="100000"/>
              </a:lnSpc>
              <a:spcBef>
                <a:spcPts val="805"/>
              </a:spcBef>
              <a:buClr>
                <a:srgbClr val="902F61"/>
              </a:buClr>
              <a:buSzPct val="91666"/>
              <a:buFont typeface="Wingdings 2"/>
              <a:buChar char=""/>
              <a:tabLst>
                <a:tab pos="775970" algn="l"/>
              </a:tabLst>
            </a:pPr>
            <a:r>
              <a:rPr lang="en-US" sz="1800" dirty="0">
                <a:latin typeface="Calibri"/>
                <a:cs typeface="Calibri"/>
              </a:rPr>
              <a:t>Both </a:t>
            </a:r>
            <a:r>
              <a:rPr lang="en-US" dirty="0">
                <a:latin typeface="Calibri"/>
                <a:cs typeface="Calibri"/>
              </a:rPr>
              <a:t>John and Becky are to certify all assets in these Orgs that will produce the annual certification provided in the annual audit</a:t>
            </a:r>
            <a:endParaRPr sz="1800" dirty="0">
              <a:latin typeface="Calibri"/>
              <a:cs typeface="Calibri"/>
            </a:endParaRPr>
          </a:p>
          <a:p>
            <a:pPr marL="469900" lvl="1">
              <a:lnSpc>
                <a:spcPct val="100000"/>
              </a:lnSpc>
              <a:spcBef>
                <a:spcPts val="805"/>
              </a:spcBef>
              <a:buClr>
                <a:srgbClr val="902F61"/>
              </a:buClr>
              <a:buSzPct val="91666"/>
              <a:tabLst>
                <a:tab pos="775970" algn="l"/>
              </a:tabLst>
            </a:pPr>
            <a:endParaRPr lang="en-US" sz="1800" dirty="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D9DCC-0CFA-EE88-6F79-CF3B0237B882}"/>
              </a:ext>
            </a:extLst>
          </p:cNvPr>
          <p:cNvSpPr>
            <a:spLocks noGrp="1"/>
          </p:cNvSpPr>
          <p:nvPr>
            <p:ph type="title"/>
          </p:nvPr>
        </p:nvSpPr>
        <p:spPr>
          <a:xfrm>
            <a:off x="1828800" y="623229"/>
            <a:ext cx="8382000" cy="1024639"/>
          </a:xfrm>
          <a:solidFill>
            <a:srgbClr val="4D1334"/>
          </a:solidFill>
        </p:spPr>
        <p:txBody>
          <a:bodyPr vert="horz" wrap="square" lIns="0" tIns="344170" rIns="0" bIns="0" rtlCol="0">
            <a:spAutoFit/>
          </a:bodyPr>
          <a:lstStyle/>
          <a:p>
            <a:pPr marL="231140">
              <a:spcBef>
                <a:spcPts val="2710"/>
              </a:spcBef>
            </a:pPr>
            <a:r>
              <a:rPr lang="en-US" sz="4400" spc="-55" dirty="0">
                <a:solidFill>
                  <a:srgbClr val="FFFFFF"/>
                </a:solidFill>
              </a:rPr>
              <a:t>What Comes Before the Inventory?</a:t>
            </a:r>
          </a:p>
        </p:txBody>
      </p:sp>
      <p:sp>
        <p:nvSpPr>
          <p:cNvPr id="3" name="Text Placeholder 2">
            <a:extLst>
              <a:ext uri="{FF2B5EF4-FFF2-40B4-BE49-F238E27FC236}">
                <a16:creationId xmlns:a16="http://schemas.microsoft.com/office/drawing/2014/main" id="{6AB46154-8441-8EE2-2EC3-6F2BA3E60C19}"/>
              </a:ext>
            </a:extLst>
          </p:cNvPr>
          <p:cNvSpPr>
            <a:spLocks noGrp="1"/>
          </p:cNvSpPr>
          <p:nvPr>
            <p:ph type="body" idx="1"/>
          </p:nvPr>
        </p:nvSpPr>
        <p:spPr>
          <a:xfrm>
            <a:off x="1371600" y="2057400"/>
            <a:ext cx="8534400" cy="3385542"/>
          </a:xfrm>
        </p:spPr>
        <p:txBody>
          <a:bodyPr/>
          <a:lstStyle/>
          <a:p>
            <a:pPr marL="285750" indent="-285750">
              <a:buFont typeface="Arial" panose="020B0604020202020204" pitchFamily="34" charset="0"/>
              <a:buChar char="•"/>
            </a:pPr>
            <a:r>
              <a:rPr lang="en-US" sz="2500" dirty="0"/>
              <a:t>Prenotifications- are to ensure the IC’s and DDC’s for each Org are accurate and updated before the inventory starts </a:t>
            </a:r>
          </a:p>
          <a:p>
            <a:pPr marL="285750" indent="-285750">
              <a:buFont typeface="Arial" panose="020B0604020202020204" pitchFamily="34" charset="0"/>
              <a:buChar char="•"/>
            </a:pPr>
            <a:r>
              <a:rPr lang="en-US" sz="2500" dirty="0"/>
              <a:t>These will be sent via Smartsheets in December of the prior year </a:t>
            </a:r>
          </a:p>
          <a:p>
            <a:pPr marL="742950" lvl="1" indent="-285750">
              <a:buFont typeface="Arial" panose="020B0604020202020204" pitchFamily="34" charset="0"/>
              <a:buChar char="•"/>
            </a:pPr>
            <a:r>
              <a:rPr lang="en-US" sz="2500" dirty="0"/>
              <a:t>Example- FY24 Inventory starts in March 2024 – Prenotifications will be sent December 2023 </a:t>
            </a:r>
          </a:p>
          <a:p>
            <a:pPr marL="285750" indent="-285750">
              <a:buFont typeface="Arial" panose="020B0604020202020204" pitchFamily="34" charset="0"/>
              <a:buChar char="•"/>
            </a:pPr>
            <a:r>
              <a:rPr lang="en-US" sz="2500" dirty="0"/>
              <a:t>All IC’s will receive an email with a link to the prenotification survey that must be completed as soon as possible </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3937767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D9DCC-0CFA-EE88-6F79-CF3B0237B882}"/>
              </a:ext>
            </a:extLst>
          </p:cNvPr>
          <p:cNvSpPr>
            <a:spLocks noGrp="1"/>
          </p:cNvSpPr>
          <p:nvPr>
            <p:ph type="title"/>
          </p:nvPr>
        </p:nvSpPr>
        <p:spPr>
          <a:xfrm>
            <a:off x="1828800" y="623229"/>
            <a:ext cx="8382000" cy="1024639"/>
          </a:xfrm>
          <a:solidFill>
            <a:srgbClr val="4D1334"/>
          </a:solidFill>
        </p:spPr>
        <p:txBody>
          <a:bodyPr vert="horz" wrap="square" lIns="0" tIns="344170" rIns="0" bIns="0" rtlCol="0">
            <a:spAutoFit/>
          </a:bodyPr>
          <a:lstStyle/>
          <a:p>
            <a:pPr marL="231140" algn="ctr">
              <a:spcBef>
                <a:spcPts val="2710"/>
              </a:spcBef>
            </a:pPr>
            <a:r>
              <a:rPr lang="en-US" sz="4400" spc="-55" dirty="0">
                <a:solidFill>
                  <a:srgbClr val="FFFFFF"/>
                </a:solidFill>
              </a:rPr>
              <a:t>Smartsheets </a:t>
            </a:r>
          </a:p>
        </p:txBody>
      </p:sp>
      <p:pic>
        <p:nvPicPr>
          <p:cNvPr id="7" name="Picture 6">
            <a:extLst>
              <a:ext uri="{FF2B5EF4-FFF2-40B4-BE49-F238E27FC236}">
                <a16:creationId xmlns:a16="http://schemas.microsoft.com/office/drawing/2014/main" id="{B72AC808-442D-6C33-05AD-9307D375B48A}"/>
              </a:ext>
            </a:extLst>
          </p:cNvPr>
          <p:cNvPicPr>
            <a:picLocks noChangeAspect="1"/>
          </p:cNvPicPr>
          <p:nvPr/>
        </p:nvPicPr>
        <p:blipFill>
          <a:blip r:embed="rId2"/>
          <a:stretch>
            <a:fillRect/>
          </a:stretch>
        </p:blipFill>
        <p:spPr>
          <a:xfrm>
            <a:off x="2057400" y="2819400"/>
            <a:ext cx="7893050" cy="3886200"/>
          </a:xfrm>
          <a:prstGeom prst="rect">
            <a:avLst/>
          </a:prstGeom>
        </p:spPr>
      </p:pic>
      <p:sp>
        <p:nvSpPr>
          <p:cNvPr id="8" name="TextBox 7">
            <a:extLst>
              <a:ext uri="{FF2B5EF4-FFF2-40B4-BE49-F238E27FC236}">
                <a16:creationId xmlns:a16="http://schemas.microsoft.com/office/drawing/2014/main" id="{9C63A9B5-3C5A-7ACF-2A5E-C3F7C0549D1B}"/>
              </a:ext>
            </a:extLst>
          </p:cNvPr>
          <p:cNvSpPr txBox="1"/>
          <p:nvPr/>
        </p:nvSpPr>
        <p:spPr>
          <a:xfrm>
            <a:off x="1828800" y="1981200"/>
            <a:ext cx="7696200" cy="646331"/>
          </a:xfrm>
          <a:prstGeom prst="rect">
            <a:avLst/>
          </a:prstGeom>
          <a:noFill/>
        </p:spPr>
        <p:txBody>
          <a:bodyPr wrap="square" rtlCol="0">
            <a:spAutoFit/>
          </a:bodyPr>
          <a:lstStyle/>
          <a:p>
            <a:r>
              <a:rPr lang="en-US" dirty="0"/>
              <a:t>Below is an example of the Prenotification Email Request</a:t>
            </a:r>
          </a:p>
          <a:p>
            <a:r>
              <a:rPr lang="en-US" dirty="0"/>
              <a:t>Please click on “Open Request” it will take you to the IC/DDC survey</a:t>
            </a:r>
          </a:p>
        </p:txBody>
      </p:sp>
      <p:sp>
        <p:nvSpPr>
          <p:cNvPr id="3" name="Rectangle 2">
            <a:extLst>
              <a:ext uri="{FF2B5EF4-FFF2-40B4-BE49-F238E27FC236}">
                <a16:creationId xmlns:a16="http://schemas.microsoft.com/office/drawing/2014/main" id="{DE917221-57D9-1674-B50D-04D2C1F92084}"/>
              </a:ext>
            </a:extLst>
          </p:cNvPr>
          <p:cNvSpPr/>
          <p:nvPr/>
        </p:nvSpPr>
        <p:spPr>
          <a:xfrm>
            <a:off x="3657600" y="3581400"/>
            <a:ext cx="914400" cy="12191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15784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D9DCC-0CFA-EE88-6F79-CF3B0237B882}"/>
              </a:ext>
            </a:extLst>
          </p:cNvPr>
          <p:cNvSpPr>
            <a:spLocks noGrp="1"/>
          </p:cNvSpPr>
          <p:nvPr>
            <p:ph type="title"/>
          </p:nvPr>
        </p:nvSpPr>
        <p:spPr>
          <a:xfrm>
            <a:off x="1828800" y="623229"/>
            <a:ext cx="8382000" cy="1024639"/>
          </a:xfrm>
          <a:solidFill>
            <a:srgbClr val="4D1334"/>
          </a:solidFill>
        </p:spPr>
        <p:txBody>
          <a:bodyPr vert="horz" wrap="square" lIns="0" tIns="344170" rIns="0" bIns="0" rtlCol="0">
            <a:spAutoFit/>
          </a:bodyPr>
          <a:lstStyle/>
          <a:p>
            <a:pPr marL="231140" algn="ctr">
              <a:spcBef>
                <a:spcPts val="2710"/>
              </a:spcBef>
            </a:pPr>
            <a:r>
              <a:rPr lang="en-US" sz="4400" spc="-55" dirty="0">
                <a:solidFill>
                  <a:srgbClr val="FFFFFF"/>
                </a:solidFill>
              </a:rPr>
              <a:t>Smartsheets </a:t>
            </a:r>
          </a:p>
        </p:txBody>
      </p:sp>
      <p:sp>
        <p:nvSpPr>
          <p:cNvPr id="8" name="TextBox 7">
            <a:extLst>
              <a:ext uri="{FF2B5EF4-FFF2-40B4-BE49-F238E27FC236}">
                <a16:creationId xmlns:a16="http://schemas.microsoft.com/office/drawing/2014/main" id="{9C63A9B5-3C5A-7ACF-2A5E-C3F7C0549D1B}"/>
              </a:ext>
            </a:extLst>
          </p:cNvPr>
          <p:cNvSpPr txBox="1"/>
          <p:nvPr/>
        </p:nvSpPr>
        <p:spPr>
          <a:xfrm>
            <a:off x="1600200" y="1981200"/>
            <a:ext cx="7924800" cy="369332"/>
          </a:xfrm>
          <a:prstGeom prst="rect">
            <a:avLst/>
          </a:prstGeom>
          <a:noFill/>
        </p:spPr>
        <p:txBody>
          <a:bodyPr wrap="square" rtlCol="0">
            <a:spAutoFit/>
          </a:bodyPr>
          <a:lstStyle/>
          <a:p>
            <a:r>
              <a:rPr lang="en-US" dirty="0"/>
              <a:t>Below is an example of the Prenotification IC/DDC Survey after completion</a:t>
            </a:r>
          </a:p>
        </p:txBody>
      </p:sp>
      <p:pic>
        <p:nvPicPr>
          <p:cNvPr id="4" name="Picture 3">
            <a:extLst>
              <a:ext uri="{FF2B5EF4-FFF2-40B4-BE49-F238E27FC236}">
                <a16:creationId xmlns:a16="http://schemas.microsoft.com/office/drawing/2014/main" id="{2E437D0C-16EC-1828-C98D-E80DFF410C21}"/>
              </a:ext>
            </a:extLst>
          </p:cNvPr>
          <p:cNvPicPr>
            <a:picLocks noChangeAspect="1"/>
          </p:cNvPicPr>
          <p:nvPr/>
        </p:nvPicPr>
        <p:blipFill>
          <a:blip r:embed="rId2"/>
          <a:stretch>
            <a:fillRect/>
          </a:stretch>
        </p:blipFill>
        <p:spPr>
          <a:xfrm>
            <a:off x="1032200" y="2960862"/>
            <a:ext cx="4387525" cy="3590925"/>
          </a:xfrm>
          <a:prstGeom prst="rect">
            <a:avLst/>
          </a:prstGeom>
        </p:spPr>
      </p:pic>
      <p:pic>
        <p:nvPicPr>
          <p:cNvPr id="6" name="Picture 5">
            <a:extLst>
              <a:ext uri="{FF2B5EF4-FFF2-40B4-BE49-F238E27FC236}">
                <a16:creationId xmlns:a16="http://schemas.microsoft.com/office/drawing/2014/main" id="{C52129BB-5AE7-3C4D-6017-586CF618529D}"/>
              </a:ext>
            </a:extLst>
          </p:cNvPr>
          <p:cNvPicPr>
            <a:picLocks noChangeAspect="1"/>
          </p:cNvPicPr>
          <p:nvPr/>
        </p:nvPicPr>
        <p:blipFill>
          <a:blip r:embed="rId3"/>
          <a:stretch>
            <a:fillRect/>
          </a:stretch>
        </p:blipFill>
        <p:spPr>
          <a:xfrm>
            <a:off x="5715000" y="3081473"/>
            <a:ext cx="5019675" cy="3634154"/>
          </a:xfrm>
          <a:prstGeom prst="rect">
            <a:avLst/>
          </a:prstGeom>
        </p:spPr>
      </p:pic>
      <p:sp>
        <p:nvSpPr>
          <p:cNvPr id="3" name="Rectangle 2">
            <a:extLst>
              <a:ext uri="{FF2B5EF4-FFF2-40B4-BE49-F238E27FC236}">
                <a16:creationId xmlns:a16="http://schemas.microsoft.com/office/drawing/2014/main" id="{CAEFBEFC-4E0A-DFD6-DA5D-8CD860AAE1CF}"/>
              </a:ext>
            </a:extLst>
          </p:cNvPr>
          <p:cNvSpPr/>
          <p:nvPr/>
        </p:nvSpPr>
        <p:spPr>
          <a:xfrm>
            <a:off x="2140527" y="4777106"/>
            <a:ext cx="1371600" cy="6858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1324D9AE-44DB-E417-09AC-A02FDC95BEFE}"/>
              </a:ext>
            </a:extLst>
          </p:cNvPr>
          <p:cNvSpPr/>
          <p:nvPr/>
        </p:nvSpPr>
        <p:spPr>
          <a:xfrm>
            <a:off x="7010400" y="3081473"/>
            <a:ext cx="3429000" cy="156672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0DFE3CB-B41C-A516-2880-921CF4D5013B}"/>
              </a:ext>
            </a:extLst>
          </p:cNvPr>
          <p:cNvSpPr/>
          <p:nvPr/>
        </p:nvSpPr>
        <p:spPr>
          <a:xfrm>
            <a:off x="2133600" y="6324600"/>
            <a:ext cx="685800" cy="152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8903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356A2-6B48-A421-7C8C-AD99DA375D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702ACA-A316-40DB-6AB1-0FC139E224AE}"/>
              </a:ext>
            </a:extLst>
          </p:cNvPr>
          <p:cNvSpPr>
            <a:spLocks noGrp="1"/>
          </p:cNvSpPr>
          <p:nvPr>
            <p:ph type="title"/>
          </p:nvPr>
        </p:nvSpPr>
        <p:spPr>
          <a:xfrm>
            <a:off x="1110343" y="609600"/>
            <a:ext cx="8708572" cy="963084"/>
          </a:xfrm>
          <a:solidFill>
            <a:srgbClr val="4D1334"/>
          </a:solidFill>
        </p:spPr>
        <p:txBody>
          <a:bodyPr vert="horz" wrap="square" lIns="0" tIns="344170" rIns="0" bIns="0" rtlCol="0">
            <a:spAutoFit/>
          </a:bodyPr>
          <a:lstStyle/>
          <a:p>
            <a:pPr marL="231140" algn="ctr">
              <a:spcBef>
                <a:spcPts val="2710"/>
              </a:spcBef>
            </a:pPr>
            <a:r>
              <a:rPr lang="en-US" sz="2000" b="1" dirty="0">
                <a:solidFill>
                  <a:schemeClr val="bg1"/>
                </a:solidFill>
              </a:rPr>
              <a:t>What do I have to do as the IC when  I receive the Prenotifications Smartsheet Link? </a:t>
            </a:r>
            <a:endParaRPr lang="en-US" sz="2000" spc="-55" dirty="0">
              <a:solidFill>
                <a:schemeClr val="bg1"/>
              </a:solidFill>
            </a:endParaRPr>
          </a:p>
        </p:txBody>
      </p:sp>
      <p:sp>
        <p:nvSpPr>
          <p:cNvPr id="8" name="TextBox 7">
            <a:extLst>
              <a:ext uri="{FF2B5EF4-FFF2-40B4-BE49-F238E27FC236}">
                <a16:creationId xmlns:a16="http://schemas.microsoft.com/office/drawing/2014/main" id="{306C6E2F-8CA3-C036-4546-92FE311C6067}"/>
              </a:ext>
            </a:extLst>
          </p:cNvPr>
          <p:cNvSpPr txBox="1"/>
          <p:nvPr/>
        </p:nvSpPr>
        <p:spPr>
          <a:xfrm>
            <a:off x="1502229" y="1295400"/>
            <a:ext cx="7924800" cy="5909310"/>
          </a:xfrm>
          <a:prstGeom prst="rect">
            <a:avLst/>
          </a:prstGeom>
          <a:noFill/>
        </p:spPr>
        <p:txBody>
          <a:bodyPr wrap="square" rtlCol="0">
            <a:spAutoFit/>
          </a:bodyPr>
          <a:lstStyle/>
          <a:p>
            <a:pPr algn="ctr"/>
            <a:r>
              <a:rPr lang="en-US" b="1" dirty="0"/>
              <a:t> </a:t>
            </a:r>
          </a:p>
          <a:p>
            <a:pPr marL="342900" indent="-342900" algn="l">
              <a:buFont typeface="+mj-lt"/>
              <a:buAutoNum type="arabicPeriod"/>
            </a:pPr>
            <a:r>
              <a:rPr lang="en-US" dirty="0"/>
              <a:t>Ensure that I have confirmed that the current listed IC and DDC (listed on the form) will still be the IC and DDC during the Annual Inventory </a:t>
            </a:r>
          </a:p>
          <a:p>
            <a:pPr marL="342900" indent="-342900" algn="l">
              <a:buFont typeface="+mj-lt"/>
              <a:buAutoNum type="arabicPeriod"/>
            </a:pPr>
            <a:endParaRPr lang="en-US" dirty="0"/>
          </a:p>
          <a:p>
            <a:pPr lvl="3" algn="ctr"/>
            <a:r>
              <a:rPr lang="en-US" dirty="0"/>
              <a:t>               </a:t>
            </a:r>
            <a:r>
              <a:rPr lang="en-US" dirty="0">
                <a:highlight>
                  <a:srgbClr val="FFFF00"/>
                </a:highlight>
              </a:rPr>
              <a:t> </a:t>
            </a:r>
            <a:r>
              <a:rPr lang="en-US" b="1" dirty="0">
                <a:highlight>
                  <a:srgbClr val="FFFF00"/>
                </a:highlight>
              </a:rPr>
              <a:t>*Now if at any point after the Prenotifications was submitted the IC or DDC needs to be updated it’s crucial that you let us know via email at </a:t>
            </a:r>
            <a:r>
              <a:rPr lang="en-US" b="1" dirty="0">
                <a:highlight>
                  <a:srgbClr val="FFFF00"/>
                </a:highlight>
                <a:hlinkClick r:id="rId2"/>
              </a:rPr>
              <a:t>UNMinventory@unm.edu</a:t>
            </a:r>
            <a:r>
              <a:rPr lang="en-US" b="1" dirty="0">
                <a:highlight>
                  <a:srgbClr val="FFFF00"/>
                </a:highlight>
              </a:rPr>
              <a:t>.*</a:t>
            </a:r>
          </a:p>
          <a:p>
            <a:pPr lvl="3" algn="l"/>
            <a:endParaRPr lang="en-US" dirty="0"/>
          </a:p>
          <a:p>
            <a:pPr marL="342900" lvl="3" indent="-342900" algn="l">
              <a:buAutoNum type="arabicPeriod" startAt="2"/>
            </a:pPr>
            <a:r>
              <a:rPr lang="en-US" dirty="0"/>
              <a:t>Now, if you need to update the IC and/or DDC, please update them in the correct section. PLEASE DO NOT OVERRIDE OLD IC OR DDC. The Smartsheet has a certain location for the new IC/DDC. </a:t>
            </a:r>
          </a:p>
          <a:p>
            <a:pPr marL="342900" lvl="3" indent="-342900" algn="l">
              <a:buAutoNum type="arabicPeriod" startAt="2"/>
            </a:pPr>
            <a:endParaRPr lang="en-US" dirty="0"/>
          </a:p>
          <a:p>
            <a:pPr marL="342900" lvl="3" indent="-342900" algn="l">
              <a:buAutoNum type="arabicPeriod" startAt="2"/>
            </a:pPr>
            <a:r>
              <a:rPr lang="en-US" dirty="0"/>
              <a:t>Once you have either confirmed or updated the IC and or DDC, you should be able to submit the form. </a:t>
            </a:r>
          </a:p>
          <a:p>
            <a:pPr marL="342900" lvl="3" indent="-342900" algn="l">
              <a:buAutoNum type="arabicPeriod" startAt="2"/>
            </a:pPr>
            <a:endParaRPr lang="en-US" dirty="0"/>
          </a:p>
          <a:p>
            <a:pPr marL="342900" lvl="3" indent="-342900" algn="l">
              <a:buAutoNum type="arabicPeriod" startAt="2"/>
            </a:pPr>
            <a:r>
              <a:rPr lang="en-US" dirty="0"/>
              <a:t>Please note you will receive an Smartsheet Notification Email until you complete the form. </a:t>
            </a:r>
          </a:p>
          <a:p>
            <a:pPr marL="342900" lvl="3" indent="-342900" algn="l">
              <a:buAutoNum type="arabicPeriod" startAt="2"/>
            </a:pPr>
            <a:endParaRPr lang="en-US" dirty="0"/>
          </a:p>
          <a:p>
            <a:pPr lvl="3" algn="ctr"/>
            <a:r>
              <a:rPr lang="en-US" b="1" dirty="0"/>
              <a:t>It’s crucial that when completing the Prenotification in Smartsheet, you as the IC, complete it with accurate information. </a:t>
            </a:r>
            <a:br>
              <a:rPr lang="en-US" dirty="0"/>
            </a:br>
            <a:r>
              <a:rPr lang="en-US" dirty="0"/>
              <a:t> </a:t>
            </a:r>
          </a:p>
        </p:txBody>
      </p:sp>
    </p:spTree>
    <p:extLst>
      <p:ext uri="{BB962C8B-B14F-4D97-AF65-F5344CB8AC3E}">
        <p14:creationId xmlns:p14="http://schemas.microsoft.com/office/powerpoint/2010/main" val="4146708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PHYSICAL</a:t>
            </a:r>
            <a:r>
              <a:rPr sz="4400" spc="-114" dirty="0">
                <a:solidFill>
                  <a:srgbClr val="FFFFFF"/>
                </a:solidFill>
              </a:rPr>
              <a:t> </a:t>
            </a:r>
            <a:r>
              <a:rPr sz="4400" spc="-65" dirty="0">
                <a:solidFill>
                  <a:srgbClr val="FFFFFF"/>
                </a:solidFill>
              </a:rPr>
              <a:t>INVENTORY</a:t>
            </a:r>
            <a:r>
              <a:rPr sz="4400" spc="-204" dirty="0">
                <a:solidFill>
                  <a:srgbClr val="FFFFFF"/>
                </a:solidFill>
              </a:rPr>
              <a:t> </a:t>
            </a:r>
            <a:r>
              <a:rPr sz="4400" spc="-45" dirty="0">
                <a:solidFill>
                  <a:srgbClr val="FFFFFF"/>
                </a:solidFill>
              </a:rPr>
              <a:t>“HOW</a:t>
            </a:r>
            <a:r>
              <a:rPr sz="4400" spc="-215" dirty="0">
                <a:solidFill>
                  <a:srgbClr val="FFFFFF"/>
                </a:solidFill>
              </a:rPr>
              <a:t> </a:t>
            </a:r>
            <a:r>
              <a:rPr sz="4400" spc="-25" dirty="0">
                <a:solidFill>
                  <a:srgbClr val="FFFFFF"/>
                </a:solidFill>
              </a:rPr>
              <a:t>TO”</a:t>
            </a:r>
            <a:endParaRPr sz="4400" dirty="0"/>
          </a:p>
        </p:txBody>
      </p:sp>
      <p:sp>
        <p:nvSpPr>
          <p:cNvPr id="3" name="object 3"/>
          <p:cNvSpPr txBox="1"/>
          <p:nvPr/>
        </p:nvSpPr>
        <p:spPr>
          <a:xfrm>
            <a:off x="765554" y="1794381"/>
            <a:ext cx="9713595" cy="1539524"/>
          </a:xfrm>
          <a:prstGeom prst="rect">
            <a:avLst/>
          </a:prstGeom>
        </p:spPr>
        <p:txBody>
          <a:bodyPr vert="horz" wrap="square" lIns="0" tIns="114935" rIns="0" bIns="0" rtlCol="0">
            <a:spAutoFit/>
          </a:bodyPr>
          <a:lstStyle/>
          <a:p>
            <a:pPr marL="318770" indent="-306070">
              <a:lnSpc>
                <a:spcPct val="100000"/>
              </a:lnSpc>
              <a:spcBef>
                <a:spcPts val="905"/>
              </a:spcBef>
              <a:buClr>
                <a:srgbClr val="902F61"/>
              </a:buClr>
              <a:buSzPct val="91666"/>
              <a:buFont typeface="Wingdings 2"/>
              <a:buChar char=""/>
              <a:tabLst>
                <a:tab pos="318770" algn="l"/>
              </a:tabLst>
            </a:pPr>
            <a:r>
              <a:rPr lang="en-US" sz="1800" dirty="0">
                <a:solidFill>
                  <a:srgbClr val="3B3B3B"/>
                </a:solidFill>
                <a:latin typeface="Gill Sans MT"/>
                <a:cs typeface="Gill Sans MT"/>
              </a:rPr>
              <a:t>Log in to UNM Apptree- SOS Log In</a:t>
            </a:r>
          </a:p>
          <a:p>
            <a:pPr marL="318770" indent="-306070">
              <a:lnSpc>
                <a:spcPct val="100000"/>
              </a:lnSpc>
              <a:spcBef>
                <a:spcPts val="905"/>
              </a:spcBef>
              <a:buClr>
                <a:srgbClr val="902F61"/>
              </a:buClr>
              <a:buSzPct val="91666"/>
              <a:buFont typeface="Wingdings 2"/>
              <a:buChar char=""/>
              <a:tabLst>
                <a:tab pos="318770" algn="l"/>
              </a:tabLst>
            </a:pPr>
            <a:r>
              <a:rPr lang="en-US" dirty="0">
                <a:solidFill>
                  <a:srgbClr val="3B3B3B"/>
                </a:solidFill>
                <a:latin typeface="Gill Sans MT"/>
                <a:cs typeface="Gill Sans MT"/>
              </a:rPr>
              <a:t>You can access several different ways – My UNM Page or the Property Accounting Website</a:t>
            </a:r>
            <a:endParaRPr lang="en-US" sz="1800" dirty="0">
              <a:solidFill>
                <a:srgbClr val="3B3B3B"/>
              </a:solidFill>
              <a:latin typeface="Gill Sans MT"/>
              <a:cs typeface="Gill Sans MT"/>
            </a:endParaRPr>
          </a:p>
          <a:p>
            <a:pPr marL="318770" lvl="1" indent="-306070">
              <a:spcBef>
                <a:spcPts val="905"/>
              </a:spcBef>
              <a:buClr>
                <a:srgbClr val="902F61"/>
              </a:buClr>
              <a:buSzPct val="91666"/>
              <a:buFont typeface="Wingdings 2"/>
              <a:buChar char=""/>
              <a:tabLst>
                <a:tab pos="318770" algn="l"/>
              </a:tabLst>
            </a:pPr>
            <a:r>
              <a:rPr lang="en-US" dirty="0">
                <a:solidFill>
                  <a:srgbClr val="3B3B3B"/>
                </a:solidFill>
                <a:latin typeface="Gill Sans MT"/>
                <a:cs typeface="Gill Sans MT"/>
              </a:rPr>
              <a:t>Link- https://propertyaccounting.unm.edu/inventory-assistant/inventory-assistant-support.html </a:t>
            </a:r>
          </a:p>
          <a:p>
            <a:pPr marL="318770" lvl="1" indent="-306070">
              <a:spcBef>
                <a:spcPts val="905"/>
              </a:spcBef>
              <a:buClr>
                <a:srgbClr val="902F61"/>
              </a:buClr>
              <a:buSzPct val="91666"/>
              <a:buFont typeface="Wingdings 2"/>
              <a:buChar char=""/>
              <a:tabLst>
                <a:tab pos="318770" algn="l"/>
              </a:tabLst>
            </a:pPr>
            <a:endParaRPr sz="1600" dirty="0">
              <a:latin typeface="Gill Sans MT"/>
              <a:cs typeface="Gill Sans MT"/>
            </a:endParaRPr>
          </a:p>
        </p:txBody>
      </p:sp>
      <p:pic>
        <p:nvPicPr>
          <p:cNvPr id="6" name="Picture 5">
            <a:extLst>
              <a:ext uri="{FF2B5EF4-FFF2-40B4-BE49-F238E27FC236}">
                <a16:creationId xmlns:a16="http://schemas.microsoft.com/office/drawing/2014/main" id="{82989ABF-DC49-8E1D-F87B-B2A427274724}"/>
              </a:ext>
            </a:extLst>
          </p:cNvPr>
          <p:cNvPicPr>
            <a:picLocks noChangeAspect="1"/>
          </p:cNvPicPr>
          <p:nvPr/>
        </p:nvPicPr>
        <p:blipFill>
          <a:blip r:embed="rId2"/>
          <a:stretch>
            <a:fillRect/>
          </a:stretch>
        </p:blipFill>
        <p:spPr>
          <a:xfrm>
            <a:off x="1295400" y="3343141"/>
            <a:ext cx="3124200" cy="3086100"/>
          </a:xfrm>
          <a:prstGeom prst="rect">
            <a:avLst/>
          </a:prstGeom>
        </p:spPr>
      </p:pic>
      <p:pic>
        <p:nvPicPr>
          <p:cNvPr id="8" name="Picture 7">
            <a:extLst>
              <a:ext uri="{FF2B5EF4-FFF2-40B4-BE49-F238E27FC236}">
                <a16:creationId xmlns:a16="http://schemas.microsoft.com/office/drawing/2014/main" id="{67793CD6-D0D7-B174-89AE-F54338C812CA}"/>
              </a:ext>
            </a:extLst>
          </p:cNvPr>
          <p:cNvPicPr>
            <a:picLocks noChangeAspect="1"/>
          </p:cNvPicPr>
          <p:nvPr/>
        </p:nvPicPr>
        <p:blipFill>
          <a:blip r:embed="rId3"/>
          <a:stretch>
            <a:fillRect/>
          </a:stretch>
        </p:blipFill>
        <p:spPr>
          <a:xfrm>
            <a:off x="6400800" y="3039597"/>
            <a:ext cx="3424604" cy="3619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PHYSICAL</a:t>
            </a:r>
            <a:r>
              <a:rPr sz="4400" spc="-114" dirty="0">
                <a:solidFill>
                  <a:srgbClr val="FFFFFF"/>
                </a:solidFill>
              </a:rPr>
              <a:t> </a:t>
            </a:r>
            <a:r>
              <a:rPr sz="4400" spc="-65" dirty="0">
                <a:solidFill>
                  <a:srgbClr val="FFFFFF"/>
                </a:solidFill>
              </a:rPr>
              <a:t>INVENTORY</a:t>
            </a:r>
            <a:r>
              <a:rPr sz="4400" spc="-204" dirty="0">
                <a:solidFill>
                  <a:srgbClr val="FFFFFF"/>
                </a:solidFill>
              </a:rPr>
              <a:t> </a:t>
            </a:r>
            <a:r>
              <a:rPr sz="4400" spc="-45" dirty="0">
                <a:solidFill>
                  <a:srgbClr val="FFFFFF"/>
                </a:solidFill>
              </a:rPr>
              <a:t>“HOW</a:t>
            </a:r>
            <a:r>
              <a:rPr sz="4400" spc="-215" dirty="0">
                <a:solidFill>
                  <a:srgbClr val="FFFFFF"/>
                </a:solidFill>
              </a:rPr>
              <a:t> </a:t>
            </a:r>
            <a:r>
              <a:rPr sz="4400" spc="-25" dirty="0">
                <a:solidFill>
                  <a:srgbClr val="FFFFFF"/>
                </a:solidFill>
              </a:rPr>
              <a:t>TO”</a:t>
            </a:r>
            <a:endParaRPr sz="4400" dirty="0"/>
          </a:p>
        </p:txBody>
      </p:sp>
      <p:pic>
        <p:nvPicPr>
          <p:cNvPr id="4" name="Picture 3">
            <a:extLst>
              <a:ext uri="{FF2B5EF4-FFF2-40B4-BE49-F238E27FC236}">
                <a16:creationId xmlns:a16="http://schemas.microsoft.com/office/drawing/2014/main" id="{9749F201-533E-963E-AAA5-B9CC0C427F4C}"/>
              </a:ext>
            </a:extLst>
          </p:cNvPr>
          <p:cNvPicPr>
            <a:picLocks noChangeAspect="1"/>
          </p:cNvPicPr>
          <p:nvPr/>
        </p:nvPicPr>
        <p:blipFill>
          <a:blip r:embed="rId3"/>
          <a:stretch>
            <a:fillRect/>
          </a:stretch>
        </p:blipFill>
        <p:spPr>
          <a:xfrm>
            <a:off x="801255" y="3505200"/>
            <a:ext cx="10363200" cy="2643245"/>
          </a:xfrm>
          <a:prstGeom prst="rect">
            <a:avLst/>
          </a:prstGeom>
        </p:spPr>
      </p:pic>
      <p:sp>
        <p:nvSpPr>
          <p:cNvPr id="5" name="TextBox 4">
            <a:extLst>
              <a:ext uri="{FF2B5EF4-FFF2-40B4-BE49-F238E27FC236}">
                <a16:creationId xmlns:a16="http://schemas.microsoft.com/office/drawing/2014/main" id="{90F034F6-C05B-6A43-6676-63259969196D}"/>
              </a:ext>
            </a:extLst>
          </p:cNvPr>
          <p:cNvSpPr txBox="1"/>
          <p:nvPr/>
        </p:nvSpPr>
        <p:spPr>
          <a:xfrm>
            <a:off x="1524000" y="2052935"/>
            <a:ext cx="7620000" cy="923330"/>
          </a:xfrm>
          <a:prstGeom prst="rect">
            <a:avLst/>
          </a:prstGeom>
          <a:noFill/>
        </p:spPr>
        <p:txBody>
          <a:bodyPr wrap="square" rtlCol="0">
            <a:spAutoFit/>
          </a:bodyPr>
          <a:lstStyle/>
          <a:p>
            <a:pPr algn="ctr"/>
            <a:r>
              <a:rPr lang="en-US" b="1" dirty="0"/>
              <a:t>Active Conversations- </a:t>
            </a:r>
            <a:r>
              <a:rPr lang="en-US" dirty="0"/>
              <a:t>Holds your Asset Inventory in-progress- This is where you will find all your assets that need to be inventoried and certified. </a:t>
            </a:r>
          </a:p>
        </p:txBody>
      </p:sp>
      <p:sp>
        <p:nvSpPr>
          <p:cNvPr id="6" name="Rectangle 5">
            <a:extLst>
              <a:ext uri="{FF2B5EF4-FFF2-40B4-BE49-F238E27FC236}">
                <a16:creationId xmlns:a16="http://schemas.microsoft.com/office/drawing/2014/main" id="{83F52756-A571-7BCB-E2EB-6A4BB6393668}"/>
              </a:ext>
            </a:extLst>
          </p:cNvPr>
          <p:cNvSpPr/>
          <p:nvPr/>
        </p:nvSpPr>
        <p:spPr>
          <a:xfrm>
            <a:off x="2590800" y="5486400"/>
            <a:ext cx="685800" cy="152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47326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PHYSICAL</a:t>
            </a:r>
            <a:r>
              <a:rPr sz="4400" spc="-114" dirty="0">
                <a:solidFill>
                  <a:srgbClr val="FFFFFF"/>
                </a:solidFill>
              </a:rPr>
              <a:t> </a:t>
            </a:r>
            <a:r>
              <a:rPr sz="4400" spc="-65" dirty="0">
                <a:solidFill>
                  <a:srgbClr val="FFFFFF"/>
                </a:solidFill>
              </a:rPr>
              <a:t>INVENTORY</a:t>
            </a:r>
            <a:r>
              <a:rPr sz="4400" spc="-204" dirty="0">
                <a:solidFill>
                  <a:srgbClr val="FFFFFF"/>
                </a:solidFill>
              </a:rPr>
              <a:t> </a:t>
            </a:r>
            <a:r>
              <a:rPr sz="4400" spc="-45" dirty="0">
                <a:solidFill>
                  <a:srgbClr val="FFFFFF"/>
                </a:solidFill>
              </a:rPr>
              <a:t>“HOW</a:t>
            </a:r>
            <a:r>
              <a:rPr sz="4400" spc="-215" dirty="0">
                <a:solidFill>
                  <a:srgbClr val="FFFFFF"/>
                </a:solidFill>
              </a:rPr>
              <a:t> </a:t>
            </a:r>
            <a:r>
              <a:rPr sz="4400" spc="-25" dirty="0">
                <a:solidFill>
                  <a:srgbClr val="FFFFFF"/>
                </a:solidFill>
              </a:rPr>
              <a:t>TO”</a:t>
            </a:r>
            <a:endParaRPr sz="4400" dirty="0"/>
          </a:p>
        </p:txBody>
      </p:sp>
      <p:sp>
        <p:nvSpPr>
          <p:cNvPr id="5" name="TextBox 4">
            <a:extLst>
              <a:ext uri="{FF2B5EF4-FFF2-40B4-BE49-F238E27FC236}">
                <a16:creationId xmlns:a16="http://schemas.microsoft.com/office/drawing/2014/main" id="{90F034F6-C05B-6A43-6676-63259969196D}"/>
              </a:ext>
            </a:extLst>
          </p:cNvPr>
          <p:cNvSpPr txBox="1"/>
          <p:nvPr/>
        </p:nvSpPr>
        <p:spPr>
          <a:xfrm>
            <a:off x="838200" y="1991178"/>
            <a:ext cx="9372600" cy="1477328"/>
          </a:xfrm>
          <a:prstGeom prst="rect">
            <a:avLst/>
          </a:prstGeom>
          <a:noFill/>
        </p:spPr>
        <p:txBody>
          <a:bodyPr wrap="square" rtlCol="0">
            <a:spAutoFit/>
          </a:bodyPr>
          <a:lstStyle/>
          <a:p>
            <a:r>
              <a:rPr lang="en-US" b="1" dirty="0"/>
              <a:t>Need help with your Annual Inventory? </a:t>
            </a:r>
            <a:r>
              <a:rPr lang="en-US" dirty="0"/>
              <a:t>You can share your inventory with someone by clicking the 3 dots on the active conversation and selecting share. This will bring up the below code or URL that the person that you will share this with can then access your annual inventory as well. The person receiving the code can either scan this code or enter the code in there receive conversation in Apptree. </a:t>
            </a:r>
          </a:p>
        </p:txBody>
      </p:sp>
      <p:pic>
        <p:nvPicPr>
          <p:cNvPr id="6" name="Picture 5">
            <a:extLst>
              <a:ext uri="{FF2B5EF4-FFF2-40B4-BE49-F238E27FC236}">
                <a16:creationId xmlns:a16="http://schemas.microsoft.com/office/drawing/2014/main" id="{6F6C35F1-D6B4-48DF-7E29-A10577A1EE1A}"/>
              </a:ext>
            </a:extLst>
          </p:cNvPr>
          <p:cNvPicPr>
            <a:picLocks noChangeAspect="1"/>
          </p:cNvPicPr>
          <p:nvPr/>
        </p:nvPicPr>
        <p:blipFill>
          <a:blip r:embed="rId2"/>
          <a:stretch>
            <a:fillRect/>
          </a:stretch>
        </p:blipFill>
        <p:spPr>
          <a:xfrm>
            <a:off x="2514600" y="3465937"/>
            <a:ext cx="6531838" cy="3276600"/>
          </a:xfrm>
          <a:prstGeom prst="rect">
            <a:avLst/>
          </a:prstGeom>
        </p:spPr>
      </p:pic>
      <p:sp>
        <p:nvSpPr>
          <p:cNvPr id="3" name="Rectangle 2">
            <a:extLst>
              <a:ext uri="{FF2B5EF4-FFF2-40B4-BE49-F238E27FC236}">
                <a16:creationId xmlns:a16="http://schemas.microsoft.com/office/drawing/2014/main" id="{B61AB916-1286-9FDF-5DA1-93BD7390AE98}"/>
              </a:ext>
            </a:extLst>
          </p:cNvPr>
          <p:cNvSpPr/>
          <p:nvPr/>
        </p:nvSpPr>
        <p:spPr>
          <a:xfrm>
            <a:off x="6019800" y="3657600"/>
            <a:ext cx="914400" cy="142068"/>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04489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PHYSICAL</a:t>
            </a:r>
            <a:r>
              <a:rPr sz="4400" spc="-114" dirty="0">
                <a:solidFill>
                  <a:srgbClr val="FFFFFF"/>
                </a:solidFill>
              </a:rPr>
              <a:t> </a:t>
            </a:r>
            <a:r>
              <a:rPr sz="4400" spc="-65" dirty="0">
                <a:solidFill>
                  <a:srgbClr val="FFFFFF"/>
                </a:solidFill>
              </a:rPr>
              <a:t>INVENTORY</a:t>
            </a:r>
            <a:r>
              <a:rPr sz="4400" spc="-204" dirty="0">
                <a:solidFill>
                  <a:srgbClr val="FFFFFF"/>
                </a:solidFill>
              </a:rPr>
              <a:t> </a:t>
            </a:r>
            <a:r>
              <a:rPr sz="4400" spc="-45" dirty="0">
                <a:solidFill>
                  <a:srgbClr val="FFFFFF"/>
                </a:solidFill>
              </a:rPr>
              <a:t>“HOW</a:t>
            </a:r>
            <a:r>
              <a:rPr sz="4400" spc="-215" dirty="0">
                <a:solidFill>
                  <a:srgbClr val="FFFFFF"/>
                </a:solidFill>
              </a:rPr>
              <a:t> </a:t>
            </a:r>
            <a:r>
              <a:rPr sz="4400" spc="-25" dirty="0">
                <a:solidFill>
                  <a:srgbClr val="FFFFFF"/>
                </a:solidFill>
              </a:rPr>
              <a:t>TO”</a:t>
            </a:r>
            <a:endParaRPr sz="4400" dirty="0"/>
          </a:p>
        </p:txBody>
      </p:sp>
      <p:sp>
        <p:nvSpPr>
          <p:cNvPr id="5" name="TextBox 4">
            <a:extLst>
              <a:ext uri="{FF2B5EF4-FFF2-40B4-BE49-F238E27FC236}">
                <a16:creationId xmlns:a16="http://schemas.microsoft.com/office/drawing/2014/main" id="{90F034F6-C05B-6A43-6676-63259969196D}"/>
              </a:ext>
            </a:extLst>
          </p:cNvPr>
          <p:cNvSpPr txBox="1"/>
          <p:nvPr/>
        </p:nvSpPr>
        <p:spPr>
          <a:xfrm>
            <a:off x="838200" y="1991178"/>
            <a:ext cx="7620000" cy="1200329"/>
          </a:xfrm>
          <a:prstGeom prst="rect">
            <a:avLst/>
          </a:prstGeom>
          <a:noFill/>
        </p:spPr>
        <p:txBody>
          <a:bodyPr wrap="square" rtlCol="0">
            <a:spAutoFit/>
          </a:bodyPr>
          <a:lstStyle/>
          <a:p>
            <a:pPr marL="0" indent="0">
              <a:buNone/>
            </a:pPr>
            <a:r>
              <a:rPr lang="en-US" dirty="0"/>
              <a:t>Click on the conversation to access/open it</a:t>
            </a:r>
          </a:p>
          <a:p>
            <a:pPr marL="0" indent="0">
              <a:buNone/>
            </a:pPr>
            <a:r>
              <a:rPr lang="en-US" dirty="0"/>
              <a:t>Once you open the conversation you’ll see 4 tabs, “to do”, “skipped”, “update pending”, and “verified”</a:t>
            </a:r>
          </a:p>
          <a:p>
            <a:endParaRPr lang="en-US" dirty="0"/>
          </a:p>
        </p:txBody>
      </p:sp>
      <p:pic>
        <p:nvPicPr>
          <p:cNvPr id="6" name="Picture 5">
            <a:extLst>
              <a:ext uri="{FF2B5EF4-FFF2-40B4-BE49-F238E27FC236}">
                <a16:creationId xmlns:a16="http://schemas.microsoft.com/office/drawing/2014/main" id="{F3BD1C91-ECF2-E213-17E9-70A64849E72C}"/>
              </a:ext>
            </a:extLst>
          </p:cNvPr>
          <p:cNvPicPr>
            <a:picLocks noChangeAspect="1"/>
          </p:cNvPicPr>
          <p:nvPr/>
        </p:nvPicPr>
        <p:blipFill>
          <a:blip r:embed="rId2"/>
          <a:stretch>
            <a:fillRect/>
          </a:stretch>
        </p:blipFill>
        <p:spPr>
          <a:xfrm>
            <a:off x="1524000" y="2968671"/>
            <a:ext cx="8229600" cy="3580370"/>
          </a:xfrm>
          <a:prstGeom prst="rect">
            <a:avLst/>
          </a:prstGeom>
        </p:spPr>
      </p:pic>
    </p:spTree>
    <p:extLst>
      <p:ext uri="{BB962C8B-B14F-4D97-AF65-F5344CB8AC3E}">
        <p14:creationId xmlns:p14="http://schemas.microsoft.com/office/powerpoint/2010/main" val="1201412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PHYSICAL</a:t>
            </a:r>
            <a:r>
              <a:rPr sz="4400" spc="-114" dirty="0">
                <a:solidFill>
                  <a:srgbClr val="FFFFFF"/>
                </a:solidFill>
              </a:rPr>
              <a:t> </a:t>
            </a:r>
            <a:r>
              <a:rPr sz="4400" spc="-65" dirty="0">
                <a:solidFill>
                  <a:srgbClr val="FFFFFF"/>
                </a:solidFill>
              </a:rPr>
              <a:t>INVENTORY</a:t>
            </a:r>
            <a:r>
              <a:rPr sz="4400" spc="-204" dirty="0">
                <a:solidFill>
                  <a:srgbClr val="FFFFFF"/>
                </a:solidFill>
              </a:rPr>
              <a:t> </a:t>
            </a:r>
            <a:r>
              <a:rPr sz="4400" spc="-45" dirty="0">
                <a:solidFill>
                  <a:srgbClr val="FFFFFF"/>
                </a:solidFill>
              </a:rPr>
              <a:t>“HOW</a:t>
            </a:r>
            <a:r>
              <a:rPr sz="4400" spc="-215" dirty="0">
                <a:solidFill>
                  <a:srgbClr val="FFFFFF"/>
                </a:solidFill>
              </a:rPr>
              <a:t> </a:t>
            </a:r>
            <a:r>
              <a:rPr sz="4400" spc="-25" dirty="0">
                <a:solidFill>
                  <a:srgbClr val="FFFFFF"/>
                </a:solidFill>
              </a:rPr>
              <a:t>TO”</a:t>
            </a:r>
            <a:endParaRPr sz="4400" dirty="0"/>
          </a:p>
        </p:txBody>
      </p:sp>
      <p:sp>
        <p:nvSpPr>
          <p:cNvPr id="5" name="TextBox 4">
            <a:extLst>
              <a:ext uri="{FF2B5EF4-FFF2-40B4-BE49-F238E27FC236}">
                <a16:creationId xmlns:a16="http://schemas.microsoft.com/office/drawing/2014/main" id="{90F034F6-C05B-6A43-6676-63259969196D}"/>
              </a:ext>
            </a:extLst>
          </p:cNvPr>
          <p:cNvSpPr txBox="1"/>
          <p:nvPr/>
        </p:nvSpPr>
        <p:spPr>
          <a:xfrm>
            <a:off x="1905000" y="2971800"/>
            <a:ext cx="8077200" cy="120032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marL="0" indent="0">
              <a:buNone/>
            </a:pPr>
            <a:r>
              <a:rPr lang="en-US" dirty="0"/>
              <a:t>By clicking on the search icon, you can search your active conversations by ORG Code </a:t>
            </a:r>
          </a:p>
          <a:p>
            <a:pPr lvl="3"/>
            <a:r>
              <a:rPr lang="en-US" dirty="0"/>
              <a:t>	* This will help when looking for all your assets in one ORG</a:t>
            </a:r>
          </a:p>
          <a:p>
            <a:pPr lvl="3"/>
            <a:endParaRPr lang="en-US" dirty="0"/>
          </a:p>
        </p:txBody>
      </p:sp>
      <p:pic>
        <p:nvPicPr>
          <p:cNvPr id="6" name="Picture 5">
            <a:extLst>
              <a:ext uri="{FF2B5EF4-FFF2-40B4-BE49-F238E27FC236}">
                <a16:creationId xmlns:a16="http://schemas.microsoft.com/office/drawing/2014/main" id="{485191A9-825B-EAF0-344D-FFF834EBE21C}"/>
              </a:ext>
            </a:extLst>
          </p:cNvPr>
          <p:cNvPicPr>
            <a:picLocks noChangeAspect="1"/>
          </p:cNvPicPr>
          <p:nvPr/>
        </p:nvPicPr>
        <p:blipFill>
          <a:blip r:embed="rId2"/>
          <a:stretch>
            <a:fillRect/>
          </a:stretch>
        </p:blipFill>
        <p:spPr>
          <a:xfrm>
            <a:off x="0" y="2057400"/>
            <a:ext cx="12192000" cy="813885"/>
          </a:xfrm>
          <a:prstGeom prst="rect">
            <a:avLst/>
          </a:prstGeom>
        </p:spPr>
      </p:pic>
    </p:spTree>
    <p:extLst>
      <p:ext uri="{BB962C8B-B14F-4D97-AF65-F5344CB8AC3E}">
        <p14:creationId xmlns:p14="http://schemas.microsoft.com/office/powerpoint/2010/main" val="3848860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PHYSICAL</a:t>
            </a:r>
            <a:r>
              <a:rPr sz="4400" spc="-114" dirty="0">
                <a:solidFill>
                  <a:srgbClr val="FFFFFF"/>
                </a:solidFill>
              </a:rPr>
              <a:t> </a:t>
            </a:r>
            <a:r>
              <a:rPr sz="4400" spc="-65" dirty="0">
                <a:solidFill>
                  <a:srgbClr val="FFFFFF"/>
                </a:solidFill>
              </a:rPr>
              <a:t>INVENTORY</a:t>
            </a:r>
            <a:r>
              <a:rPr sz="4400" spc="-204" dirty="0">
                <a:solidFill>
                  <a:srgbClr val="FFFFFF"/>
                </a:solidFill>
              </a:rPr>
              <a:t> </a:t>
            </a:r>
            <a:r>
              <a:rPr sz="4400" spc="-45" dirty="0">
                <a:solidFill>
                  <a:srgbClr val="FFFFFF"/>
                </a:solidFill>
              </a:rPr>
              <a:t>“HOW</a:t>
            </a:r>
            <a:r>
              <a:rPr sz="4400" spc="-215" dirty="0">
                <a:solidFill>
                  <a:srgbClr val="FFFFFF"/>
                </a:solidFill>
              </a:rPr>
              <a:t> </a:t>
            </a:r>
            <a:r>
              <a:rPr sz="4400" spc="-25" dirty="0">
                <a:solidFill>
                  <a:srgbClr val="FFFFFF"/>
                </a:solidFill>
              </a:rPr>
              <a:t>TO”</a:t>
            </a:r>
            <a:endParaRPr sz="4400" dirty="0"/>
          </a:p>
        </p:txBody>
      </p:sp>
      <p:sp>
        <p:nvSpPr>
          <p:cNvPr id="5" name="TextBox 4">
            <a:extLst>
              <a:ext uri="{FF2B5EF4-FFF2-40B4-BE49-F238E27FC236}">
                <a16:creationId xmlns:a16="http://schemas.microsoft.com/office/drawing/2014/main" id="{90F034F6-C05B-6A43-6676-63259969196D}"/>
              </a:ext>
            </a:extLst>
          </p:cNvPr>
          <p:cNvSpPr txBox="1"/>
          <p:nvPr/>
        </p:nvSpPr>
        <p:spPr>
          <a:xfrm>
            <a:off x="762000" y="2057400"/>
            <a:ext cx="7620000" cy="3693319"/>
          </a:xfrm>
          <a:prstGeom prst="rect">
            <a:avLst/>
          </a:prstGeom>
          <a:noFill/>
          <a:ln>
            <a:solidFill>
              <a:schemeClr val="tx1"/>
            </a:solidFill>
          </a:ln>
        </p:spPr>
        <p:txBody>
          <a:bodyPr wrap="square" rtlCol="0">
            <a:spAutoFit/>
          </a:bodyPr>
          <a:lstStyle/>
          <a:p>
            <a:pPr marL="0" indent="0">
              <a:buNone/>
            </a:pPr>
            <a:r>
              <a:rPr lang="en-US" dirty="0"/>
              <a:t>You Inventory will start on your  “to do” list. Here you will see all the assets for your FY24 inventory. </a:t>
            </a:r>
          </a:p>
          <a:p>
            <a:pPr marL="0" indent="0">
              <a:buNone/>
            </a:pPr>
            <a:endParaRPr lang="en-US" dirty="0"/>
          </a:p>
          <a:p>
            <a:pPr marL="0" indent="0">
              <a:buNone/>
            </a:pPr>
            <a:r>
              <a:rPr lang="en-US" dirty="0"/>
              <a:t>	As you work through your “to do” list, assets that you update/change will go from your “to do” list to your “update pending” or “verified” tabs.</a:t>
            </a:r>
          </a:p>
          <a:p>
            <a:pPr marL="0" indent="0">
              <a:buNone/>
            </a:pPr>
            <a:r>
              <a:rPr lang="en-US" dirty="0"/>
              <a:t> </a:t>
            </a:r>
          </a:p>
          <a:p>
            <a:pPr marL="0" indent="0">
              <a:buNone/>
            </a:pPr>
            <a:r>
              <a:rPr lang="en-US" dirty="0"/>
              <a:t>Example - If you update the building and room number on an asset, it will move from your “to do” list to the “update pending” tab, no further action needed by you. </a:t>
            </a:r>
          </a:p>
          <a:p>
            <a:pPr marL="0" indent="0">
              <a:buNone/>
            </a:pPr>
            <a:endParaRPr lang="en-US" dirty="0"/>
          </a:p>
          <a:p>
            <a:pPr marL="0" indent="0">
              <a:buNone/>
            </a:pPr>
            <a:r>
              <a:rPr lang="en-US" dirty="0"/>
              <a:t>Once you complete and certify your FY24 inventory, all the updates you made will be reflected. </a:t>
            </a:r>
          </a:p>
        </p:txBody>
      </p:sp>
      <p:pic>
        <p:nvPicPr>
          <p:cNvPr id="4" name="Picture 3">
            <a:extLst>
              <a:ext uri="{FF2B5EF4-FFF2-40B4-BE49-F238E27FC236}">
                <a16:creationId xmlns:a16="http://schemas.microsoft.com/office/drawing/2014/main" id="{B83FB678-2AD3-58C8-AE2F-1065ECF207C7}"/>
              </a:ext>
            </a:extLst>
          </p:cNvPr>
          <p:cNvPicPr>
            <a:picLocks noChangeAspect="1"/>
          </p:cNvPicPr>
          <p:nvPr/>
        </p:nvPicPr>
        <p:blipFill>
          <a:blip r:embed="rId2"/>
          <a:stretch>
            <a:fillRect/>
          </a:stretch>
        </p:blipFill>
        <p:spPr>
          <a:xfrm>
            <a:off x="8297231" y="4800599"/>
            <a:ext cx="3692368" cy="1854875"/>
          </a:xfrm>
          <a:prstGeom prst="rect">
            <a:avLst/>
          </a:prstGeom>
        </p:spPr>
      </p:pic>
    </p:spTree>
    <p:extLst>
      <p:ext uri="{BB962C8B-B14F-4D97-AF65-F5344CB8AC3E}">
        <p14:creationId xmlns:p14="http://schemas.microsoft.com/office/powerpoint/2010/main" val="3440494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lang="en-US" sz="4400" dirty="0">
                <a:solidFill>
                  <a:srgbClr val="FFFFFF"/>
                </a:solidFill>
              </a:rPr>
              <a:t>ASSET OPTIONS 	</a:t>
            </a:r>
            <a:endParaRPr sz="4400" dirty="0"/>
          </a:p>
        </p:txBody>
      </p:sp>
      <p:pic>
        <p:nvPicPr>
          <p:cNvPr id="4" name="Picture 3">
            <a:extLst>
              <a:ext uri="{FF2B5EF4-FFF2-40B4-BE49-F238E27FC236}">
                <a16:creationId xmlns:a16="http://schemas.microsoft.com/office/drawing/2014/main" id="{AF42640E-7D9D-DB7E-2A6B-7EA0DF17D130}"/>
              </a:ext>
            </a:extLst>
          </p:cNvPr>
          <p:cNvPicPr>
            <a:picLocks noChangeAspect="1"/>
          </p:cNvPicPr>
          <p:nvPr/>
        </p:nvPicPr>
        <p:blipFill>
          <a:blip r:embed="rId2"/>
          <a:stretch>
            <a:fillRect/>
          </a:stretch>
        </p:blipFill>
        <p:spPr>
          <a:xfrm>
            <a:off x="152400" y="4648200"/>
            <a:ext cx="12192000" cy="1223333"/>
          </a:xfrm>
          <a:prstGeom prst="rect">
            <a:avLst/>
          </a:prstGeom>
        </p:spPr>
      </p:pic>
      <p:sp>
        <p:nvSpPr>
          <p:cNvPr id="5" name="TextBox 4">
            <a:extLst>
              <a:ext uri="{FF2B5EF4-FFF2-40B4-BE49-F238E27FC236}">
                <a16:creationId xmlns:a16="http://schemas.microsoft.com/office/drawing/2014/main" id="{C1E04EDF-B00A-F01A-95A3-58E8F1CF8932}"/>
              </a:ext>
            </a:extLst>
          </p:cNvPr>
          <p:cNvSpPr txBox="1"/>
          <p:nvPr/>
        </p:nvSpPr>
        <p:spPr>
          <a:xfrm>
            <a:off x="1295400" y="2362200"/>
            <a:ext cx="81534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Every asset listed on your inventory will have the below choices to update  or modify </a:t>
            </a:r>
          </a:p>
          <a:p>
            <a:pPr marL="285750" indent="-285750">
              <a:buFont typeface="Arial" panose="020B0604020202020204" pitchFamily="34" charset="0"/>
              <a:buChar char="•"/>
            </a:pPr>
            <a:r>
              <a:rPr lang="en-US" dirty="0"/>
              <a:t>If no changes need to be made you would click “Asset found, and all information is correct” – this will move these assets to your verified folder and are pending to be certified </a:t>
            </a:r>
          </a:p>
        </p:txBody>
      </p:sp>
    </p:spTree>
    <p:extLst>
      <p:ext uri="{BB962C8B-B14F-4D97-AF65-F5344CB8AC3E}">
        <p14:creationId xmlns:p14="http://schemas.microsoft.com/office/powerpoint/2010/main" val="3674278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PHYSICAL</a:t>
            </a:r>
            <a:r>
              <a:rPr sz="4400" spc="-114" dirty="0">
                <a:solidFill>
                  <a:srgbClr val="FFFFFF"/>
                </a:solidFill>
              </a:rPr>
              <a:t> </a:t>
            </a:r>
            <a:r>
              <a:rPr sz="4400" spc="-65" dirty="0">
                <a:solidFill>
                  <a:srgbClr val="FFFFFF"/>
                </a:solidFill>
              </a:rPr>
              <a:t>INVENTORY</a:t>
            </a:r>
            <a:r>
              <a:rPr sz="4400" spc="-204" dirty="0">
                <a:solidFill>
                  <a:srgbClr val="FFFFFF"/>
                </a:solidFill>
              </a:rPr>
              <a:t> </a:t>
            </a:r>
            <a:r>
              <a:rPr lang="en-US" sz="4400" spc="-45" dirty="0">
                <a:solidFill>
                  <a:srgbClr val="FFFFFF"/>
                </a:solidFill>
              </a:rPr>
              <a:t>“ Almost Done” </a:t>
            </a:r>
            <a:endParaRPr sz="4400" dirty="0"/>
          </a:p>
        </p:txBody>
      </p:sp>
      <p:sp>
        <p:nvSpPr>
          <p:cNvPr id="3" name="TextBox 2">
            <a:extLst>
              <a:ext uri="{FF2B5EF4-FFF2-40B4-BE49-F238E27FC236}">
                <a16:creationId xmlns:a16="http://schemas.microsoft.com/office/drawing/2014/main" id="{344FCCC7-3DE0-E563-6EEC-D6BC8D17E3E4}"/>
              </a:ext>
            </a:extLst>
          </p:cNvPr>
          <p:cNvSpPr txBox="1"/>
          <p:nvPr/>
        </p:nvSpPr>
        <p:spPr>
          <a:xfrm>
            <a:off x="838200" y="2136338"/>
            <a:ext cx="94488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Once you have made all your edits or confirmed asset is found, you can move on to the next asset in your “to do” tab. </a:t>
            </a:r>
          </a:p>
          <a:p>
            <a:pPr marL="0" indent="0">
              <a:buNone/>
            </a:pPr>
            <a:endParaRPr lang="en-US" dirty="0"/>
          </a:p>
          <a:p>
            <a:pPr marL="285750" indent="-285750">
              <a:buFont typeface="Arial" panose="020B0604020202020204" pitchFamily="34" charset="0"/>
              <a:buChar char="•"/>
            </a:pPr>
            <a:r>
              <a:rPr lang="en-US" dirty="0"/>
              <a:t>Once your “to do” tab is empty it means you’re almost complete with your FY24 inventory. </a:t>
            </a:r>
          </a:p>
          <a:p>
            <a:pPr marL="0" indent="0">
              <a:buNone/>
            </a:pPr>
            <a:endParaRPr lang="en-US" dirty="0"/>
          </a:p>
          <a:p>
            <a:pPr marL="285750" indent="-285750">
              <a:buFont typeface="Arial" panose="020B0604020202020204" pitchFamily="34" charset="0"/>
              <a:buChar char="•"/>
            </a:pPr>
            <a:r>
              <a:rPr lang="en-US" dirty="0"/>
              <a:t>Once all your assets have completed update pending and verified- you will now receive a new  “inventory conversation” in your active conversations, this conversation is your “verify and certify conversation”. </a:t>
            </a:r>
          </a:p>
          <a:p>
            <a:pPr marL="0" indent="0">
              <a:buNone/>
            </a:pPr>
            <a:endParaRPr lang="en-US" dirty="0"/>
          </a:p>
          <a:p>
            <a:pPr marL="285750" indent="-285750">
              <a:buFont typeface="Arial" panose="020B0604020202020204" pitchFamily="34" charset="0"/>
              <a:buChar char="•"/>
            </a:pPr>
            <a:r>
              <a:rPr lang="en-US" dirty="0"/>
              <a:t>Open the conversation and follow the instructions to certify your FY24 inventory, both the IC and DDC will have to certify for you to be 100% complete with your FY24 inventory. </a:t>
            </a:r>
          </a:p>
        </p:txBody>
      </p:sp>
    </p:spTree>
    <p:extLst>
      <p:ext uri="{BB962C8B-B14F-4D97-AF65-F5344CB8AC3E}">
        <p14:creationId xmlns:p14="http://schemas.microsoft.com/office/powerpoint/2010/main" val="2207169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43F80-F870-FA3F-EEC6-182548836028}"/>
              </a:ext>
            </a:extLst>
          </p:cNvPr>
          <p:cNvSpPr>
            <a:spLocks noGrp="1"/>
          </p:cNvSpPr>
          <p:nvPr>
            <p:ph type="title"/>
          </p:nvPr>
        </p:nvSpPr>
        <p:spPr>
          <a:xfrm>
            <a:off x="381000" y="381000"/>
            <a:ext cx="10972800" cy="1455527"/>
          </a:xfrm>
          <a:solidFill>
            <a:srgbClr val="4D1334"/>
          </a:solidFill>
        </p:spPr>
        <p:txBody>
          <a:bodyPr vert="horz" wrap="square" lIns="0" tIns="344170" rIns="0" bIns="0" rtlCol="0">
            <a:spAutoFit/>
          </a:bodyPr>
          <a:lstStyle/>
          <a:p>
            <a:pPr marL="231140">
              <a:spcBef>
                <a:spcPts val="2710"/>
              </a:spcBef>
            </a:pPr>
            <a:r>
              <a:rPr lang="en-US" sz="3600" dirty="0">
                <a:solidFill>
                  <a:srgbClr val="FFFFFF"/>
                </a:solidFill>
              </a:rPr>
              <a:t>What do I do now that I am done inventoried all the assets?</a:t>
            </a:r>
            <a:endParaRPr lang="en-US" sz="4400" dirty="0">
              <a:solidFill>
                <a:srgbClr val="FFFFFF"/>
              </a:solidFill>
            </a:endParaRPr>
          </a:p>
        </p:txBody>
      </p:sp>
      <p:sp>
        <p:nvSpPr>
          <p:cNvPr id="3" name="Text Placeholder 2">
            <a:extLst>
              <a:ext uri="{FF2B5EF4-FFF2-40B4-BE49-F238E27FC236}">
                <a16:creationId xmlns:a16="http://schemas.microsoft.com/office/drawing/2014/main" id="{93512540-1610-84AB-D377-540DEC870E2B}"/>
              </a:ext>
            </a:extLst>
          </p:cNvPr>
          <p:cNvSpPr>
            <a:spLocks noGrp="1"/>
          </p:cNvSpPr>
          <p:nvPr>
            <p:ph type="body" idx="1"/>
          </p:nvPr>
        </p:nvSpPr>
        <p:spPr>
          <a:xfrm>
            <a:off x="685800" y="2057400"/>
            <a:ext cx="5105400" cy="3947160"/>
          </a:xfrm>
        </p:spPr>
        <p:txBody>
          <a:bodyPr/>
          <a:lstStyle/>
          <a:p>
            <a:r>
              <a:rPr lang="en-US" dirty="0"/>
              <a:t>Once you as the IC, have gone through each asset on your inventory and each asset has gone from your “ To do List” tab to either your  “Update Pending” or Verified” tab, you as the IC will receive a “Certification Conversation”. </a:t>
            </a:r>
          </a:p>
          <a:p>
            <a:endParaRPr lang="en-US" dirty="0"/>
          </a:p>
          <a:p>
            <a:r>
              <a:rPr lang="en-US" dirty="0"/>
              <a:t>Certification Conversation- is where the IC and DDC are certify that all the inventory items have been reviewed and addressed one by one, and the accurate information has been submitted. This is the last approval for the Annual Inventory. </a:t>
            </a:r>
          </a:p>
          <a:p>
            <a:endParaRPr lang="en-US" dirty="0"/>
          </a:p>
          <a:p>
            <a:r>
              <a:rPr lang="en-US" dirty="0"/>
              <a:t>IC will certify 1</a:t>
            </a:r>
            <a:r>
              <a:rPr lang="en-US" baseline="30000" dirty="0"/>
              <a:t>st</a:t>
            </a:r>
            <a:r>
              <a:rPr lang="en-US" dirty="0"/>
              <a:t> then Apptree will route the Certification Conversation to the DDC  </a:t>
            </a:r>
          </a:p>
          <a:p>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8EAC38CE-C2E2-00AD-E92D-86CE0FCBF142}"/>
              </a:ext>
            </a:extLst>
          </p:cNvPr>
          <p:cNvSpPr txBox="1"/>
          <p:nvPr/>
        </p:nvSpPr>
        <p:spPr>
          <a:xfrm>
            <a:off x="7217664" y="2057400"/>
            <a:ext cx="3733800" cy="3693319"/>
          </a:xfrm>
          <a:prstGeom prst="rect">
            <a:avLst/>
          </a:prstGeom>
          <a:noFill/>
        </p:spPr>
        <p:txBody>
          <a:bodyPr wrap="square" rtlCol="0">
            <a:spAutoFit/>
          </a:bodyPr>
          <a:lstStyle/>
          <a:p>
            <a:r>
              <a:rPr lang="en-US" dirty="0">
                <a:highlight>
                  <a:srgbClr val="FFFF00"/>
                </a:highlight>
              </a:rPr>
              <a:t>Helpful Tips: </a:t>
            </a:r>
          </a:p>
          <a:p>
            <a:r>
              <a:rPr lang="en-US" dirty="0"/>
              <a:t>What if I already certified my inventory but still see me inventory conversation and it says “In Progress” ??</a:t>
            </a:r>
          </a:p>
          <a:p>
            <a:endParaRPr lang="en-US" dirty="0"/>
          </a:p>
          <a:p>
            <a:r>
              <a:rPr lang="en-US" dirty="0"/>
              <a:t> </a:t>
            </a:r>
            <a:r>
              <a:rPr lang="en-US" i="1" dirty="0"/>
              <a:t>The IC will still see their “Annual Inventory” Conversation in their Active conversations until the DDC Certifies the inventory. This allows them to make any changes to the assets if needed, once the DDC reviews the inventory. </a:t>
            </a:r>
          </a:p>
        </p:txBody>
      </p:sp>
    </p:spTree>
    <p:extLst>
      <p:ext uri="{BB962C8B-B14F-4D97-AF65-F5344CB8AC3E}">
        <p14:creationId xmlns:p14="http://schemas.microsoft.com/office/powerpoint/2010/main" val="4218663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BD604-7578-7941-C556-5326BF226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85D471-C67B-1AF4-6D60-292AAD89B360}"/>
              </a:ext>
            </a:extLst>
          </p:cNvPr>
          <p:cNvSpPr>
            <a:spLocks noGrp="1"/>
          </p:cNvSpPr>
          <p:nvPr>
            <p:ph type="title"/>
          </p:nvPr>
        </p:nvSpPr>
        <p:spPr>
          <a:xfrm>
            <a:off x="457200" y="609601"/>
            <a:ext cx="10058400" cy="1455527"/>
          </a:xfrm>
          <a:solidFill>
            <a:srgbClr val="4D1334"/>
          </a:solidFill>
        </p:spPr>
        <p:txBody>
          <a:bodyPr vert="horz" wrap="square" lIns="0" tIns="344170" rIns="0" bIns="0" rtlCol="0">
            <a:spAutoFit/>
          </a:bodyPr>
          <a:lstStyle/>
          <a:p>
            <a:pPr marL="231140">
              <a:spcBef>
                <a:spcPts val="2710"/>
              </a:spcBef>
            </a:pPr>
            <a:r>
              <a:rPr lang="en-US" sz="3600" dirty="0">
                <a:solidFill>
                  <a:srgbClr val="FFFFFF"/>
                </a:solidFill>
              </a:rPr>
              <a:t>What do I do now that I am done inventoried all the assets?</a:t>
            </a:r>
          </a:p>
        </p:txBody>
      </p:sp>
      <p:sp>
        <p:nvSpPr>
          <p:cNvPr id="4" name="TextBox 3">
            <a:extLst>
              <a:ext uri="{FF2B5EF4-FFF2-40B4-BE49-F238E27FC236}">
                <a16:creationId xmlns:a16="http://schemas.microsoft.com/office/drawing/2014/main" id="{AE9B2751-A6BA-0E54-9A4E-708D3553A1FA}"/>
              </a:ext>
            </a:extLst>
          </p:cNvPr>
          <p:cNvSpPr txBox="1"/>
          <p:nvPr/>
        </p:nvSpPr>
        <p:spPr>
          <a:xfrm>
            <a:off x="3200400" y="2309301"/>
            <a:ext cx="3733800" cy="4524315"/>
          </a:xfrm>
          <a:prstGeom prst="rect">
            <a:avLst/>
          </a:prstGeom>
          <a:noFill/>
        </p:spPr>
        <p:txBody>
          <a:bodyPr wrap="square" rtlCol="0">
            <a:spAutoFit/>
          </a:bodyPr>
          <a:lstStyle/>
          <a:p>
            <a:r>
              <a:rPr lang="en-US" dirty="0">
                <a:highlight>
                  <a:srgbClr val="FFFF00"/>
                </a:highlight>
              </a:rPr>
              <a:t>Helpful Tips: </a:t>
            </a:r>
          </a:p>
          <a:p>
            <a:r>
              <a:rPr lang="en-US" dirty="0"/>
              <a:t>What if I already inventoried an item and it keeps giving me the option “re-inventory this asset”</a:t>
            </a:r>
          </a:p>
          <a:p>
            <a:endParaRPr lang="en-US" dirty="0"/>
          </a:p>
          <a:p>
            <a:pPr algn="l"/>
            <a:r>
              <a:rPr lang="en-US" i="1" dirty="0"/>
              <a:t>If the IC opens an asset under their “Update Pending”  or “Verified” Tab, they will see this option. </a:t>
            </a:r>
          </a:p>
          <a:p>
            <a:pPr algn="l"/>
            <a:endParaRPr lang="en-US" i="1" dirty="0"/>
          </a:p>
          <a:p>
            <a:pPr algn="l"/>
            <a:r>
              <a:rPr lang="en-US" i="1" dirty="0"/>
              <a:t>This option is there in case, </a:t>
            </a:r>
            <a:r>
              <a:rPr lang="en-US" sz="1800" i="1" dirty="0"/>
              <a:t>the IC made a mistake, or they later find that something has changed. This option will be available  until both the IC and DDC certify the Annual Inventory. </a:t>
            </a:r>
            <a:endParaRPr lang="en-US" i="1" dirty="0"/>
          </a:p>
        </p:txBody>
      </p:sp>
    </p:spTree>
    <p:extLst>
      <p:ext uri="{BB962C8B-B14F-4D97-AF65-F5344CB8AC3E}">
        <p14:creationId xmlns:p14="http://schemas.microsoft.com/office/powerpoint/2010/main" val="346190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E5B42-E174-2F2F-2BFE-43711E930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ABB5EB-3426-2FE5-410F-550410844FE6}"/>
              </a:ext>
            </a:extLst>
          </p:cNvPr>
          <p:cNvSpPr>
            <a:spLocks noGrp="1"/>
          </p:cNvSpPr>
          <p:nvPr>
            <p:ph type="title"/>
          </p:nvPr>
        </p:nvSpPr>
        <p:spPr>
          <a:xfrm>
            <a:off x="457200" y="609600"/>
            <a:ext cx="9144000" cy="901529"/>
          </a:xfrm>
          <a:solidFill>
            <a:srgbClr val="4D1334"/>
          </a:solidFill>
        </p:spPr>
        <p:txBody>
          <a:bodyPr vert="horz" wrap="square" lIns="0" tIns="344170" rIns="0" bIns="0" rtlCol="0">
            <a:spAutoFit/>
          </a:bodyPr>
          <a:lstStyle/>
          <a:p>
            <a:pPr marL="231140">
              <a:spcBef>
                <a:spcPts val="2710"/>
              </a:spcBef>
            </a:pPr>
            <a:r>
              <a:rPr lang="en-US" sz="3600" dirty="0">
                <a:solidFill>
                  <a:srgbClr val="FFFFFF"/>
                </a:solidFill>
              </a:rPr>
              <a:t>Definitions of Tabs for the Annual Inventory </a:t>
            </a:r>
          </a:p>
        </p:txBody>
      </p:sp>
      <p:sp>
        <p:nvSpPr>
          <p:cNvPr id="3" name="Text Placeholder 2">
            <a:extLst>
              <a:ext uri="{FF2B5EF4-FFF2-40B4-BE49-F238E27FC236}">
                <a16:creationId xmlns:a16="http://schemas.microsoft.com/office/drawing/2014/main" id="{7C67827B-719D-E491-BDFA-86F62FC8AB27}"/>
              </a:ext>
            </a:extLst>
          </p:cNvPr>
          <p:cNvSpPr>
            <a:spLocks noGrp="1"/>
          </p:cNvSpPr>
          <p:nvPr>
            <p:ph type="body" idx="1"/>
          </p:nvPr>
        </p:nvSpPr>
        <p:spPr>
          <a:xfrm>
            <a:off x="1905000" y="2133601"/>
            <a:ext cx="5105400" cy="3047999"/>
          </a:xfrm>
        </p:spPr>
        <p:txBody>
          <a:bodyPr/>
          <a:lstStyle/>
          <a:p>
            <a:r>
              <a:rPr lang="en-US" b="1" dirty="0">
                <a:highlight>
                  <a:srgbClr val="FFFF00"/>
                </a:highlight>
              </a:rPr>
              <a:t>Assets under your “To Do List” Tab- </a:t>
            </a:r>
            <a:r>
              <a:rPr lang="en-US" dirty="0">
                <a:highlight>
                  <a:srgbClr val="FFFF00"/>
                </a:highlight>
              </a:rPr>
              <a:t>these are assets are pending to be inventoried. </a:t>
            </a:r>
          </a:p>
          <a:p>
            <a:endParaRPr lang="en-US" b="1" dirty="0">
              <a:highlight>
                <a:srgbClr val="FFFF00"/>
              </a:highlight>
            </a:endParaRPr>
          </a:p>
          <a:p>
            <a:r>
              <a:rPr lang="en-US" b="1" dirty="0">
                <a:highlight>
                  <a:srgbClr val="FFFF00"/>
                </a:highlight>
              </a:rPr>
              <a:t>Assets under your “Updated Pending” Tab-</a:t>
            </a:r>
            <a:r>
              <a:rPr lang="en-US" b="1" dirty="0"/>
              <a:t> </a:t>
            </a:r>
            <a:r>
              <a:rPr lang="en-US" dirty="0"/>
              <a:t>these are assets that IC made an update to the asset when they inventoried it</a:t>
            </a:r>
          </a:p>
          <a:p>
            <a:endParaRPr lang="en-US" b="1" dirty="0">
              <a:highlight>
                <a:srgbClr val="FFFF00"/>
              </a:highlight>
            </a:endParaRPr>
          </a:p>
          <a:p>
            <a:r>
              <a:rPr lang="en-US" b="1" dirty="0">
                <a:highlight>
                  <a:srgbClr val="FFFF00"/>
                </a:highlight>
              </a:rPr>
              <a:t>Assets under your “’Verified” Tab </a:t>
            </a:r>
            <a:r>
              <a:rPr lang="en-US" dirty="0"/>
              <a:t>- means the IC made no changes and just selected the 'asset found and all information is correct' option.</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686461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lang="en-US" sz="4400" dirty="0">
                <a:solidFill>
                  <a:srgbClr val="FFFFFF"/>
                </a:solidFill>
              </a:rPr>
              <a:t>When Is My Annual Inventory Done? </a:t>
            </a:r>
            <a:endParaRPr sz="4400" dirty="0"/>
          </a:p>
        </p:txBody>
      </p:sp>
      <p:sp>
        <p:nvSpPr>
          <p:cNvPr id="5" name="TextBox 4">
            <a:extLst>
              <a:ext uri="{FF2B5EF4-FFF2-40B4-BE49-F238E27FC236}">
                <a16:creationId xmlns:a16="http://schemas.microsoft.com/office/drawing/2014/main" id="{90F034F6-C05B-6A43-6676-63259969196D}"/>
              </a:ext>
            </a:extLst>
          </p:cNvPr>
          <p:cNvSpPr txBox="1"/>
          <p:nvPr/>
        </p:nvSpPr>
        <p:spPr>
          <a:xfrm>
            <a:off x="1905000" y="2971800"/>
            <a:ext cx="8077200" cy="175432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indent="0">
              <a:buNone/>
            </a:pPr>
            <a:r>
              <a:rPr lang="en-US" dirty="0"/>
              <a:t>Once the IC and the DDC both open their certification conversation and certify your annual inventory for the fiscal year will be complete! </a:t>
            </a:r>
          </a:p>
          <a:p>
            <a:pPr marL="0" indent="0">
              <a:buNone/>
            </a:pPr>
            <a:endParaRPr lang="en-US" dirty="0"/>
          </a:p>
          <a:p>
            <a:pPr marL="0" indent="0">
              <a:buNone/>
            </a:pPr>
            <a:r>
              <a:rPr lang="en-US" dirty="0"/>
              <a:t>*** Please keep in mind both IC and DDC MUST certify to be at 100% completion and certified*** </a:t>
            </a:r>
          </a:p>
          <a:p>
            <a:pPr lvl="3"/>
            <a:endParaRPr lang="en-US" dirty="0"/>
          </a:p>
        </p:txBody>
      </p:sp>
    </p:spTree>
    <p:extLst>
      <p:ext uri="{BB962C8B-B14F-4D97-AF65-F5344CB8AC3E}">
        <p14:creationId xmlns:p14="http://schemas.microsoft.com/office/powerpoint/2010/main" val="458164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75DC0-4CA3-C65B-46CC-7AC8859C711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9960AECD-4B94-BADA-A446-232D9D2301A7}"/>
              </a:ext>
            </a:extLst>
          </p:cNvPr>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lang="en-US" sz="4400" dirty="0">
                <a:solidFill>
                  <a:srgbClr val="FFFFFF"/>
                </a:solidFill>
              </a:rPr>
              <a:t>Can I download the Annual Inventory to Excel?</a:t>
            </a:r>
            <a:endParaRPr sz="4400" dirty="0"/>
          </a:p>
        </p:txBody>
      </p:sp>
      <p:sp>
        <p:nvSpPr>
          <p:cNvPr id="5" name="TextBox 4">
            <a:extLst>
              <a:ext uri="{FF2B5EF4-FFF2-40B4-BE49-F238E27FC236}">
                <a16:creationId xmlns:a16="http://schemas.microsoft.com/office/drawing/2014/main" id="{0E3A0194-53E5-B18D-08C5-12A6CF4279D6}"/>
              </a:ext>
            </a:extLst>
          </p:cNvPr>
          <p:cNvSpPr txBox="1"/>
          <p:nvPr/>
        </p:nvSpPr>
        <p:spPr>
          <a:xfrm>
            <a:off x="1676400" y="1981200"/>
            <a:ext cx="9067800" cy="129266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indent="0">
              <a:buNone/>
            </a:pPr>
            <a:r>
              <a:rPr lang="en-US" sz="2000" dirty="0"/>
              <a:t>Yes! You can view all your assets on your Annual Inventory by downloading your “Annual Inventory Report” in your “Report Section” of Apptree. This will show you all your inventoried items in a list form in excel. </a:t>
            </a:r>
          </a:p>
          <a:p>
            <a:pPr lvl="3"/>
            <a:endParaRPr lang="en-US" dirty="0"/>
          </a:p>
        </p:txBody>
      </p:sp>
      <p:pic>
        <p:nvPicPr>
          <p:cNvPr id="4" name="Picture 3">
            <a:extLst>
              <a:ext uri="{FF2B5EF4-FFF2-40B4-BE49-F238E27FC236}">
                <a16:creationId xmlns:a16="http://schemas.microsoft.com/office/drawing/2014/main" id="{6AFA578D-7F2C-FA7C-F8F8-D9DB2E734EB5}"/>
              </a:ext>
            </a:extLst>
          </p:cNvPr>
          <p:cNvPicPr>
            <a:picLocks noChangeAspect="1"/>
          </p:cNvPicPr>
          <p:nvPr/>
        </p:nvPicPr>
        <p:blipFill>
          <a:blip r:embed="rId2"/>
          <a:stretch>
            <a:fillRect/>
          </a:stretch>
        </p:blipFill>
        <p:spPr>
          <a:xfrm>
            <a:off x="2209800" y="4166328"/>
            <a:ext cx="7924800" cy="1869443"/>
          </a:xfrm>
          <a:prstGeom prst="rect">
            <a:avLst/>
          </a:prstGeom>
        </p:spPr>
      </p:pic>
    </p:spTree>
    <p:extLst>
      <p:ext uri="{BB962C8B-B14F-4D97-AF65-F5344CB8AC3E}">
        <p14:creationId xmlns:p14="http://schemas.microsoft.com/office/powerpoint/2010/main" val="3495013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567FD-AD2C-21A6-54BF-7ADCC885D71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5481141-0B1B-A9E2-1D98-3609F60CA187}"/>
              </a:ext>
            </a:extLst>
          </p:cNvPr>
          <p:cNvSpPr txBox="1">
            <a:spLocks noGrp="1"/>
          </p:cNvSpPr>
          <p:nvPr>
            <p:ph type="title"/>
          </p:nvPr>
        </p:nvSpPr>
        <p:spPr>
          <a:xfrm>
            <a:off x="440436" y="614172"/>
            <a:ext cx="11309985" cy="1701748"/>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lang="en-US" sz="4400" dirty="0">
                <a:solidFill>
                  <a:srgbClr val="FFFFFF"/>
                </a:solidFill>
              </a:rPr>
              <a:t>What if there is an asset that was supposed to be transferred but still on my inventory?  </a:t>
            </a:r>
            <a:endParaRPr sz="4400" dirty="0"/>
          </a:p>
        </p:txBody>
      </p:sp>
      <p:sp>
        <p:nvSpPr>
          <p:cNvPr id="5" name="TextBox 4">
            <a:extLst>
              <a:ext uri="{FF2B5EF4-FFF2-40B4-BE49-F238E27FC236}">
                <a16:creationId xmlns:a16="http://schemas.microsoft.com/office/drawing/2014/main" id="{67E73B94-FEBD-7565-000F-0F738BBAC5C3}"/>
              </a:ext>
            </a:extLst>
          </p:cNvPr>
          <p:cNvSpPr txBox="1"/>
          <p:nvPr/>
        </p:nvSpPr>
        <p:spPr>
          <a:xfrm>
            <a:off x="685800" y="2514600"/>
            <a:ext cx="9296400" cy="409342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lvl="3"/>
            <a:r>
              <a:rPr lang="en-US" sz="2000" dirty="0"/>
              <a:t>There is an asset on your inventory that should have been transferred to another ORG, what do I do? </a:t>
            </a:r>
          </a:p>
          <a:p>
            <a:pPr lvl="3"/>
            <a:endParaRPr lang="en-US" sz="2000" dirty="0"/>
          </a:p>
          <a:p>
            <a:pPr lvl="3"/>
            <a:r>
              <a:rPr lang="en-US" sz="2000" dirty="0"/>
              <a:t>1. Yes, your ORG is still responsible for inventory the asset since it was not transferred prior to the Inventory starting. </a:t>
            </a:r>
          </a:p>
          <a:p>
            <a:pPr lvl="4" algn="l"/>
            <a:r>
              <a:rPr lang="en-US" sz="2000" dirty="0"/>
              <a:t>	a. </a:t>
            </a:r>
            <a:r>
              <a:rPr lang="en-US" sz="2000" b="1" dirty="0"/>
              <a:t>You are still responsible for that asset until it’s off your Inventory. </a:t>
            </a:r>
          </a:p>
          <a:p>
            <a:pPr lvl="4" algn="l"/>
            <a:endParaRPr lang="en-US" sz="2000" b="1" dirty="0"/>
          </a:p>
          <a:p>
            <a:pPr lvl="4" algn="l"/>
            <a:r>
              <a:rPr lang="en-US" sz="2000" dirty="0"/>
              <a:t>2. Please Inventory the asset, update the condition, location etc. </a:t>
            </a:r>
          </a:p>
          <a:p>
            <a:pPr lvl="4" algn="l"/>
            <a:endParaRPr lang="en-US" sz="2000" dirty="0"/>
          </a:p>
          <a:p>
            <a:pPr lvl="4" algn="l"/>
            <a:r>
              <a:rPr lang="en-US" sz="2000" dirty="0"/>
              <a:t>3. Once you have completed, and certified your Annual Inventory, then you can submit an Internal Transfer in Apptree. Please note, your DDC will need to approve it then the receiving ORGs IC and DDC will need to approve as well for the internal transfer to be completed. </a:t>
            </a:r>
          </a:p>
        </p:txBody>
      </p:sp>
    </p:spTree>
    <p:extLst>
      <p:ext uri="{BB962C8B-B14F-4D97-AF65-F5344CB8AC3E}">
        <p14:creationId xmlns:p14="http://schemas.microsoft.com/office/powerpoint/2010/main" val="37751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756D2-F6A8-5369-A635-04CE39EE998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B2C5B75-F481-8006-3902-85B707F28C10}"/>
              </a:ext>
            </a:extLst>
          </p:cNvPr>
          <p:cNvSpPr txBox="1">
            <a:spLocks noGrp="1"/>
          </p:cNvSpPr>
          <p:nvPr>
            <p:ph type="title"/>
          </p:nvPr>
        </p:nvSpPr>
        <p:spPr>
          <a:xfrm>
            <a:off x="440436" y="614172"/>
            <a:ext cx="11309985" cy="1024639"/>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lang="en-US" sz="4400" dirty="0">
                <a:solidFill>
                  <a:srgbClr val="FFFFFF"/>
                </a:solidFill>
              </a:rPr>
              <a:t>What do I do if I cannot locate an asset?  </a:t>
            </a:r>
            <a:endParaRPr sz="4400" dirty="0"/>
          </a:p>
        </p:txBody>
      </p:sp>
      <p:sp>
        <p:nvSpPr>
          <p:cNvPr id="5" name="TextBox 4">
            <a:extLst>
              <a:ext uri="{FF2B5EF4-FFF2-40B4-BE49-F238E27FC236}">
                <a16:creationId xmlns:a16="http://schemas.microsoft.com/office/drawing/2014/main" id="{3C354737-3DDA-600E-CFB7-36EAD4D4C837}"/>
              </a:ext>
            </a:extLst>
          </p:cNvPr>
          <p:cNvSpPr txBox="1"/>
          <p:nvPr/>
        </p:nvSpPr>
        <p:spPr>
          <a:xfrm>
            <a:off x="838200" y="1842623"/>
            <a:ext cx="9296400" cy="440120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lvl="3"/>
            <a:r>
              <a:rPr lang="en-US" sz="2000" dirty="0"/>
              <a:t>It’s crucial that you look for each single assets individually and ensure that your department still has the asset, and you know where it’s at physically</a:t>
            </a:r>
          </a:p>
          <a:p>
            <a:pPr lvl="3"/>
            <a:endParaRPr lang="en-US" sz="2000" dirty="0"/>
          </a:p>
          <a:p>
            <a:pPr lvl="3"/>
            <a:r>
              <a:rPr lang="en-US" sz="2000" dirty="0"/>
              <a:t>If after several attempts at locating an asset, it cannot be located you will have to mark the asset as “Asset Not Found”, this will mark the asset as not found in the inventory. </a:t>
            </a:r>
          </a:p>
          <a:p>
            <a:pPr lvl="3"/>
            <a:endParaRPr lang="en-US" sz="2000" dirty="0"/>
          </a:p>
          <a:p>
            <a:pPr lvl="3"/>
            <a:r>
              <a:rPr lang="en-US" sz="2000" dirty="0"/>
              <a:t>That will also trigger a “Request to Delete Asset” Request after you have completed and certified your Annual Inventory.  You must complete and submit the RDA as soon as possible to ensure the asset that was not found is removed from the inventory. (please see next slide for RDA information) </a:t>
            </a:r>
          </a:p>
          <a:p>
            <a:pPr lvl="3"/>
            <a:endParaRPr lang="en-US" sz="2000" dirty="0"/>
          </a:p>
          <a:p>
            <a:pPr lvl="3"/>
            <a:r>
              <a:rPr lang="en-US" sz="2000" dirty="0"/>
              <a:t> If for some reason, after you completed your Annual Inventory, you locate the asset, please immediately  contact UNM Property Accounting via email @ </a:t>
            </a:r>
            <a:r>
              <a:rPr lang="en-US" sz="2000" dirty="0">
                <a:hlinkClick r:id="rId2"/>
              </a:rPr>
              <a:t>unminventory@unm.edu</a:t>
            </a:r>
            <a:r>
              <a:rPr lang="en-US" sz="2000" dirty="0"/>
              <a:t> to ensure the asset gets back onto the inventory. </a:t>
            </a:r>
          </a:p>
        </p:txBody>
      </p:sp>
    </p:spTree>
    <p:extLst>
      <p:ext uri="{BB962C8B-B14F-4D97-AF65-F5344CB8AC3E}">
        <p14:creationId xmlns:p14="http://schemas.microsoft.com/office/powerpoint/2010/main" val="1145498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531" y="606551"/>
            <a:ext cx="11299190" cy="1082989"/>
          </a:xfrm>
          <a:prstGeom prst="rect">
            <a:avLst/>
          </a:prstGeom>
          <a:solidFill>
            <a:srgbClr val="4D1334"/>
          </a:solidFill>
        </p:spPr>
        <p:txBody>
          <a:bodyPr vert="horz" wrap="square" lIns="0" tIns="5715" rIns="0" bIns="0" rtlCol="0">
            <a:spAutoFit/>
          </a:bodyPr>
          <a:lstStyle/>
          <a:p>
            <a:pPr>
              <a:lnSpc>
                <a:spcPct val="100000"/>
              </a:lnSpc>
              <a:spcBef>
                <a:spcPts val="45"/>
              </a:spcBef>
            </a:pPr>
            <a:endParaRPr sz="3400" dirty="0">
              <a:latin typeface="Times New Roman"/>
              <a:cs typeface="Times New Roman"/>
            </a:endParaRPr>
          </a:p>
          <a:p>
            <a:pPr marL="225425">
              <a:lnSpc>
                <a:spcPct val="100000"/>
              </a:lnSpc>
            </a:pPr>
            <a:r>
              <a:rPr sz="3600" dirty="0">
                <a:solidFill>
                  <a:srgbClr val="FFFFFF"/>
                </a:solidFill>
              </a:rPr>
              <a:t>REQUEST</a:t>
            </a:r>
            <a:r>
              <a:rPr sz="3600" spc="-35" dirty="0">
                <a:solidFill>
                  <a:srgbClr val="FFFFFF"/>
                </a:solidFill>
              </a:rPr>
              <a:t> </a:t>
            </a:r>
            <a:r>
              <a:rPr sz="3600" dirty="0">
                <a:solidFill>
                  <a:srgbClr val="FFFFFF"/>
                </a:solidFill>
              </a:rPr>
              <a:t>FOR</a:t>
            </a:r>
            <a:r>
              <a:rPr sz="3600" spc="-20" dirty="0">
                <a:solidFill>
                  <a:srgbClr val="FFFFFF"/>
                </a:solidFill>
              </a:rPr>
              <a:t> </a:t>
            </a:r>
            <a:r>
              <a:rPr sz="3600" dirty="0">
                <a:solidFill>
                  <a:srgbClr val="FFFFFF"/>
                </a:solidFill>
              </a:rPr>
              <a:t>DELETION OF</a:t>
            </a:r>
            <a:r>
              <a:rPr sz="3600" spc="-30" dirty="0">
                <a:solidFill>
                  <a:srgbClr val="FFFFFF"/>
                </a:solidFill>
              </a:rPr>
              <a:t> </a:t>
            </a:r>
            <a:r>
              <a:rPr sz="3600" dirty="0">
                <a:solidFill>
                  <a:srgbClr val="FFFFFF"/>
                </a:solidFill>
              </a:rPr>
              <a:t>ASSETS</a:t>
            </a:r>
            <a:r>
              <a:rPr sz="3600" spc="-25" dirty="0">
                <a:solidFill>
                  <a:srgbClr val="FFFFFF"/>
                </a:solidFill>
              </a:rPr>
              <a:t> </a:t>
            </a:r>
            <a:r>
              <a:rPr sz="3600" spc="-50" dirty="0">
                <a:solidFill>
                  <a:srgbClr val="FFFFFF"/>
                </a:solidFill>
              </a:rPr>
              <a:t>(RDA)</a:t>
            </a:r>
            <a:r>
              <a:rPr sz="3600" spc="-409" dirty="0">
                <a:solidFill>
                  <a:srgbClr val="FFFFFF"/>
                </a:solidFill>
              </a:rPr>
              <a:t> </a:t>
            </a:r>
            <a:r>
              <a:rPr lang="en-US" sz="3600" spc="-20" dirty="0">
                <a:solidFill>
                  <a:srgbClr val="FFFFFF"/>
                </a:solidFill>
              </a:rPr>
              <a:t>- Apptree</a:t>
            </a:r>
            <a:endParaRPr sz="3600" dirty="0"/>
          </a:p>
        </p:txBody>
      </p:sp>
      <p:sp>
        <p:nvSpPr>
          <p:cNvPr id="3" name="object 3"/>
          <p:cNvSpPr txBox="1">
            <a:spLocks noGrp="1"/>
          </p:cNvSpPr>
          <p:nvPr>
            <p:ph type="body" idx="1"/>
          </p:nvPr>
        </p:nvSpPr>
        <p:spPr>
          <a:xfrm>
            <a:off x="304800" y="1905000"/>
            <a:ext cx="7848600" cy="3542636"/>
          </a:xfrm>
          <a:prstGeom prst="rect">
            <a:avLst/>
          </a:prstGeom>
        </p:spPr>
        <p:txBody>
          <a:bodyPr vert="horz" wrap="square" lIns="0" tIns="130175" rIns="0" bIns="0" rtlCol="0">
            <a:spAutoFit/>
          </a:bodyPr>
          <a:lstStyle/>
          <a:p>
            <a:pPr marL="318770" indent="-306070">
              <a:lnSpc>
                <a:spcPct val="100000"/>
              </a:lnSpc>
              <a:spcBef>
                <a:spcPts val="1025"/>
              </a:spcBef>
              <a:buClr>
                <a:srgbClr val="902F61"/>
              </a:buClr>
              <a:buSzPct val="91176"/>
              <a:buFont typeface="Wingdings 2"/>
              <a:buChar char=""/>
              <a:tabLst>
                <a:tab pos="318770" algn="l"/>
              </a:tabLst>
            </a:pPr>
            <a:r>
              <a:rPr lang="en-US" sz="2000" spc="-10" dirty="0"/>
              <a:t>Submit RDA/Surplus request via Apptree</a:t>
            </a:r>
            <a:endParaRPr sz="2000" spc="-10" dirty="0"/>
          </a:p>
          <a:p>
            <a:pPr marL="641985" marR="5080" lvl="1" indent="-304800">
              <a:lnSpc>
                <a:spcPts val="1700"/>
              </a:lnSpc>
              <a:spcBef>
                <a:spcPts val="835"/>
              </a:spcBef>
              <a:buClr>
                <a:srgbClr val="902F61"/>
              </a:buClr>
              <a:buSzPct val="90000"/>
              <a:buFont typeface="Wingdings 2"/>
              <a:buChar char=""/>
              <a:tabLst>
                <a:tab pos="641985" algn="l"/>
              </a:tabLst>
            </a:pPr>
            <a:r>
              <a:rPr sz="2000" dirty="0">
                <a:solidFill>
                  <a:srgbClr val="3B3B3B"/>
                </a:solidFill>
                <a:latin typeface="Gill Sans MT"/>
                <a:cs typeface="Gill Sans MT"/>
              </a:rPr>
              <a:t>List</a:t>
            </a:r>
            <a:r>
              <a:rPr sz="2000" spc="-30" dirty="0">
                <a:solidFill>
                  <a:srgbClr val="3B3B3B"/>
                </a:solidFill>
                <a:latin typeface="Gill Sans MT"/>
                <a:cs typeface="Gill Sans MT"/>
              </a:rPr>
              <a:t> </a:t>
            </a:r>
            <a:r>
              <a:rPr sz="2000" dirty="0">
                <a:solidFill>
                  <a:srgbClr val="3B3B3B"/>
                </a:solidFill>
                <a:latin typeface="Gill Sans MT"/>
                <a:cs typeface="Gill Sans MT"/>
              </a:rPr>
              <a:t>the</a:t>
            </a:r>
            <a:r>
              <a:rPr sz="2000" spc="-25" dirty="0">
                <a:solidFill>
                  <a:srgbClr val="3B3B3B"/>
                </a:solidFill>
                <a:latin typeface="Gill Sans MT"/>
                <a:cs typeface="Gill Sans MT"/>
              </a:rPr>
              <a:t> </a:t>
            </a:r>
            <a:r>
              <a:rPr sz="2000" dirty="0">
                <a:solidFill>
                  <a:srgbClr val="3B3B3B"/>
                </a:solidFill>
                <a:latin typeface="Gill Sans MT"/>
                <a:cs typeface="Gill Sans MT"/>
              </a:rPr>
              <a:t>asset</a:t>
            </a:r>
            <a:r>
              <a:rPr sz="2000" spc="-35" dirty="0">
                <a:solidFill>
                  <a:srgbClr val="3B3B3B"/>
                </a:solidFill>
                <a:latin typeface="Gill Sans MT"/>
                <a:cs typeface="Gill Sans MT"/>
              </a:rPr>
              <a:t> </a:t>
            </a:r>
            <a:r>
              <a:rPr sz="2000" dirty="0">
                <a:solidFill>
                  <a:srgbClr val="3B3B3B"/>
                </a:solidFill>
                <a:latin typeface="Gill Sans MT"/>
                <a:cs typeface="Gill Sans MT"/>
              </a:rPr>
              <a:t>tag</a:t>
            </a:r>
            <a:r>
              <a:rPr sz="2000" spc="-25" dirty="0">
                <a:solidFill>
                  <a:srgbClr val="3B3B3B"/>
                </a:solidFill>
                <a:latin typeface="Gill Sans MT"/>
                <a:cs typeface="Gill Sans MT"/>
              </a:rPr>
              <a:t> </a:t>
            </a:r>
            <a:r>
              <a:rPr sz="2000" spc="-50" dirty="0">
                <a:solidFill>
                  <a:srgbClr val="3B3B3B"/>
                </a:solidFill>
                <a:latin typeface="Gill Sans MT"/>
                <a:cs typeface="Gill Sans MT"/>
              </a:rPr>
              <a:t>number</a:t>
            </a:r>
            <a:r>
              <a:rPr lang="en-US" sz="2000" spc="-50" dirty="0">
                <a:solidFill>
                  <a:srgbClr val="3B3B3B"/>
                </a:solidFill>
                <a:latin typeface="Gill Sans MT"/>
                <a:cs typeface="Gill Sans MT"/>
              </a:rPr>
              <a:t> </a:t>
            </a:r>
          </a:p>
          <a:p>
            <a:pPr marL="641985" marR="5080" lvl="1" indent="-304800">
              <a:lnSpc>
                <a:spcPts val="1700"/>
              </a:lnSpc>
              <a:spcBef>
                <a:spcPts val="835"/>
              </a:spcBef>
              <a:buClr>
                <a:srgbClr val="902F61"/>
              </a:buClr>
              <a:buSzPct val="90000"/>
              <a:buFont typeface="Wingdings 2"/>
              <a:buChar char=""/>
              <a:tabLst>
                <a:tab pos="641985" algn="l"/>
              </a:tabLst>
            </a:pPr>
            <a:r>
              <a:rPr lang="en-US" sz="2000" spc="-50" dirty="0">
                <a:solidFill>
                  <a:srgbClr val="3B3B3B"/>
                </a:solidFill>
                <a:latin typeface="Gill Sans MT"/>
                <a:cs typeface="Gill Sans MT"/>
              </a:rPr>
              <a:t>Please indicate the appropriate disposal codes- </a:t>
            </a:r>
            <a:r>
              <a:rPr lang="en-US" sz="2000" spc="-50" dirty="0">
                <a:solidFill>
                  <a:srgbClr val="3B3B3B"/>
                </a:solidFill>
                <a:highlight>
                  <a:srgbClr val="FFFF00"/>
                </a:highlight>
                <a:latin typeface="Gill Sans MT"/>
                <a:cs typeface="Gill Sans MT"/>
              </a:rPr>
              <a:t>For Assets Not Found During the inventory please use “Department Adjustment</a:t>
            </a:r>
            <a:r>
              <a:rPr lang="en-US" sz="2000" spc="-50" dirty="0">
                <a:solidFill>
                  <a:srgbClr val="3B3B3B"/>
                </a:solidFill>
                <a:latin typeface="Gill Sans MT"/>
                <a:cs typeface="Gill Sans MT"/>
              </a:rPr>
              <a:t>”</a:t>
            </a:r>
          </a:p>
          <a:p>
            <a:pPr marL="1099185" marR="5080" lvl="2" indent="-304800">
              <a:lnSpc>
                <a:spcPts val="1700"/>
              </a:lnSpc>
              <a:spcBef>
                <a:spcPts val="835"/>
              </a:spcBef>
              <a:buClr>
                <a:srgbClr val="902F61"/>
              </a:buClr>
              <a:buSzPct val="90000"/>
              <a:buFont typeface="Wingdings 2"/>
              <a:buChar char=""/>
              <a:tabLst>
                <a:tab pos="641985" algn="l"/>
              </a:tabLst>
            </a:pPr>
            <a:r>
              <a:rPr lang="en-US" sz="2000" spc="-50" dirty="0">
                <a:solidFill>
                  <a:srgbClr val="3B3B3B"/>
                </a:solidFill>
                <a:latin typeface="Gill Sans MT"/>
                <a:cs typeface="Gill Sans MT"/>
              </a:rPr>
              <a:t>The below will be pull from the asset record </a:t>
            </a:r>
          </a:p>
          <a:p>
            <a:pPr marL="1556385" marR="5080" lvl="3" indent="-304800">
              <a:lnSpc>
                <a:spcPts val="1700"/>
              </a:lnSpc>
              <a:spcBef>
                <a:spcPts val="835"/>
              </a:spcBef>
              <a:buClr>
                <a:srgbClr val="902F61"/>
              </a:buClr>
              <a:buSzPct val="90000"/>
              <a:buFont typeface="Wingdings 2"/>
              <a:buChar char=""/>
              <a:tabLst>
                <a:tab pos="641985" algn="l"/>
              </a:tabLst>
            </a:pPr>
            <a:r>
              <a:rPr lang="en-US" sz="2000" dirty="0">
                <a:solidFill>
                  <a:srgbClr val="3B3B3B"/>
                </a:solidFill>
                <a:latin typeface="Gill Sans MT"/>
                <a:cs typeface="Gill Sans MT"/>
              </a:rPr>
              <a:t>The</a:t>
            </a:r>
            <a:r>
              <a:rPr lang="en-US" sz="2000" spc="-25" dirty="0">
                <a:solidFill>
                  <a:srgbClr val="3B3B3B"/>
                </a:solidFill>
                <a:latin typeface="Gill Sans MT"/>
                <a:cs typeface="Gill Sans MT"/>
              </a:rPr>
              <a:t> </a:t>
            </a:r>
            <a:r>
              <a:rPr lang="en-US" sz="2000" spc="-10" dirty="0">
                <a:solidFill>
                  <a:srgbClr val="3B3B3B"/>
                </a:solidFill>
                <a:latin typeface="Gill Sans MT"/>
                <a:cs typeface="Gill Sans MT"/>
              </a:rPr>
              <a:t>acquisition</a:t>
            </a:r>
            <a:r>
              <a:rPr lang="en-US" sz="2000" spc="-30" dirty="0">
                <a:solidFill>
                  <a:srgbClr val="3B3B3B"/>
                </a:solidFill>
                <a:latin typeface="Gill Sans MT"/>
                <a:cs typeface="Gill Sans MT"/>
              </a:rPr>
              <a:t> </a:t>
            </a:r>
            <a:r>
              <a:rPr lang="en-US" sz="2000" dirty="0">
                <a:solidFill>
                  <a:srgbClr val="3B3B3B"/>
                </a:solidFill>
                <a:latin typeface="Gill Sans MT"/>
                <a:cs typeface="Gill Sans MT"/>
              </a:rPr>
              <a:t>date, adjusted</a:t>
            </a:r>
            <a:r>
              <a:rPr lang="en-US" sz="2000" spc="-45" dirty="0">
                <a:solidFill>
                  <a:srgbClr val="3B3B3B"/>
                </a:solidFill>
                <a:latin typeface="Gill Sans MT"/>
                <a:cs typeface="Gill Sans MT"/>
              </a:rPr>
              <a:t> </a:t>
            </a:r>
            <a:r>
              <a:rPr lang="en-US" sz="2000" dirty="0">
                <a:solidFill>
                  <a:srgbClr val="3B3B3B"/>
                </a:solidFill>
                <a:latin typeface="Gill Sans MT"/>
                <a:cs typeface="Gill Sans MT"/>
              </a:rPr>
              <a:t>cost, and</a:t>
            </a:r>
            <a:r>
              <a:rPr lang="en-US" sz="2000" spc="5" dirty="0">
                <a:solidFill>
                  <a:srgbClr val="3B3B3B"/>
                </a:solidFill>
                <a:latin typeface="Gill Sans MT"/>
                <a:cs typeface="Gill Sans MT"/>
              </a:rPr>
              <a:t> </a:t>
            </a:r>
            <a:r>
              <a:rPr lang="en-US" sz="2000" dirty="0">
                <a:solidFill>
                  <a:srgbClr val="3B3B3B"/>
                </a:solidFill>
                <a:latin typeface="Gill Sans MT"/>
                <a:cs typeface="Gill Sans MT"/>
              </a:rPr>
              <a:t>net</a:t>
            </a:r>
            <a:r>
              <a:rPr lang="en-US" sz="2000" spc="-5" dirty="0">
                <a:solidFill>
                  <a:srgbClr val="3B3B3B"/>
                </a:solidFill>
                <a:latin typeface="Gill Sans MT"/>
                <a:cs typeface="Gill Sans MT"/>
              </a:rPr>
              <a:t> </a:t>
            </a:r>
            <a:r>
              <a:rPr lang="en-US" sz="2000" spc="-20" dirty="0">
                <a:solidFill>
                  <a:srgbClr val="3B3B3B"/>
                </a:solidFill>
                <a:latin typeface="Gill Sans MT"/>
                <a:cs typeface="Gill Sans MT"/>
              </a:rPr>
              <a:t>book </a:t>
            </a:r>
            <a:r>
              <a:rPr lang="en-US" sz="2000" spc="-10" dirty="0">
                <a:solidFill>
                  <a:srgbClr val="3B3B3B"/>
                </a:solidFill>
                <a:latin typeface="Gill Sans MT"/>
                <a:cs typeface="Gill Sans MT"/>
              </a:rPr>
              <a:t>value</a:t>
            </a:r>
          </a:p>
          <a:p>
            <a:pPr marL="1556385" marR="5080" lvl="3" indent="-304800">
              <a:lnSpc>
                <a:spcPts val="1700"/>
              </a:lnSpc>
              <a:spcBef>
                <a:spcPts val="835"/>
              </a:spcBef>
              <a:buClr>
                <a:srgbClr val="902F61"/>
              </a:buClr>
              <a:buSzPct val="90000"/>
              <a:buFont typeface="Wingdings 2"/>
              <a:buChar char=""/>
              <a:tabLst>
                <a:tab pos="641985" algn="l"/>
              </a:tabLst>
            </a:pPr>
            <a:r>
              <a:rPr lang="en-US" sz="2000" spc="-10" dirty="0">
                <a:solidFill>
                  <a:srgbClr val="3B3B3B"/>
                </a:solidFill>
                <a:latin typeface="Gill Sans MT"/>
                <a:cs typeface="Gill Sans MT"/>
              </a:rPr>
              <a:t>Serial number and equipment description </a:t>
            </a:r>
          </a:p>
          <a:p>
            <a:pPr marL="1556385" marR="5080" lvl="3" indent="-304800">
              <a:lnSpc>
                <a:spcPts val="1700"/>
              </a:lnSpc>
              <a:spcBef>
                <a:spcPts val="835"/>
              </a:spcBef>
              <a:buClr>
                <a:srgbClr val="902F61"/>
              </a:buClr>
              <a:buSzPct val="90000"/>
              <a:buFont typeface="Wingdings 2"/>
              <a:buChar char=""/>
              <a:tabLst>
                <a:tab pos="641985" algn="l"/>
              </a:tabLst>
            </a:pPr>
            <a:r>
              <a:rPr lang="en-US" sz="2000" spc="-10" dirty="0">
                <a:solidFill>
                  <a:srgbClr val="3B3B3B"/>
                </a:solidFill>
                <a:latin typeface="Gill Sans MT"/>
                <a:cs typeface="Gill Sans MT"/>
              </a:rPr>
              <a:t>Title to, ORG Code, IC and DDC and Index</a:t>
            </a:r>
          </a:p>
          <a:p>
            <a:pPr marL="1556385" marR="5080" lvl="3" indent="-304800">
              <a:lnSpc>
                <a:spcPts val="1700"/>
              </a:lnSpc>
              <a:spcBef>
                <a:spcPts val="835"/>
              </a:spcBef>
              <a:buClr>
                <a:srgbClr val="902F61"/>
              </a:buClr>
              <a:buSzPct val="90000"/>
              <a:buFont typeface="Wingdings 2"/>
              <a:buChar char=""/>
              <a:tabLst>
                <a:tab pos="641985" algn="l"/>
              </a:tabLst>
            </a:pPr>
            <a:endParaRPr lang="en-US" sz="1500" dirty="0">
              <a:latin typeface="Gill Sans MT"/>
              <a:cs typeface="Gill Sans MT"/>
            </a:endParaRPr>
          </a:p>
          <a:p>
            <a:pPr marL="1556385" marR="5080" lvl="3" indent="-304800">
              <a:lnSpc>
                <a:spcPts val="1700"/>
              </a:lnSpc>
              <a:spcBef>
                <a:spcPts val="835"/>
              </a:spcBef>
              <a:buClr>
                <a:srgbClr val="902F61"/>
              </a:buClr>
              <a:buSzPct val="90000"/>
              <a:buFont typeface="Wingdings 2"/>
              <a:buChar char=""/>
              <a:tabLst>
                <a:tab pos="641985" algn="l"/>
              </a:tabLst>
            </a:pPr>
            <a:endParaRPr lang="en-US" sz="1500" spc="-215" dirty="0">
              <a:solidFill>
                <a:srgbClr val="3B3B3B"/>
              </a:solidFill>
              <a:latin typeface="Gill Sans MT"/>
              <a:cs typeface="Gill Sans MT"/>
            </a:endParaRPr>
          </a:p>
          <a:p>
            <a:pPr marL="337185" marR="5080" lvl="1">
              <a:lnSpc>
                <a:spcPts val="1700"/>
              </a:lnSpc>
              <a:spcBef>
                <a:spcPts val="835"/>
              </a:spcBef>
              <a:buClr>
                <a:srgbClr val="902F61"/>
              </a:buClr>
              <a:buSzPct val="90000"/>
              <a:tabLst>
                <a:tab pos="641985" algn="l"/>
              </a:tabLst>
            </a:pPr>
            <a:r>
              <a:rPr lang="en-US" sz="1500" spc="-215" dirty="0">
                <a:solidFill>
                  <a:srgbClr val="3B3B3B"/>
                </a:solidFill>
                <a:latin typeface="Gill Sans MT"/>
                <a:cs typeface="Gill Sans MT"/>
              </a:rPr>
              <a:t>	</a:t>
            </a:r>
            <a:endParaRPr spc="-10" dirty="0"/>
          </a:p>
        </p:txBody>
      </p:sp>
      <p:sp>
        <p:nvSpPr>
          <p:cNvPr id="8" name="TextBox 7">
            <a:extLst>
              <a:ext uri="{FF2B5EF4-FFF2-40B4-BE49-F238E27FC236}">
                <a16:creationId xmlns:a16="http://schemas.microsoft.com/office/drawing/2014/main" id="{F6CC9A7F-710F-27AA-3D2C-62E81D45D206}"/>
              </a:ext>
            </a:extLst>
          </p:cNvPr>
          <p:cNvSpPr txBox="1"/>
          <p:nvPr/>
        </p:nvSpPr>
        <p:spPr>
          <a:xfrm>
            <a:off x="3616503" y="4799806"/>
            <a:ext cx="4572000"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spc="-215" dirty="0">
                <a:solidFill>
                  <a:srgbClr val="3B3B3B"/>
                </a:solidFill>
                <a:latin typeface="Gill Sans MT"/>
                <a:cs typeface="Gill Sans MT"/>
              </a:rPr>
              <a:t> </a:t>
            </a:r>
            <a:r>
              <a:rPr lang="en-US" spc="-25" dirty="0"/>
              <a:t>An </a:t>
            </a:r>
            <a:r>
              <a:rPr lang="en-US" dirty="0"/>
              <a:t>explanatory</a:t>
            </a:r>
            <a:r>
              <a:rPr lang="en-US" spc="-10" dirty="0"/>
              <a:t> </a:t>
            </a:r>
            <a:r>
              <a:rPr lang="en-US" dirty="0"/>
              <a:t>memo</a:t>
            </a:r>
            <a:r>
              <a:rPr lang="en-US" spc="-25" dirty="0"/>
              <a:t> must be attached to the RDA/Surplus request</a:t>
            </a:r>
            <a:endParaRPr lang="en-US" spc="-10" dirty="0"/>
          </a:p>
          <a:p>
            <a:endParaRPr lang="en-US" spc="-10" dirty="0"/>
          </a:p>
          <a:p>
            <a:r>
              <a:rPr lang="en-US" spc="-10" dirty="0"/>
              <a:t>If asset was stolen/missing- please submit a police report as well </a:t>
            </a:r>
            <a:endParaRPr lang="en-US" dirty="0"/>
          </a:p>
        </p:txBody>
      </p:sp>
    </p:spTree>
    <p:extLst>
      <p:ext uri="{BB962C8B-B14F-4D97-AF65-F5344CB8AC3E}">
        <p14:creationId xmlns:p14="http://schemas.microsoft.com/office/powerpoint/2010/main" val="2816876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531" y="606551"/>
            <a:ext cx="11299190" cy="1175322"/>
          </a:xfrm>
          <a:prstGeom prst="rect">
            <a:avLst/>
          </a:prstGeom>
          <a:solidFill>
            <a:srgbClr val="4D1334"/>
          </a:solidFill>
        </p:spPr>
        <p:txBody>
          <a:bodyPr vert="horz" wrap="square" lIns="0" tIns="5715" rIns="0" bIns="0" rtlCol="0">
            <a:spAutoFit/>
          </a:bodyPr>
          <a:lstStyle/>
          <a:p>
            <a:pPr algn="ctr">
              <a:lnSpc>
                <a:spcPct val="100000"/>
              </a:lnSpc>
              <a:spcBef>
                <a:spcPts val="45"/>
              </a:spcBef>
            </a:pPr>
            <a:endParaRPr sz="3400" dirty="0">
              <a:latin typeface="Times New Roman"/>
              <a:cs typeface="Times New Roman"/>
            </a:endParaRPr>
          </a:p>
          <a:p>
            <a:pPr marL="225425" algn="ctr">
              <a:lnSpc>
                <a:spcPct val="100000"/>
              </a:lnSpc>
            </a:pPr>
            <a:r>
              <a:rPr lang="en-US" sz="4200" dirty="0">
                <a:solidFill>
                  <a:srgbClr val="FFFFFF"/>
                </a:solidFill>
              </a:rPr>
              <a:t>RDA- Disposal Codes </a:t>
            </a:r>
            <a:endParaRPr sz="4200" dirty="0">
              <a:solidFill>
                <a:srgbClr val="FFFFFF"/>
              </a:solidFill>
            </a:endParaRPr>
          </a:p>
        </p:txBody>
      </p:sp>
      <p:sp>
        <p:nvSpPr>
          <p:cNvPr id="3" name="object 3"/>
          <p:cNvSpPr txBox="1"/>
          <p:nvPr/>
        </p:nvSpPr>
        <p:spPr>
          <a:xfrm>
            <a:off x="659484" y="2527554"/>
            <a:ext cx="5199380" cy="2997835"/>
          </a:xfrm>
          <a:prstGeom prst="rect">
            <a:avLst/>
          </a:prstGeom>
        </p:spPr>
        <p:txBody>
          <a:bodyPr vert="horz" wrap="square" lIns="0" tIns="13335" rIns="0" bIns="0" rtlCol="0">
            <a:spAutoFit/>
          </a:bodyPr>
          <a:lstStyle/>
          <a:p>
            <a:pPr marL="318770" marR="5080" indent="-306705">
              <a:lnSpc>
                <a:spcPct val="100000"/>
              </a:lnSpc>
              <a:spcBef>
                <a:spcPts val="105"/>
              </a:spcBef>
              <a:buClr>
                <a:srgbClr val="902F61"/>
              </a:buClr>
              <a:buSzPct val="91176"/>
              <a:buFont typeface="Wingdings 2"/>
              <a:buChar char=""/>
              <a:tabLst>
                <a:tab pos="318770" algn="l"/>
              </a:tabLst>
            </a:pPr>
            <a:r>
              <a:rPr sz="1700" b="1" spc="-25" dirty="0">
                <a:solidFill>
                  <a:srgbClr val="3B3B3B"/>
                </a:solidFill>
                <a:latin typeface="Gill Sans MT"/>
                <a:cs typeface="Gill Sans MT"/>
              </a:rPr>
              <a:t>Destroyed/Discarded/Disposed</a:t>
            </a:r>
            <a:r>
              <a:rPr sz="1700" b="1" spc="-15" dirty="0">
                <a:solidFill>
                  <a:srgbClr val="3B3B3B"/>
                </a:solidFill>
                <a:latin typeface="Gill Sans MT"/>
                <a:cs typeface="Gill Sans MT"/>
              </a:rPr>
              <a:t> </a:t>
            </a:r>
            <a:r>
              <a:rPr sz="1700" b="1" dirty="0">
                <a:solidFill>
                  <a:srgbClr val="3B3B3B"/>
                </a:solidFill>
                <a:latin typeface="Gill Sans MT"/>
                <a:cs typeface="Gill Sans MT"/>
              </a:rPr>
              <a:t>of</a:t>
            </a:r>
            <a:r>
              <a:rPr sz="1700" b="1" spc="35" dirty="0">
                <a:solidFill>
                  <a:srgbClr val="3B3B3B"/>
                </a:solidFill>
                <a:latin typeface="Gill Sans MT"/>
                <a:cs typeface="Gill Sans MT"/>
              </a:rPr>
              <a:t> </a:t>
            </a:r>
            <a:r>
              <a:rPr sz="1700" b="1" spc="-30" dirty="0">
                <a:solidFill>
                  <a:srgbClr val="3B3B3B"/>
                </a:solidFill>
                <a:latin typeface="Gill Sans MT"/>
                <a:cs typeface="Gill Sans MT"/>
              </a:rPr>
              <a:t>by</a:t>
            </a:r>
            <a:r>
              <a:rPr sz="1700" b="1" spc="-35" dirty="0">
                <a:solidFill>
                  <a:srgbClr val="3B3B3B"/>
                </a:solidFill>
                <a:latin typeface="Gill Sans MT"/>
                <a:cs typeface="Gill Sans MT"/>
              </a:rPr>
              <a:t> </a:t>
            </a:r>
            <a:r>
              <a:rPr sz="1700" b="1" spc="-10" dirty="0">
                <a:solidFill>
                  <a:srgbClr val="3B3B3B"/>
                </a:solidFill>
                <a:latin typeface="Gill Sans MT"/>
                <a:cs typeface="Gill Sans MT"/>
              </a:rPr>
              <a:t>off-</a:t>
            </a:r>
            <a:r>
              <a:rPr sz="1700" b="1" spc="-20" dirty="0">
                <a:solidFill>
                  <a:srgbClr val="3B3B3B"/>
                </a:solidFill>
                <a:latin typeface="Gill Sans MT"/>
                <a:cs typeface="Gill Sans MT"/>
              </a:rPr>
              <a:t>site </a:t>
            </a:r>
            <a:r>
              <a:rPr sz="1700" b="1" spc="-35" dirty="0">
                <a:solidFill>
                  <a:srgbClr val="3B3B3B"/>
                </a:solidFill>
                <a:latin typeface="Gill Sans MT"/>
                <a:cs typeface="Gill Sans MT"/>
              </a:rPr>
              <a:t>employee </a:t>
            </a:r>
            <a:r>
              <a:rPr sz="1700" b="1" dirty="0">
                <a:solidFill>
                  <a:srgbClr val="3B3B3B"/>
                </a:solidFill>
                <a:latin typeface="Gill Sans MT"/>
                <a:cs typeface="Gill Sans MT"/>
              </a:rPr>
              <a:t>–</a:t>
            </a:r>
            <a:r>
              <a:rPr sz="1700" b="1" spc="-5" dirty="0">
                <a:solidFill>
                  <a:srgbClr val="3B3B3B"/>
                </a:solidFill>
                <a:latin typeface="Gill Sans MT"/>
                <a:cs typeface="Gill Sans MT"/>
              </a:rPr>
              <a:t> </a:t>
            </a:r>
            <a:r>
              <a:rPr sz="1700" dirty="0">
                <a:solidFill>
                  <a:srgbClr val="3B3B3B"/>
                </a:solidFill>
                <a:latin typeface="Gill Sans MT"/>
                <a:cs typeface="Gill Sans MT"/>
              </a:rPr>
              <a:t>include</a:t>
            </a:r>
            <a:r>
              <a:rPr sz="1700" spc="-55" dirty="0">
                <a:solidFill>
                  <a:srgbClr val="3B3B3B"/>
                </a:solidFill>
                <a:latin typeface="Gill Sans MT"/>
                <a:cs typeface="Gill Sans MT"/>
              </a:rPr>
              <a:t> </a:t>
            </a:r>
            <a:r>
              <a:rPr sz="1700" dirty="0">
                <a:solidFill>
                  <a:srgbClr val="3B3B3B"/>
                </a:solidFill>
                <a:latin typeface="Gill Sans MT"/>
                <a:cs typeface="Gill Sans MT"/>
              </a:rPr>
              <a:t>explanatory</a:t>
            </a:r>
            <a:r>
              <a:rPr sz="1700" spc="-20" dirty="0">
                <a:solidFill>
                  <a:srgbClr val="3B3B3B"/>
                </a:solidFill>
                <a:latin typeface="Gill Sans MT"/>
                <a:cs typeface="Gill Sans MT"/>
              </a:rPr>
              <a:t> </a:t>
            </a:r>
            <a:r>
              <a:rPr sz="1700" dirty="0">
                <a:solidFill>
                  <a:srgbClr val="3B3B3B"/>
                </a:solidFill>
                <a:latin typeface="Gill Sans MT"/>
                <a:cs typeface="Gill Sans MT"/>
              </a:rPr>
              <a:t>memo</a:t>
            </a:r>
            <a:r>
              <a:rPr sz="1700" spc="-35" dirty="0">
                <a:solidFill>
                  <a:srgbClr val="3B3B3B"/>
                </a:solidFill>
                <a:latin typeface="Gill Sans MT"/>
                <a:cs typeface="Gill Sans MT"/>
              </a:rPr>
              <a:t> </a:t>
            </a:r>
            <a:r>
              <a:rPr sz="1700" dirty="0">
                <a:solidFill>
                  <a:srgbClr val="3B3B3B"/>
                </a:solidFill>
                <a:latin typeface="Gill Sans MT"/>
                <a:cs typeface="Gill Sans MT"/>
              </a:rPr>
              <a:t>and</a:t>
            </a:r>
            <a:r>
              <a:rPr sz="1700" spc="-20" dirty="0">
                <a:solidFill>
                  <a:srgbClr val="3B3B3B"/>
                </a:solidFill>
                <a:latin typeface="Gill Sans MT"/>
                <a:cs typeface="Gill Sans MT"/>
              </a:rPr>
              <a:t> </a:t>
            </a:r>
            <a:r>
              <a:rPr sz="1700" spc="-10" dirty="0">
                <a:solidFill>
                  <a:srgbClr val="3B3B3B"/>
                </a:solidFill>
                <a:latin typeface="Gill Sans MT"/>
                <a:cs typeface="Gill Sans MT"/>
              </a:rPr>
              <a:t>supporting documentation</a:t>
            </a:r>
            <a:endParaRPr sz="1700" dirty="0">
              <a:latin typeface="Gill Sans MT"/>
              <a:cs typeface="Gill Sans MT"/>
            </a:endParaRPr>
          </a:p>
          <a:p>
            <a:pPr marL="318770" marR="386715" indent="-306705">
              <a:lnSpc>
                <a:spcPct val="100000"/>
              </a:lnSpc>
              <a:spcBef>
                <a:spcPts val="1005"/>
              </a:spcBef>
              <a:buClr>
                <a:srgbClr val="902F61"/>
              </a:buClr>
              <a:buSzPct val="91176"/>
              <a:buFont typeface="Wingdings 2"/>
              <a:buChar char=""/>
              <a:tabLst>
                <a:tab pos="318770" algn="l"/>
              </a:tabLst>
            </a:pPr>
            <a:r>
              <a:rPr sz="1700" b="1" dirty="0">
                <a:solidFill>
                  <a:srgbClr val="3B3B3B"/>
                </a:solidFill>
                <a:latin typeface="Gill Sans MT"/>
                <a:cs typeface="Gill Sans MT"/>
              </a:rPr>
              <a:t>Returned</a:t>
            </a:r>
            <a:r>
              <a:rPr sz="1700" b="1" spc="-100" dirty="0">
                <a:solidFill>
                  <a:srgbClr val="3B3B3B"/>
                </a:solidFill>
                <a:latin typeface="Gill Sans MT"/>
                <a:cs typeface="Gill Sans MT"/>
              </a:rPr>
              <a:t> </a:t>
            </a:r>
            <a:r>
              <a:rPr sz="1700" b="1" dirty="0">
                <a:solidFill>
                  <a:srgbClr val="3B3B3B"/>
                </a:solidFill>
                <a:latin typeface="Gill Sans MT"/>
                <a:cs typeface="Gill Sans MT"/>
              </a:rPr>
              <a:t>toAgency</a:t>
            </a:r>
            <a:r>
              <a:rPr sz="1700" b="1" spc="-85" dirty="0">
                <a:solidFill>
                  <a:srgbClr val="3B3B3B"/>
                </a:solidFill>
                <a:latin typeface="Gill Sans MT"/>
                <a:cs typeface="Gill Sans MT"/>
              </a:rPr>
              <a:t> </a:t>
            </a:r>
            <a:r>
              <a:rPr sz="1700" b="1" dirty="0">
                <a:solidFill>
                  <a:srgbClr val="3B3B3B"/>
                </a:solidFill>
                <a:latin typeface="Gill Sans MT"/>
                <a:cs typeface="Gill Sans MT"/>
              </a:rPr>
              <a:t>–</a:t>
            </a:r>
            <a:r>
              <a:rPr sz="1700" b="1" spc="-20" dirty="0">
                <a:solidFill>
                  <a:srgbClr val="3B3B3B"/>
                </a:solidFill>
                <a:latin typeface="Gill Sans MT"/>
                <a:cs typeface="Gill Sans MT"/>
              </a:rPr>
              <a:t> </a:t>
            </a:r>
            <a:r>
              <a:rPr sz="1700" spc="-10" dirty="0">
                <a:solidFill>
                  <a:srgbClr val="3B3B3B"/>
                </a:solidFill>
                <a:latin typeface="Gill Sans MT"/>
                <a:cs typeface="Gill Sans MT"/>
              </a:rPr>
              <a:t>includeAgency’s</a:t>
            </a:r>
            <a:r>
              <a:rPr sz="1700" spc="-30" dirty="0">
                <a:solidFill>
                  <a:srgbClr val="3B3B3B"/>
                </a:solidFill>
                <a:latin typeface="Gill Sans MT"/>
                <a:cs typeface="Gill Sans MT"/>
              </a:rPr>
              <a:t> </a:t>
            </a:r>
            <a:r>
              <a:rPr sz="1700" spc="-10" dirty="0">
                <a:solidFill>
                  <a:srgbClr val="3B3B3B"/>
                </a:solidFill>
                <a:latin typeface="Gill Sans MT"/>
                <a:cs typeface="Gill Sans MT"/>
              </a:rPr>
              <a:t>receipt</a:t>
            </a:r>
            <a:r>
              <a:rPr sz="1700" spc="-15" dirty="0">
                <a:solidFill>
                  <a:srgbClr val="3B3B3B"/>
                </a:solidFill>
                <a:latin typeface="Gill Sans MT"/>
                <a:cs typeface="Gill Sans MT"/>
              </a:rPr>
              <a:t> </a:t>
            </a:r>
            <a:r>
              <a:rPr sz="1700" spc="-25" dirty="0">
                <a:solidFill>
                  <a:srgbClr val="3B3B3B"/>
                </a:solidFill>
                <a:latin typeface="Gill Sans MT"/>
                <a:cs typeface="Gill Sans MT"/>
              </a:rPr>
              <a:t>or </a:t>
            </a:r>
            <a:r>
              <a:rPr sz="1700" spc="-10" dirty="0">
                <a:solidFill>
                  <a:srgbClr val="3B3B3B"/>
                </a:solidFill>
                <a:latin typeface="Gill Sans MT"/>
                <a:cs typeface="Gill Sans MT"/>
              </a:rPr>
              <a:t>acknowledgement</a:t>
            </a:r>
            <a:r>
              <a:rPr sz="1700" spc="-50" dirty="0">
                <a:solidFill>
                  <a:srgbClr val="3B3B3B"/>
                </a:solidFill>
                <a:latin typeface="Gill Sans MT"/>
                <a:cs typeface="Gill Sans MT"/>
              </a:rPr>
              <a:t> </a:t>
            </a:r>
            <a:r>
              <a:rPr sz="1700" spc="-10" dirty="0">
                <a:solidFill>
                  <a:srgbClr val="3B3B3B"/>
                </a:solidFill>
                <a:latin typeface="Gill Sans MT"/>
                <a:cs typeface="Gill Sans MT"/>
              </a:rPr>
              <a:t>letter</a:t>
            </a:r>
            <a:endParaRPr sz="1700" dirty="0">
              <a:latin typeface="Gill Sans MT"/>
              <a:cs typeface="Gill Sans MT"/>
            </a:endParaRPr>
          </a:p>
          <a:p>
            <a:pPr marL="318770" marR="116839" indent="-306705">
              <a:lnSpc>
                <a:spcPct val="100000"/>
              </a:lnSpc>
              <a:spcBef>
                <a:spcPts val="994"/>
              </a:spcBef>
              <a:buClr>
                <a:srgbClr val="902F61"/>
              </a:buClr>
              <a:buSzPct val="91176"/>
              <a:buFont typeface="Wingdings 2"/>
              <a:buChar char=""/>
              <a:tabLst>
                <a:tab pos="318770" algn="l"/>
              </a:tabLst>
            </a:pPr>
            <a:r>
              <a:rPr sz="1700" b="1" dirty="0">
                <a:solidFill>
                  <a:srgbClr val="3B3B3B"/>
                </a:solidFill>
                <a:latin typeface="Gill Sans MT"/>
                <a:cs typeface="Gill Sans MT"/>
              </a:rPr>
              <a:t>Sent</a:t>
            </a:r>
            <a:r>
              <a:rPr sz="1700" b="1" spc="-30" dirty="0">
                <a:solidFill>
                  <a:srgbClr val="3B3B3B"/>
                </a:solidFill>
                <a:latin typeface="Gill Sans MT"/>
                <a:cs typeface="Gill Sans MT"/>
              </a:rPr>
              <a:t> </a:t>
            </a:r>
            <a:r>
              <a:rPr sz="1700" b="1" dirty="0">
                <a:solidFill>
                  <a:srgbClr val="3B3B3B"/>
                </a:solidFill>
                <a:latin typeface="Gill Sans MT"/>
                <a:cs typeface="Gill Sans MT"/>
              </a:rPr>
              <a:t>to</a:t>
            </a:r>
            <a:r>
              <a:rPr sz="1700" b="1" spc="-45" dirty="0">
                <a:solidFill>
                  <a:srgbClr val="3B3B3B"/>
                </a:solidFill>
                <a:latin typeface="Gill Sans MT"/>
                <a:cs typeface="Gill Sans MT"/>
              </a:rPr>
              <a:t> </a:t>
            </a:r>
            <a:r>
              <a:rPr sz="1700" b="1" dirty="0">
                <a:solidFill>
                  <a:srgbClr val="3B3B3B"/>
                </a:solidFill>
                <a:latin typeface="Gill Sans MT"/>
                <a:cs typeface="Gill Sans MT"/>
              </a:rPr>
              <a:t>Surplus</a:t>
            </a:r>
            <a:r>
              <a:rPr sz="1700" b="1" spc="-60" dirty="0">
                <a:solidFill>
                  <a:srgbClr val="3B3B3B"/>
                </a:solidFill>
                <a:latin typeface="Gill Sans MT"/>
                <a:cs typeface="Gill Sans MT"/>
              </a:rPr>
              <a:t> </a:t>
            </a:r>
            <a:r>
              <a:rPr sz="1700" b="1" dirty="0">
                <a:solidFill>
                  <a:srgbClr val="3B3B3B"/>
                </a:solidFill>
                <a:latin typeface="Gill Sans MT"/>
                <a:cs typeface="Gill Sans MT"/>
              </a:rPr>
              <a:t>Property</a:t>
            </a:r>
            <a:r>
              <a:rPr sz="1700" b="1" spc="-55" dirty="0">
                <a:solidFill>
                  <a:srgbClr val="3B3B3B"/>
                </a:solidFill>
                <a:latin typeface="Gill Sans MT"/>
                <a:cs typeface="Gill Sans MT"/>
              </a:rPr>
              <a:t> </a:t>
            </a:r>
            <a:r>
              <a:rPr sz="1700" b="1" spc="-10" dirty="0">
                <a:solidFill>
                  <a:srgbClr val="3B3B3B"/>
                </a:solidFill>
                <a:latin typeface="Gill Sans MT"/>
                <a:cs typeface="Gill Sans MT"/>
              </a:rPr>
              <a:t>Dept.</a:t>
            </a:r>
            <a:r>
              <a:rPr sz="1700" b="1" spc="-190" dirty="0">
                <a:solidFill>
                  <a:srgbClr val="3B3B3B"/>
                </a:solidFill>
                <a:latin typeface="Gill Sans MT"/>
                <a:cs typeface="Gill Sans MT"/>
              </a:rPr>
              <a:t> </a:t>
            </a:r>
            <a:r>
              <a:rPr sz="1700" b="1" dirty="0">
                <a:solidFill>
                  <a:srgbClr val="3B3B3B"/>
                </a:solidFill>
                <a:latin typeface="Gill Sans MT"/>
                <a:cs typeface="Gill Sans MT"/>
              </a:rPr>
              <a:t>and</a:t>
            </a:r>
            <a:r>
              <a:rPr sz="1700" b="1" spc="-20" dirty="0">
                <a:solidFill>
                  <a:srgbClr val="3B3B3B"/>
                </a:solidFill>
                <a:latin typeface="Gill Sans MT"/>
                <a:cs typeface="Gill Sans MT"/>
              </a:rPr>
              <a:t> </a:t>
            </a:r>
            <a:r>
              <a:rPr sz="1700" b="1" spc="-10" dirty="0">
                <a:solidFill>
                  <a:srgbClr val="3B3B3B"/>
                </a:solidFill>
                <a:latin typeface="Gill Sans MT"/>
                <a:cs typeface="Gill Sans MT"/>
              </a:rPr>
              <a:t>cannot </a:t>
            </a:r>
            <a:r>
              <a:rPr sz="1700" b="1" dirty="0">
                <a:solidFill>
                  <a:srgbClr val="3B3B3B"/>
                </a:solidFill>
                <a:latin typeface="Gill Sans MT"/>
                <a:cs typeface="Gill Sans MT"/>
              </a:rPr>
              <a:t>locate</a:t>
            </a:r>
            <a:r>
              <a:rPr sz="1700" b="1" spc="-45" dirty="0">
                <a:solidFill>
                  <a:srgbClr val="3B3B3B"/>
                </a:solidFill>
                <a:latin typeface="Gill Sans MT"/>
                <a:cs typeface="Gill Sans MT"/>
              </a:rPr>
              <a:t> </a:t>
            </a:r>
            <a:r>
              <a:rPr sz="1700" b="1" spc="-10" dirty="0">
                <a:solidFill>
                  <a:srgbClr val="3B3B3B"/>
                </a:solidFill>
                <a:latin typeface="Gill Sans MT"/>
                <a:cs typeface="Gill Sans MT"/>
              </a:rPr>
              <a:t>documentation</a:t>
            </a:r>
            <a:r>
              <a:rPr sz="1700" b="1" spc="-45" dirty="0">
                <a:solidFill>
                  <a:srgbClr val="3B3B3B"/>
                </a:solidFill>
                <a:latin typeface="Gill Sans MT"/>
                <a:cs typeface="Gill Sans MT"/>
              </a:rPr>
              <a:t> </a:t>
            </a:r>
            <a:r>
              <a:rPr sz="1700" b="1" dirty="0">
                <a:solidFill>
                  <a:srgbClr val="3B3B3B"/>
                </a:solidFill>
                <a:latin typeface="Gill Sans MT"/>
                <a:cs typeface="Gill Sans MT"/>
              </a:rPr>
              <a:t>–</a:t>
            </a:r>
            <a:r>
              <a:rPr sz="1700" b="1" spc="-5" dirty="0">
                <a:solidFill>
                  <a:srgbClr val="3B3B3B"/>
                </a:solidFill>
                <a:latin typeface="Gill Sans MT"/>
                <a:cs typeface="Gill Sans MT"/>
              </a:rPr>
              <a:t> </a:t>
            </a:r>
            <a:r>
              <a:rPr sz="1700" dirty="0">
                <a:solidFill>
                  <a:srgbClr val="3B3B3B"/>
                </a:solidFill>
                <a:latin typeface="Gill Sans MT"/>
                <a:cs typeface="Gill Sans MT"/>
              </a:rPr>
              <a:t>include</a:t>
            </a:r>
            <a:r>
              <a:rPr sz="1700" spc="-25" dirty="0">
                <a:solidFill>
                  <a:srgbClr val="3B3B3B"/>
                </a:solidFill>
                <a:latin typeface="Gill Sans MT"/>
                <a:cs typeface="Gill Sans MT"/>
              </a:rPr>
              <a:t> </a:t>
            </a:r>
            <a:r>
              <a:rPr sz="1700" dirty="0">
                <a:solidFill>
                  <a:srgbClr val="3B3B3B"/>
                </a:solidFill>
                <a:latin typeface="Gill Sans MT"/>
                <a:cs typeface="Gill Sans MT"/>
              </a:rPr>
              <a:t>explanatory</a:t>
            </a:r>
            <a:r>
              <a:rPr sz="1700" spc="-30" dirty="0">
                <a:solidFill>
                  <a:srgbClr val="3B3B3B"/>
                </a:solidFill>
                <a:latin typeface="Gill Sans MT"/>
                <a:cs typeface="Gill Sans MT"/>
              </a:rPr>
              <a:t> </a:t>
            </a:r>
            <a:r>
              <a:rPr sz="1700" spc="-20" dirty="0">
                <a:solidFill>
                  <a:srgbClr val="3B3B3B"/>
                </a:solidFill>
                <a:latin typeface="Gill Sans MT"/>
                <a:cs typeface="Gill Sans MT"/>
              </a:rPr>
              <a:t>memo</a:t>
            </a:r>
            <a:endParaRPr sz="1700" dirty="0">
              <a:latin typeface="Gill Sans MT"/>
              <a:cs typeface="Gill Sans MT"/>
            </a:endParaRPr>
          </a:p>
          <a:p>
            <a:pPr marL="317500" marR="429259" indent="-305435" algn="just">
              <a:lnSpc>
                <a:spcPct val="100000"/>
              </a:lnSpc>
              <a:spcBef>
                <a:spcPts val="1000"/>
              </a:spcBef>
              <a:buClr>
                <a:srgbClr val="902F61"/>
              </a:buClr>
              <a:buSzPct val="91176"/>
              <a:buFont typeface="Wingdings 2"/>
              <a:buChar char=""/>
              <a:tabLst>
                <a:tab pos="318770" algn="l"/>
              </a:tabLst>
            </a:pPr>
            <a:r>
              <a:rPr sz="1700" b="1" spc="-90" dirty="0">
                <a:solidFill>
                  <a:srgbClr val="3B3B3B"/>
                </a:solidFill>
                <a:latin typeface="Gill Sans MT"/>
                <a:cs typeface="Gill Sans MT"/>
              </a:rPr>
              <a:t>Taken</a:t>
            </a:r>
            <a:r>
              <a:rPr sz="1700" b="1" dirty="0">
                <a:solidFill>
                  <a:srgbClr val="3B3B3B"/>
                </a:solidFill>
                <a:latin typeface="Gill Sans MT"/>
                <a:cs typeface="Gill Sans MT"/>
              </a:rPr>
              <a:t> by</a:t>
            </a:r>
            <a:r>
              <a:rPr sz="1700" b="1" spc="35" dirty="0">
                <a:solidFill>
                  <a:srgbClr val="3B3B3B"/>
                </a:solidFill>
                <a:latin typeface="Gill Sans MT"/>
                <a:cs typeface="Gill Sans MT"/>
              </a:rPr>
              <a:t> </a:t>
            </a:r>
            <a:r>
              <a:rPr sz="1700" b="1" dirty="0">
                <a:solidFill>
                  <a:srgbClr val="3B3B3B"/>
                </a:solidFill>
                <a:latin typeface="Gill Sans MT"/>
                <a:cs typeface="Gill Sans MT"/>
              </a:rPr>
              <a:t>former</a:t>
            </a:r>
            <a:r>
              <a:rPr sz="1700" b="1" spc="65" dirty="0">
                <a:solidFill>
                  <a:srgbClr val="3B3B3B"/>
                </a:solidFill>
                <a:latin typeface="Gill Sans MT"/>
                <a:cs typeface="Gill Sans MT"/>
              </a:rPr>
              <a:t> </a:t>
            </a:r>
            <a:r>
              <a:rPr sz="1700" b="1" spc="-20" dirty="0">
                <a:solidFill>
                  <a:srgbClr val="3B3B3B"/>
                </a:solidFill>
                <a:latin typeface="Gill Sans MT"/>
                <a:cs typeface="Gill Sans MT"/>
              </a:rPr>
              <a:t>employee</a:t>
            </a:r>
            <a:r>
              <a:rPr sz="1700" b="1" spc="40" dirty="0">
                <a:solidFill>
                  <a:srgbClr val="3B3B3B"/>
                </a:solidFill>
                <a:latin typeface="Gill Sans MT"/>
                <a:cs typeface="Gill Sans MT"/>
              </a:rPr>
              <a:t> </a:t>
            </a:r>
            <a:r>
              <a:rPr sz="1700" b="1" dirty="0">
                <a:solidFill>
                  <a:srgbClr val="3B3B3B"/>
                </a:solidFill>
                <a:latin typeface="Gill Sans MT"/>
                <a:cs typeface="Gill Sans MT"/>
              </a:rPr>
              <a:t>for</a:t>
            </a:r>
            <a:r>
              <a:rPr sz="1700" b="1" spc="45" dirty="0">
                <a:solidFill>
                  <a:srgbClr val="3B3B3B"/>
                </a:solidFill>
                <a:latin typeface="Gill Sans MT"/>
                <a:cs typeface="Gill Sans MT"/>
              </a:rPr>
              <a:t> </a:t>
            </a:r>
            <a:r>
              <a:rPr sz="1700" b="1" spc="-10" dirty="0">
                <a:solidFill>
                  <a:srgbClr val="3B3B3B"/>
                </a:solidFill>
                <a:latin typeface="Gill Sans MT"/>
                <a:cs typeface="Gill Sans MT"/>
              </a:rPr>
              <a:t>grant-related 	</a:t>
            </a:r>
            <a:r>
              <a:rPr sz="1700" b="1" dirty="0">
                <a:solidFill>
                  <a:srgbClr val="3B3B3B"/>
                </a:solidFill>
                <a:latin typeface="Gill Sans MT"/>
                <a:cs typeface="Gill Sans MT"/>
              </a:rPr>
              <a:t>work</a:t>
            </a:r>
            <a:r>
              <a:rPr sz="1700" b="1" spc="-30" dirty="0">
                <a:solidFill>
                  <a:srgbClr val="3B3B3B"/>
                </a:solidFill>
                <a:latin typeface="Gill Sans MT"/>
                <a:cs typeface="Gill Sans MT"/>
              </a:rPr>
              <a:t> </a:t>
            </a:r>
            <a:r>
              <a:rPr sz="1700" b="1" dirty="0">
                <a:solidFill>
                  <a:srgbClr val="3B3B3B"/>
                </a:solidFill>
                <a:latin typeface="Gill Sans MT"/>
                <a:cs typeface="Gill Sans MT"/>
              </a:rPr>
              <a:t>– </a:t>
            </a:r>
            <a:r>
              <a:rPr sz="1700" dirty="0">
                <a:solidFill>
                  <a:srgbClr val="3B3B3B"/>
                </a:solidFill>
                <a:latin typeface="Gill Sans MT"/>
                <a:cs typeface="Gill Sans MT"/>
              </a:rPr>
              <a:t>include</a:t>
            </a:r>
            <a:r>
              <a:rPr sz="1700" spc="-10" dirty="0">
                <a:solidFill>
                  <a:srgbClr val="3B3B3B"/>
                </a:solidFill>
                <a:latin typeface="Gill Sans MT"/>
                <a:cs typeface="Gill Sans MT"/>
              </a:rPr>
              <a:t> </a:t>
            </a:r>
            <a:r>
              <a:rPr sz="1700" dirty="0">
                <a:solidFill>
                  <a:srgbClr val="3B3B3B"/>
                </a:solidFill>
                <a:latin typeface="Gill Sans MT"/>
                <a:cs typeface="Gill Sans MT"/>
              </a:rPr>
              <a:t>explanatory</a:t>
            </a:r>
            <a:r>
              <a:rPr sz="1700" spc="-5" dirty="0">
                <a:solidFill>
                  <a:srgbClr val="3B3B3B"/>
                </a:solidFill>
                <a:latin typeface="Gill Sans MT"/>
                <a:cs typeface="Gill Sans MT"/>
              </a:rPr>
              <a:t> </a:t>
            </a:r>
            <a:r>
              <a:rPr sz="1700" dirty="0">
                <a:solidFill>
                  <a:srgbClr val="3B3B3B"/>
                </a:solidFill>
                <a:latin typeface="Gill Sans MT"/>
                <a:cs typeface="Gill Sans MT"/>
              </a:rPr>
              <a:t>memo and</a:t>
            </a:r>
            <a:r>
              <a:rPr sz="1700" spc="-20" dirty="0">
                <a:solidFill>
                  <a:srgbClr val="3B3B3B"/>
                </a:solidFill>
                <a:latin typeface="Gill Sans MT"/>
                <a:cs typeface="Gill Sans MT"/>
              </a:rPr>
              <a:t> </a:t>
            </a:r>
            <a:r>
              <a:rPr sz="1700" dirty="0">
                <a:solidFill>
                  <a:srgbClr val="3B3B3B"/>
                </a:solidFill>
                <a:latin typeface="Gill Sans MT"/>
                <a:cs typeface="Gill Sans MT"/>
              </a:rPr>
              <a:t>transfer </a:t>
            </a:r>
            <a:r>
              <a:rPr sz="1700" spc="-25" dirty="0">
                <a:solidFill>
                  <a:srgbClr val="3B3B3B"/>
                </a:solidFill>
                <a:latin typeface="Gill Sans MT"/>
                <a:cs typeface="Gill Sans MT"/>
              </a:rPr>
              <a:t>to 	</a:t>
            </a:r>
            <a:r>
              <a:rPr sz="1700" dirty="0">
                <a:solidFill>
                  <a:srgbClr val="3B3B3B"/>
                </a:solidFill>
                <a:latin typeface="Gill Sans MT"/>
                <a:cs typeface="Gill Sans MT"/>
              </a:rPr>
              <a:t>another</a:t>
            </a:r>
            <a:r>
              <a:rPr sz="1700" spc="-30" dirty="0">
                <a:solidFill>
                  <a:srgbClr val="3B3B3B"/>
                </a:solidFill>
                <a:latin typeface="Gill Sans MT"/>
                <a:cs typeface="Gill Sans MT"/>
              </a:rPr>
              <a:t> </a:t>
            </a:r>
            <a:r>
              <a:rPr sz="1700" dirty="0">
                <a:solidFill>
                  <a:srgbClr val="3B3B3B"/>
                </a:solidFill>
                <a:latin typeface="Gill Sans MT"/>
                <a:cs typeface="Gill Sans MT"/>
              </a:rPr>
              <a:t>entity</a:t>
            </a:r>
            <a:r>
              <a:rPr sz="1700" spc="-80" dirty="0">
                <a:solidFill>
                  <a:srgbClr val="3B3B3B"/>
                </a:solidFill>
                <a:latin typeface="Gill Sans MT"/>
                <a:cs typeface="Gill Sans MT"/>
              </a:rPr>
              <a:t> </a:t>
            </a:r>
            <a:r>
              <a:rPr sz="1700" spc="-10" dirty="0">
                <a:solidFill>
                  <a:srgbClr val="3B3B3B"/>
                </a:solidFill>
                <a:latin typeface="Gill Sans MT"/>
                <a:cs typeface="Gill Sans MT"/>
              </a:rPr>
              <a:t>documents</a:t>
            </a:r>
            <a:endParaRPr sz="1700" dirty="0">
              <a:latin typeface="Gill Sans MT"/>
              <a:cs typeface="Gill Sans MT"/>
            </a:endParaRPr>
          </a:p>
        </p:txBody>
      </p:sp>
      <p:sp>
        <p:nvSpPr>
          <p:cNvPr id="4" name="object 4"/>
          <p:cNvSpPr txBox="1"/>
          <p:nvPr/>
        </p:nvSpPr>
        <p:spPr>
          <a:xfrm>
            <a:off x="6267450" y="2305253"/>
            <a:ext cx="5113655" cy="3319145"/>
          </a:xfrm>
          <a:prstGeom prst="rect">
            <a:avLst/>
          </a:prstGeom>
        </p:spPr>
        <p:txBody>
          <a:bodyPr vert="horz" wrap="square" lIns="0" tIns="140335" rIns="0" bIns="0" rtlCol="0">
            <a:spAutoFit/>
          </a:bodyPr>
          <a:lstStyle/>
          <a:p>
            <a:pPr marL="318770" indent="-306070">
              <a:lnSpc>
                <a:spcPct val="100000"/>
              </a:lnSpc>
              <a:spcBef>
                <a:spcPts val="1105"/>
              </a:spcBef>
              <a:buClr>
                <a:srgbClr val="902F61"/>
              </a:buClr>
              <a:buSzPct val="91176"/>
              <a:buFont typeface="Wingdings 2"/>
              <a:buChar char=""/>
              <a:tabLst>
                <a:tab pos="318770" algn="l"/>
              </a:tabLst>
            </a:pPr>
            <a:r>
              <a:rPr sz="1700" b="1" dirty="0">
                <a:solidFill>
                  <a:srgbClr val="3B3B3B"/>
                </a:solidFill>
                <a:latin typeface="Gill Sans MT"/>
                <a:cs typeface="Gill Sans MT"/>
              </a:rPr>
              <a:t>Theft</a:t>
            </a:r>
            <a:r>
              <a:rPr sz="1700" b="1" spc="-45" dirty="0">
                <a:solidFill>
                  <a:srgbClr val="3B3B3B"/>
                </a:solidFill>
                <a:latin typeface="Gill Sans MT"/>
                <a:cs typeface="Gill Sans MT"/>
              </a:rPr>
              <a:t> </a:t>
            </a:r>
            <a:r>
              <a:rPr sz="1700" b="1" dirty="0">
                <a:solidFill>
                  <a:srgbClr val="3B3B3B"/>
                </a:solidFill>
                <a:latin typeface="Gill Sans MT"/>
                <a:cs typeface="Gill Sans MT"/>
              </a:rPr>
              <a:t>of</a:t>
            </a:r>
            <a:r>
              <a:rPr sz="1700" b="1" spc="-55" dirty="0">
                <a:solidFill>
                  <a:srgbClr val="3B3B3B"/>
                </a:solidFill>
                <a:latin typeface="Gill Sans MT"/>
                <a:cs typeface="Gill Sans MT"/>
              </a:rPr>
              <a:t> </a:t>
            </a:r>
            <a:r>
              <a:rPr sz="1700" b="1" dirty="0">
                <a:solidFill>
                  <a:srgbClr val="3B3B3B"/>
                </a:solidFill>
                <a:latin typeface="Gill Sans MT"/>
                <a:cs typeface="Gill Sans MT"/>
              </a:rPr>
              <a:t>Property</a:t>
            </a:r>
            <a:r>
              <a:rPr sz="1700" b="1" spc="-65" dirty="0">
                <a:solidFill>
                  <a:srgbClr val="3B3B3B"/>
                </a:solidFill>
                <a:latin typeface="Gill Sans MT"/>
                <a:cs typeface="Gill Sans MT"/>
              </a:rPr>
              <a:t> </a:t>
            </a:r>
            <a:r>
              <a:rPr sz="1700" b="1" dirty="0">
                <a:solidFill>
                  <a:srgbClr val="3B3B3B"/>
                </a:solidFill>
                <a:latin typeface="Gill Sans MT"/>
                <a:cs typeface="Gill Sans MT"/>
              </a:rPr>
              <a:t>–</a:t>
            </a:r>
            <a:r>
              <a:rPr sz="1700" b="1" spc="-25" dirty="0">
                <a:solidFill>
                  <a:srgbClr val="3B3B3B"/>
                </a:solidFill>
                <a:latin typeface="Gill Sans MT"/>
                <a:cs typeface="Gill Sans MT"/>
              </a:rPr>
              <a:t> </a:t>
            </a:r>
            <a:r>
              <a:rPr sz="1700" dirty="0">
                <a:solidFill>
                  <a:srgbClr val="3B3B3B"/>
                </a:solidFill>
                <a:latin typeface="Gill Sans MT"/>
                <a:cs typeface="Gill Sans MT"/>
              </a:rPr>
              <a:t>include</a:t>
            </a:r>
            <a:r>
              <a:rPr sz="1700" spc="-45" dirty="0">
                <a:solidFill>
                  <a:srgbClr val="3B3B3B"/>
                </a:solidFill>
                <a:latin typeface="Gill Sans MT"/>
                <a:cs typeface="Gill Sans MT"/>
              </a:rPr>
              <a:t> </a:t>
            </a:r>
            <a:r>
              <a:rPr sz="1700" dirty="0">
                <a:solidFill>
                  <a:srgbClr val="3B3B3B"/>
                </a:solidFill>
                <a:latin typeface="Gill Sans MT"/>
                <a:cs typeface="Gill Sans MT"/>
              </a:rPr>
              <a:t>police</a:t>
            </a:r>
            <a:r>
              <a:rPr sz="1700" spc="-45" dirty="0">
                <a:solidFill>
                  <a:srgbClr val="3B3B3B"/>
                </a:solidFill>
                <a:latin typeface="Gill Sans MT"/>
                <a:cs typeface="Gill Sans MT"/>
              </a:rPr>
              <a:t> </a:t>
            </a:r>
            <a:r>
              <a:rPr sz="1700" spc="-10" dirty="0">
                <a:solidFill>
                  <a:srgbClr val="3B3B3B"/>
                </a:solidFill>
                <a:latin typeface="Gill Sans MT"/>
                <a:cs typeface="Gill Sans MT"/>
              </a:rPr>
              <a:t>report</a:t>
            </a:r>
            <a:endParaRPr sz="1700" dirty="0">
              <a:latin typeface="Gill Sans MT"/>
              <a:cs typeface="Gill Sans MT"/>
            </a:endParaRPr>
          </a:p>
          <a:p>
            <a:pPr marL="318770" marR="474980" indent="-306705">
              <a:lnSpc>
                <a:spcPct val="100000"/>
              </a:lnSpc>
              <a:spcBef>
                <a:spcPts val="1010"/>
              </a:spcBef>
              <a:buClr>
                <a:srgbClr val="902F61"/>
              </a:buClr>
              <a:buSzPct val="91176"/>
              <a:buFont typeface="Wingdings 2"/>
              <a:buChar char=""/>
              <a:tabLst>
                <a:tab pos="318770" algn="l"/>
              </a:tabLst>
            </a:pPr>
            <a:r>
              <a:rPr sz="1700" b="1" spc="-10" dirty="0">
                <a:solidFill>
                  <a:srgbClr val="3B3B3B"/>
                </a:solidFill>
                <a:latin typeface="Gill Sans MT"/>
                <a:cs typeface="Gill Sans MT"/>
              </a:rPr>
              <a:t>Un-</a:t>
            </a:r>
            <a:r>
              <a:rPr sz="1700" b="1" dirty="0">
                <a:solidFill>
                  <a:srgbClr val="3B3B3B"/>
                </a:solidFill>
                <a:latin typeface="Gill Sans MT"/>
                <a:cs typeface="Gill Sans MT"/>
              </a:rPr>
              <a:t>located</a:t>
            </a:r>
            <a:r>
              <a:rPr sz="1700" b="1" spc="-70" dirty="0">
                <a:solidFill>
                  <a:srgbClr val="3B3B3B"/>
                </a:solidFill>
                <a:latin typeface="Gill Sans MT"/>
                <a:cs typeface="Gill Sans MT"/>
              </a:rPr>
              <a:t> </a:t>
            </a:r>
            <a:r>
              <a:rPr sz="1700" b="1" dirty="0">
                <a:solidFill>
                  <a:srgbClr val="3B3B3B"/>
                </a:solidFill>
                <a:latin typeface="Gill Sans MT"/>
                <a:cs typeface="Gill Sans MT"/>
              </a:rPr>
              <a:t>after</a:t>
            </a:r>
            <a:r>
              <a:rPr sz="1700" b="1" spc="-20" dirty="0">
                <a:solidFill>
                  <a:srgbClr val="3B3B3B"/>
                </a:solidFill>
                <a:latin typeface="Gill Sans MT"/>
                <a:cs typeface="Gill Sans MT"/>
              </a:rPr>
              <a:t> exhaustive</a:t>
            </a:r>
            <a:r>
              <a:rPr sz="1700" b="1" spc="-55" dirty="0">
                <a:solidFill>
                  <a:srgbClr val="3B3B3B"/>
                </a:solidFill>
                <a:latin typeface="Gill Sans MT"/>
                <a:cs typeface="Gill Sans MT"/>
              </a:rPr>
              <a:t> </a:t>
            </a:r>
            <a:r>
              <a:rPr sz="1700" b="1" spc="-10" dirty="0">
                <a:solidFill>
                  <a:srgbClr val="3B3B3B"/>
                </a:solidFill>
                <a:latin typeface="Gill Sans MT"/>
                <a:cs typeface="Gill Sans MT"/>
              </a:rPr>
              <a:t>search</a:t>
            </a:r>
            <a:r>
              <a:rPr sz="1700" b="1" spc="-40" dirty="0">
                <a:solidFill>
                  <a:srgbClr val="3B3B3B"/>
                </a:solidFill>
                <a:latin typeface="Gill Sans MT"/>
                <a:cs typeface="Gill Sans MT"/>
              </a:rPr>
              <a:t> </a:t>
            </a:r>
            <a:r>
              <a:rPr sz="1700" dirty="0">
                <a:solidFill>
                  <a:srgbClr val="3B3B3B"/>
                </a:solidFill>
                <a:latin typeface="Gill Sans MT"/>
                <a:cs typeface="Gill Sans MT"/>
              </a:rPr>
              <a:t>–</a:t>
            </a:r>
            <a:r>
              <a:rPr sz="1700" spc="-10" dirty="0">
                <a:solidFill>
                  <a:srgbClr val="3B3B3B"/>
                </a:solidFill>
                <a:latin typeface="Gill Sans MT"/>
                <a:cs typeface="Gill Sans MT"/>
              </a:rPr>
              <a:t> include </a:t>
            </a:r>
            <a:r>
              <a:rPr sz="1700" dirty="0">
                <a:solidFill>
                  <a:srgbClr val="3B3B3B"/>
                </a:solidFill>
                <a:latin typeface="Gill Sans MT"/>
                <a:cs typeface="Gill Sans MT"/>
              </a:rPr>
              <a:t>explanatory</a:t>
            </a:r>
            <a:r>
              <a:rPr sz="1700" spc="-15" dirty="0">
                <a:solidFill>
                  <a:srgbClr val="3B3B3B"/>
                </a:solidFill>
                <a:latin typeface="Gill Sans MT"/>
                <a:cs typeface="Gill Sans MT"/>
              </a:rPr>
              <a:t> </a:t>
            </a:r>
            <a:r>
              <a:rPr sz="1700" spc="-20" dirty="0">
                <a:solidFill>
                  <a:srgbClr val="3B3B3B"/>
                </a:solidFill>
                <a:latin typeface="Gill Sans MT"/>
                <a:cs typeface="Gill Sans MT"/>
              </a:rPr>
              <a:t>memo</a:t>
            </a:r>
            <a:endParaRPr sz="1700" dirty="0">
              <a:latin typeface="Gill Sans MT"/>
              <a:cs typeface="Gill Sans MT"/>
            </a:endParaRPr>
          </a:p>
          <a:p>
            <a:pPr marL="641985" marR="5080" lvl="1" indent="-304800">
              <a:lnSpc>
                <a:spcPct val="100000"/>
              </a:lnSpc>
              <a:spcBef>
                <a:spcPts val="1005"/>
              </a:spcBef>
              <a:buClr>
                <a:srgbClr val="902F61"/>
              </a:buClr>
              <a:buSzPct val="90000"/>
              <a:buFont typeface="Wingdings 2"/>
              <a:buChar char=""/>
              <a:tabLst>
                <a:tab pos="641985" algn="l"/>
              </a:tabLst>
            </a:pPr>
            <a:r>
              <a:rPr sz="1500" b="1" dirty="0">
                <a:solidFill>
                  <a:srgbClr val="3B3B3B"/>
                </a:solidFill>
                <a:latin typeface="Gill Sans MT"/>
                <a:cs typeface="Gill Sans MT"/>
              </a:rPr>
              <a:t>Loaned</a:t>
            </a:r>
            <a:r>
              <a:rPr sz="1500" b="1" spc="-60" dirty="0">
                <a:solidFill>
                  <a:srgbClr val="3B3B3B"/>
                </a:solidFill>
                <a:latin typeface="Gill Sans MT"/>
                <a:cs typeface="Gill Sans MT"/>
              </a:rPr>
              <a:t> </a:t>
            </a:r>
            <a:r>
              <a:rPr sz="1500" b="1" dirty="0">
                <a:solidFill>
                  <a:srgbClr val="3B3B3B"/>
                </a:solidFill>
                <a:latin typeface="Gill Sans MT"/>
                <a:cs typeface="Gill Sans MT"/>
              </a:rPr>
              <a:t>Equipment</a:t>
            </a:r>
            <a:r>
              <a:rPr sz="1500" b="1" spc="-60" dirty="0">
                <a:solidFill>
                  <a:srgbClr val="3B3B3B"/>
                </a:solidFill>
                <a:latin typeface="Gill Sans MT"/>
                <a:cs typeface="Gill Sans MT"/>
              </a:rPr>
              <a:t> </a:t>
            </a:r>
            <a:r>
              <a:rPr sz="1500" dirty="0">
                <a:solidFill>
                  <a:srgbClr val="3B3B3B"/>
                </a:solidFill>
                <a:latin typeface="Gill Sans MT"/>
                <a:cs typeface="Gill Sans MT"/>
              </a:rPr>
              <a:t>–</a:t>
            </a:r>
            <a:r>
              <a:rPr sz="1500" spc="-20" dirty="0">
                <a:solidFill>
                  <a:srgbClr val="3B3B3B"/>
                </a:solidFill>
                <a:latin typeface="Gill Sans MT"/>
                <a:cs typeface="Gill Sans MT"/>
              </a:rPr>
              <a:t> </a:t>
            </a:r>
            <a:r>
              <a:rPr sz="1500" dirty="0">
                <a:solidFill>
                  <a:srgbClr val="3B3B3B"/>
                </a:solidFill>
                <a:latin typeface="Gill Sans MT"/>
                <a:cs typeface="Gill Sans MT"/>
              </a:rPr>
              <a:t>must</a:t>
            </a:r>
            <a:r>
              <a:rPr sz="1500" spc="-45" dirty="0">
                <a:solidFill>
                  <a:srgbClr val="3B3B3B"/>
                </a:solidFill>
                <a:latin typeface="Gill Sans MT"/>
                <a:cs typeface="Gill Sans MT"/>
              </a:rPr>
              <a:t> </a:t>
            </a:r>
            <a:r>
              <a:rPr sz="1500" dirty="0">
                <a:solidFill>
                  <a:srgbClr val="3B3B3B"/>
                </a:solidFill>
                <a:latin typeface="Gill Sans MT"/>
                <a:cs typeface="Gill Sans MT"/>
              </a:rPr>
              <a:t>obtain</a:t>
            </a:r>
            <a:r>
              <a:rPr sz="1500" spc="-70" dirty="0">
                <a:solidFill>
                  <a:srgbClr val="3B3B3B"/>
                </a:solidFill>
                <a:latin typeface="Gill Sans MT"/>
                <a:cs typeface="Gill Sans MT"/>
              </a:rPr>
              <a:t> </a:t>
            </a:r>
            <a:r>
              <a:rPr sz="1500" spc="-20" dirty="0">
                <a:solidFill>
                  <a:srgbClr val="3B3B3B"/>
                </a:solidFill>
                <a:latin typeface="Gill Sans MT"/>
                <a:cs typeface="Gill Sans MT"/>
              </a:rPr>
              <a:t>approval</a:t>
            </a:r>
            <a:r>
              <a:rPr sz="1500" spc="-40" dirty="0">
                <a:solidFill>
                  <a:srgbClr val="3B3B3B"/>
                </a:solidFill>
                <a:latin typeface="Gill Sans MT"/>
                <a:cs typeface="Gill Sans MT"/>
              </a:rPr>
              <a:t> </a:t>
            </a:r>
            <a:r>
              <a:rPr sz="1500" spc="-10" dirty="0">
                <a:solidFill>
                  <a:srgbClr val="3B3B3B"/>
                </a:solidFill>
                <a:latin typeface="Gill Sans MT"/>
                <a:cs typeface="Gill Sans MT"/>
              </a:rPr>
              <a:t>from</a:t>
            </a:r>
            <a:r>
              <a:rPr sz="1500" spc="-50" dirty="0">
                <a:solidFill>
                  <a:srgbClr val="3B3B3B"/>
                </a:solidFill>
                <a:latin typeface="Gill Sans MT"/>
                <a:cs typeface="Gill Sans MT"/>
              </a:rPr>
              <a:t> </a:t>
            </a:r>
            <a:r>
              <a:rPr sz="1500" spc="-10" dirty="0">
                <a:solidFill>
                  <a:srgbClr val="3B3B3B"/>
                </a:solidFill>
                <a:latin typeface="Gill Sans MT"/>
                <a:cs typeface="Gill Sans MT"/>
              </a:rPr>
              <a:t>agency </a:t>
            </a:r>
            <a:r>
              <a:rPr sz="1500" dirty="0">
                <a:solidFill>
                  <a:srgbClr val="3B3B3B"/>
                </a:solidFill>
                <a:latin typeface="Gill Sans MT"/>
                <a:cs typeface="Gill Sans MT"/>
              </a:rPr>
              <a:t>for</a:t>
            </a:r>
            <a:r>
              <a:rPr sz="1500" spc="-45" dirty="0">
                <a:solidFill>
                  <a:srgbClr val="3B3B3B"/>
                </a:solidFill>
                <a:latin typeface="Gill Sans MT"/>
                <a:cs typeface="Gill Sans MT"/>
              </a:rPr>
              <a:t> </a:t>
            </a:r>
            <a:r>
              <a:rPr sz="1500" spc="-10" dirty="0">
                <a:solidFill>
                  <a:srgbClr val="3B3B3B"/>
                </a:solidFill>
                <a:latin typeface="Gill Sans MT"/>
                <a:cs typeface="Gill Sans MT"/>
              </a:rPr>
              <a:t>disposition</a:t>
            </a:r>
            <a:endParaRPr sz="1500" dirty="0">
              <a:latin typeface="Gill Sans MT"/>
              <a:cs typeface="Gill Sans MT"/>
            </a:endParaRPr>
          </a:p>
          <a:p>
            <a:pPr marL="318770" marR="950594" indent="-306705">
              <a:lnSpc>
                <a:spcPct val="100000"/>
              </a:lnSpc>
              <a:spcBef>
                <a:spcPts val="985"/>
              </a:spcBef>
              <a:buClr>
                <a:srgbClr val="902F61"/>
              </a:buClr>
              <a:buSzPct val="91176"/>
              <a:buFont typeface="Wingdings 2"/>
              <a:buChar char=""/>
              <a:tabLst>
                <a:tab pos="318770" algn="l"/>
              </a:tabLst>
            </a:pPr>
            <a:r>
              <a:rPr sz="1700" b="1" dirty="0">
                <a:solidFill>
                  <a:srgbClr val="3B3B3B"/>
                </a:solidFill>
                <a:latin typeface="Gill Sans MT"/>
                <a:cs typeface="Gill Sans MT"/>
              </a:rPr>
              <a:t>Returned</a:t>
            </a:r>
            <a:r>
              <a:rPr sz="1700" b="1" spc="-5" dirty="0">
                <a:solidFill>
                  <a:srgbClr val="3B3B3B"/>
                </a:solidFill>
                <a:latin typeface="Gill Sans MT"/>
                <a:cs typeface="Gill Sans MT"/>
              </a:rPr>
              <a:t> </a:t>
            </a:r>
            <a:r>
              <a:rPr sz="1700" b="1" spc="-55" dirty="0">
                <a:solidFill>
                  <a:srgbClr val="3B3B3B"/>
                </a:solidFill>
                <a:latin typeface="Gill Sans MT"/>
                <a:cs typeface="Gill Sans MT"/>
              </a:rPr>
              <a:t>toVendor/Trading-</a:t>
            </a:r>
            <a:r>
              <a:rPr sz="1700" b="1" spc="-20" dirty="0">
                <a:solidFill>
                  <a:srgbClr val="3B3B3B"/>
                </a:solidFill>
                <a:latin typeface="Gill Sans MT"/>
                <a:cs typeface="Gill Sans MT"/>
              </a:rPr>
              <a:t>In</a:t>
            </a:r>
            <a:r>
              <a:rPr sz="1700" b="1" spc="-65" dirty="0">
                <a:solidFill>
                  <a:srgbClr val="3B3B3B"/>
                </a:solidFill>
                <a:latin typeface="Gill Sans MT"/>
                <a:cs typeface="Gill Sans MT"/>
              </a:rPr>
              <a:t> </a:t>
            </a:r>
            <a:r>
              <a:rPr sz="1700" b="1" dirty="0">
                <a:solidFill>
                  <a:srgbClr val="3B3B3B"/>
                </a:solidFill>
                <a:latin typeface="Gill Sans MT"/>
                <a:cs typeface="Gill Sans MT"/>
              </a:rPr>
              <a:t>–</a:t>
            </a:r>
            <a:r>
              <a:rPr sz="1700" b="1" spc="60" dirty="0">
                <a:solidFill>
                  <a:srgbClr val="3B3B3B"/>
                </a:solidFill>
                <a:latin typeface="Gill Sans MT"/>
                <a:cs typeface="Gill Sans MT"/>
              </a:rPr>
              <a:t> </a:t>
            </a:r>
            <a:r>
              <a:rPr sz="1700" spc="-10" dirty="0">
                <a:solidFill>
                  <a:srgbClr val="3B3B3B"/>
                </a:solidFill>
                <a:latin typeface="Gill Sans MT"/>
                <a:cs typeface="Gill Sans MT"/>
              </a:rPr>
              <a:t>include exchange/return</a:t>
            </a:r>
            <a:r>
              <a:rPr sz="1700" spc="-25" dirty="0">
                <a:solidFill>
                  <a:srgbClr val="3B3B3B"/>
                </a:solidFill>
                <a:latin typeface="Gill Sans MT"/>
                <a:cs typeface="Gill Sans MT"/>
              </a:rPr>
              <a:t> </a:t>
            </a:r>
            <a:r>
              <a:rPr sz="1700" dirty="0">
                <a:solidFill>
                  <a:srgbClr val="3B3B3B"/>
                </a:solidFill>
                <a:latin typeface="Gill Sans MT"/>
                <a:cs typeface="Gill Sans MT"/>
              </a:rPr>
              <a:t>or</a:t>
            </a:r>
            <a:r>
              <a:rPr sz="1700" spc="-10" dirty="0">
                <a:solidFill>
                  <a:srgbClr val="3B3B3B"/>
                </a:solidFill>
                <a:latin typeface="Gill Sans MT"/>
                <a:cs typeface="Gill Sans MT"/>
              </a:rPr>
              <a:t> purchasing</a:t>
            </a:r>
            <a:r>
              <a:rPr sz="1700" spc="-30" dirty="0">
                <a:solidFill>
                  <a:srgbClr val="3B3B3B"/>
                </a:solidFill>
                <a:latin typeface="Gill Sans MT"/>
                <a:cs typeface="Gill Sans MT"/>
              </a:rPr>
              <a:t> </a:t>
            </a:r>
            <a:r>
              <a:rPr sz="1700" spc="-10" dirty="0">
                <a:solidFill>
                  <a:srgbClr val="3B3B3B"/>
                </a:solidFill>
                <a:latin typeface="Gill Sans MT"/>
                <a:cs typeface="Gill Sans MT"/>
              </a:rPr>
              <a:t>documents</a:t>
            </a:r>
            <a:endParaRPr sz="1700" dirty="0">
              <a:latin typeface="Gill Sans MT"/>
              <a:cs typeface="Gill Sans MT"/>
            </a:endParaRPr>
          </a:p>
          <a:p>
            <a:pPr marL="318770" marR="961390" indent="-306705">
              <a:lnSpc>
                <a:spcPct val="100000"/>
              </a:lnSpc>
              <a:spcBef>
                <a:spcPts val="1010"/>
              </a:spcBef>
              <a:buClr>
                <a:srgbClr val="902F61"/>
              </a:buClr>
              <a:buSzPct val="91176"/>
              <a:buFont typeface="Wingdings 2"/>
              <a:buChar char=""/>
              <a:tabLst>
                <a:tab pos="318770" algn="l"/>
              </a:tabLst>
            </a:pPr>
            <a:r>
              <a:rPr sz="1700" b="1" spc="-10" dirty="0">
                <a:solidFill>
                  <a:srgbClr val="3B3B3B"/>
                </a:solidFill>
                <a:latin typeface="Gill Sans MT"/>
                <a:cs typeface="Gill Sans MT"/>
              </a:rPr>
              <a:t>Cannibalization</a:t>
            </a:r>
            <a:r>
              <a:rPr sz="1700" b="1" spc="-50" dirty="0">
                <a:solidFill>
                  <a:srgbClr val="3B3B3B"/>
                </a:solidFill>
                <a:latin typeface="Gill Sans MT"/>
                <a:cs typeface="Gill Sans MT"/>
              </a:rPr>
              <a:t> </a:t>
            </a:r>
            <a:r>
              <a:rPr sz="1700" b="1" dirty="0">
                <a:solidFill>
                  <a:srgbClr val="3B3B3B"/>
                </a:solidFill>
                <a:latin typeface="Gill Sans MT"/>
                <a:cs typeface="Gill Sans MT"/>
              </a:rPr>
              <a:t>of</a:t>
            </a:r>
            <a:r>
              <a:rPr sz="1700" b="1" spc="5" dirty="0">
                <a:solidFill>
                  <a:srgbClr val="3B3B3B"/>
                </a:solidFill>
                <a:latin typeface="Gill Sans MT"/>
                <a:cs typeface="Gill Sans MT"/>
              </a:rPr>
              <a:t> </a:t>
            </a:r>
            <a:r>
              <a:rPr sz="1700" b="1" spc="-10" dirty="0">
                <a:solidFill>
                  <a:srgbClr val="3B3B3B"/>
                </a:solidFill>
                <a:latin typeface="Gill Sans MT"/>
                <a:cs typeface="Gill Sans MT"/>
              </a:rPr>
              <a:t>Equipment</a:t>
            </a:r>
            <a:r>
              <a:rPr sz="1700" b="1" spc="-40" dirty="0">
                <a:solidFill>
                  <a:srgbClr val="3B3B3B"/>
                </a:solidFill>
                <a:latin typeface="Gill Sans MT"/>
                <a:cs typeface="Gill Sans MT"/>
              </a:rPr>
              <a:t> </a:t>
            </a:r>
            <a:r>
              <a:rPr sz="1700" b="1" dirty="0">
                <a:solidFill>
                  <a:srgbClr val="3B3B3B"/>
                </a:solidFill>
                <a:latin typeface="Gill Sans MT"/>
                <a:cs typeface="Gill Sans MT"/>
              </a:rPr>
              <a:t>–</a:t>
            </a:r>
            <a:r>
              <a:rPr sz="1700" b="1" spc="-5" dirty="0">
                <a:solidFill>
                  <a:srgbClr val="3B3B3B"/>
                </a:solidFill>
                <a:latin typeface="Gill Sans MT"/>
                <a:cs typeface="Gill Sans MT"/>
              </a:rPr>
              <a:t> </a:t>
            </a:r>
            <a:r>
              <a:rPr sz="1700" spc="-10" dirty="0">
                <a:solidFill>
                  <a:srgbClr val="3B3B3B"/>
                </a:solidFill>
                <a:latin typeface="Gill Sans MT"/>
                <a:cs typeface="Gill Sans MT"/>
              </a:rPr>
              <a:t>include </a:t>
            </a:r>
            <a:r>
              <a:rPr sz="1700" dirty="0">
                <a:solidFill>
                  <a:srgbClr val="3B3B3B"/>
                </a:solidFill>
                <a:latin typeface="Gill Sans MT"/>
                <a:cs typeface="Gill Sans MT"/>
              </a:rPr>
              <a:t>explanatory</a:t>
            </a:r>
            <a:r>
              <a:rPr sz="1700" spc="-15" dirty="0">
                <a:solidFill>
                  <a:srgbClr val="3B3B3B"/>
                </a:solidFill>
                <a:latin typeface="Gill Sans MT"/>
                <a:cs typeface="Gill Sans MT"/>
              </a:rPr>
              <a:t> </a:t>
            </a:r>
            <a:r>
              <a:rPr sz="1700" spc="-20" dirty="0">
                <a:solidFill>
                  <a:srgbClr val="3B3B3B"/>
                </a:solidFill>
                <a:latin typeface="Gill Sans MT"/>
                <a:cs typeface="Gill Sans MT"/>
              </a:rPr>
              <a:t>memo</a:t>
            </a:r>
            <a:endParaRPr sz="1700" dirty="0">
              <a:latin typeface="Gill Sans MT"/>
              <a:cs typeface="Gill Sans MT"/>
            </a:endParaRPr>
          </a:p>
          <a:p>
            <a:pPr marL="318770" indent="-306070">
              <a:lnSpc>
                <a:spcPct val="100000"/>
              </a:lnSpc>
              <a:spcBef>
                <a:spcPts val="994"/>
              </a:spcBef>
              <a:buClr>
                <a:srgbClr val="902F61"/>
              </a:buClr>
              <a:buSzPct val="91176"/>
              <a:buFont typeface="Wingdings 2"/>
              <a:buChar char=""/>
              <a:tabLst>
                <a:tab pos="318770" algn="l"/>
              </a:tabLst>
            </a:pPr>
            <a:r>
              <a:rPr sz="1700" b="1" dirty="0">
                <a:solidFill>
                  <a:srgbClr val="3B3B3B"/>
                </a:solidFill>
                <a:latin typeface="Gill Sans MT"/>
                <a:cs typeface="Gill Sans MT"/>
              </a:rPr>
              <a:t>Other</a:t>
            </a:r>
            <a:r>
              <a:rPr sz="1700" b="1" spc="-20" dirty="0">
                <a:solidFill>
                  <a:srgbClr val="3B3B3B"/>
                </a:solidFill>
                <a:latin typeface="Gill Sans MT"/>
                <a:cs typeface="Gill Sans MT"/>
              </a:rPr>
              <a:t> </a:t>
            </a:r>
            <a:r>
              <a:rPr sz="1700" b="1" dirty="0">
                <a:solidFill>
                  <a:srgbClr val="3B3B3B"/>
                </a:solidFill>
                <a:latin typeface="Gill Sans MT"/>
                <a:cs typeface="Gill Sans MT"/>
              </a:rPr>
              <a:t>–</a:t>
            </a:r>
            <a:r>
              <a:rPr sz="1700" b="1" spc="-10" dirty="0">
                <a:solidFill>
                  <a:srgbClr val="3B3B3B"/>
                </a:solidFill>
                <a:latin typeface="Gill Sans MT"/>
                <a:cs typeface="Gill Sans MT"/>
              </a:rPr>
              <a:t> </a:t>
            </a:r>
            <a:r>
              <a:rPr sz="1700" dirty="0">
                <a:solidFill>
                  <a:srgbClr val="3B3B3B"/>
                </a:solidFill>
                <a:latin typeface="Gill Sans MT"/>
                <a:cs typeface="Gill Sans MT"/>
              </a:rPr>
              <a:t>include</a:t>
            </a:r>
            <a:r>
              <a:rPr sz="1700" spc="-35" dirty="0">
                <a:solidFill>
                  <a:srgbClr val="3B3B3B"/>
                </a:solidFill>
                <a:latin typeface="Gill Sans MT"/>
                <a:cs typeface="Gill Sans MT"/>
              </a:rPr>
              <a:t> </a:t>
            </a:r>
            <a:r>
              <a:rPr sz="1700" dirty="0">
                <a:solidFill>
                  <a:srgbClr val="3B3B3B"/>
                </a:solidFill>
                <a:latin typeface="Gill Sans MT"/>
                <a:cs typeface="Gill Sans MT"/>
              </a:rPr>
              <a:t>explanatory</a:t>
            </a:r>
            <a:r>
              <a:rPr sz="1700" spc="-45" dirty="0">
                <a:solidFill>
                  <a:srgbClr val="3B3B3B"/>
                </a:solidFill>
                <a:latin typeface="Gill Sans MT"/>
                <a:cs typeface="Gill Sans MT"/>
              </a:rPr>
              <a:t> </a:t>
            </a:r>
            <a:r>
              <a:rPr sz="1700" spc="-20" dirty="0">
                <a:solidFill>
                  <a:srgbClr val="3B3B3B"/>
                </a:solidFill>
                <a:latin typeface="Gill Sans MT"/>
                <a:cs typeface="Gill Sans MT"/>
              </a:rPr>
              <a:t>memo</a:t>
            </a:r>
            <a:endParaRPr sz="1700" dirty="0">
              <a:latin typeface="Gill Sans MT"/>
              <a:cs typeface="Gill Sans MT"/>
            </a:endParaRPr>
          </a:p>
        </p:txBody>
      </p:sp>
    </p:spTree>
    <p:extLst>
      <p:ext uri="{BB962C8B-B14F-4D97-AF65-F5344CB8AC3E}">
        <p14:creationId xmlns:p14="http://schemas.microsoft.com/office/powerpoint/2010/main" val="1650875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3400" y="1981200"/>
            <a:ext cx="11299190" cy="3065583"/>
          </a:xfrm>
          <a:prstGeom prst="rect">
            <a:avLst/>
          </a:prstGeom>
          <a:solidFill>
            <a:srgbClr val="4D1334"/>
          </a:solidFill>
        </p:spPr>
        <p:txBody>
          <a:bodyPr vert="horz" wrap="square" lIns="0" tIns="353695" rIns="0" bIns="0" rtlCol="0">
            <a:spAutoFit/>
          </a:bodyPr>
          <a:lstStyle/>
          <a:p>
            <a:pPr marL="225425">
              <a:lnSpc>
                <a:spcPct val="100000"/>
              </a:lnSpc>
              <a:spcBef>
                <a:spcPts val="2785"/>
              </a:spcBef>
            </a:pPr>
            <a:r>
              <a:rPr lang="en-US" sz="8800" dirty="0">
                <a:solidFill>
                  <a:srgbClr val="FFFFFF"/>
                </a:solidFill>
              </a:rPr>
              <a:t>Helpful Resource and Information </a:t>
            </a:r>
            <a:endParaRPr sz="8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ED6B7-9C8B-6AE5-FA02-396FD5F043D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4E38F29-F460-DF74-2887-67072B951813}"/>
              </a:ext>
            </a:extLst>
          </p:cNvPr>
          <p:cNvSpPr txBox="1">
            <a:spLocks noGrp="1"/>
          </p:cNvSpPr>
          <p:nvPr>
            <p:ph type="title"/>
          </p:nvPr>
        </p:nvSpPr>
        <p:spPr>
          <a:xfrm>
            <a:off x="446531" y="606551"/>
            <a:ext cx="11299190" cy="1034257"/>
          </a:xfrm>
          <a:prstGeom prst="rect">
            <a:avLst/>
          </a:prstGeom>
          <a:solidFill>
            <a:srgbClr val="4D1334"/>
          </a:solidFill>
        </p:spPr>
        <p:txBody>
          <a:bodyPr vert="horz" wrap="square" lIns="0" tIns="353695" rIns="0" bIns="0" rtlCol="0">
            <a:spAutoFit/>
          </a:bodyPr>
          <a:lstStyle/>
          <a:p>
            <a:pPr marL="225425">
              <a:lnSpc>
                <a:spcPct val="100000"/>
              </a:lnSpc>
              <a:spcBef>
                <a:spcPts val="2785"/>
              </a:spcBef>
            </a:pPr>
            <a:r>
              <a:rPr sz="4400" dirty="0">
                <a:solidFill>
                  <a:srgbClr val="FFFFFF"/>
                </a:solidFill>
              </a:rPr>
              <a:t>BANNER</a:t>
            </a:r>
            <a:r>
              <a:rPr sz="4400" spc="-5" dirty="0">
                <a:solidFill>
                  <a:srgbClr val="FFFFFF"/>
                </a:solidFill>
              </a:rPr>
              <a:t> </a:t>
            </a:r>
            <a:r>
              <a:rPr sz="4400" dirty="0">
                <a:solidFill>
                  <a:srgbClr val="FFFFFF"/>
                </a:solidFill>
              </a:rPr>
              <a:t>FORM</a:t>
            </a:r>
            <a:r>
              <a:rPr sz="4400" spc="-15" dirty="0">
                <a:solidFill>
                  <a:srgbClr val="FFFFFF"/>
                </a:solidFill>
              </a:rPr>
              <a:t> </a:t>
            </a:r>
            <a:r>
              <a:rPr sz="4400" dirty="0">
                <a:solidFill>
                  <a:srgbClr val="FFFFFF"/>
                </a:solidFill>
              </a:rPr>
              <a:t>–</a:t>
            </a:r>
            <a:r>
              <a:rPr sz="4400" spc="-10" dirty="0">
                <a:solidFill>
                  <a:srgbClr val="FFFFFF"/>
                </a:solidFill>
              </a:rPr>
              <a:t> FFIMAST</a:t>
            </a:r>
            <a:r>
              <a:rPr lang="en-US" sz="4400" spc="-10" dirty="0">
                <a:solidFill>
                  <a:srgbClr val="FFFFFF"/>
                </a:solidFill>
              </a:rPr>
              <a:t>- Asset Information</a:t>
            </a:r>
            <a:endParaRPr sz="4400" dirty="0"/>
          </a:p>
        </p:txBody>
      </p:sp>
      <p:sp>
        <p:nvSpPr>
          <p:cNvPr id="3" name="object 3">
            <a:extLst>
              <a:ext uri="{FF2B5EF4-FFF2-40B4-BE49-F238E27FC236}">
                <a16:creationId xmlns:a16="http://schemas.microsoft.com/office/drawing/2014/main" id="{E033AB47-40A5-7BDA-2752-E82D57A384BA}"/>
              </a:ext>
            </a:extLst>
          </p:cNvPr>
          <p:cNvSpPr txBox="1"/>
          <p:nvPr/>
        </p:nvSpPr>
        <p:spPr>
          <a:xfrm>
            <a:off x="8000492" y="2611969"/>
            <a:ext cx="3853179" cy="3044190"/>
          </a:xfrm>
          <a:prstGeom prst="rect">
            <a:avLst/>
          </a:prstGeom>
        </p:spPr>
        <p:txBody>
          <a:bodyPr vert="horz" wrap="square" lIns="0" tIns="158750" rIns="0" bIns="0" rtlCol="0">
            <a:spAutoFit/>
          </a:bodyPr>
          <a:lstStyle/>
          <a:p>
            <a:pPr marL="318770" indent="-306070">
              <a:lnSpc>
                <a:spcPct val="100000"/>
              </a:lnSpc>
              <a:spcBef>
                <a:spcPts val="1250"/>
              </a:spcBef>
              <a:buClr>
                <a:srgbClr val="902F61"/>
              </a:buClr>
              <a:buSzPct val="91666"/>
              <a:buFont typeface="Wingdings 2"/>
              <a:buChar char=""/>
              <a:tabLst>
                <a:tab pos="318770" algn="l"/>
              </a:tabLst>
            </a:pPr>
            <a:r>
              <a:rPr sz="1800" dirty="0">
                <a:solidFill>
                  <a:srgbClr val="3B3B3B"/>
                </a:solidFill>
                <a:latin typeface="Gill Sans MT"/>
                <a:cs typeface="Gill Sans MT"/>
              </a:rPr>
              <a:t>Additional</a:t>
            </a:r>
            <a:r>
              <a:rPr sz="1800" spc="-65" dirty="0">
                <a:solidFill>
                  <a:srgbClr val="3B3B3B"/>
                </a:solidFill>
                <a:latin typeface="Gill Sans MT"/>
                <a:cs typeface="Gill Sans MT"/>
              </a:rPr>
              <a:t> </a:t>
            </a:r>
            <a:r>
              <a:rPr sz="1800" spc="-10" dirty="0">
                <a:solidFill>
                  <a:srgbClr val="3B3B3B"/>
                </a:solidFill>
                <a:latin typeface="Gill Sans MT"/>
                <a:cs typeface="Gill Sans MT"/>
              </a:rPr>
              <a:t>Information</a:t>
            </a:r>
            <a:r>
              <a:rPr sz="1800" spc="-90" dirty="0">
                <a:solidFill>
                  <a:srgbClr val="3B3B3B"/>
                </a:solidFill>
                <a:latin typeface="Gill Sans MT"/>
                <a:cs typeface="Gill Sans MT"/>
              </a:rPr>
              <a:t> </a:t>
            </a:r>
            <a:r>
              <a:rPr sz="1800" spc="-10" dirty="0">
                <a:solidFill>
                  <a:srgbClr val="3B3B3B"/>
                </a:solidFill>
                <a:latin typeface="Gill Sans MT"/>
                <a:cs typeface="Gill Sans MT"/>
              </a:rPr>
              <a:t>available:</a:t>
            </a:r>
            <a:endParaRPr sz="1800" dirty="0">
              <a:latin typeface="Gill Sans MT"/>
              <a:cs typeface="Gill Sans MT"/>
            </a:endParaRPr>
          </a:p>
          <a:p>
            <a:pPr marL="641985" lvl="1" indent="-304800">
              <a:lnSpc>
                <a:spcPct val="100000"/>
              </a:lnSpc>
              <a:spcBef>
                <a:spcPts val="1015"/>
              </a:spcBef>
              <a:buClr>
                <a:srgbClr val="902F61"/>
              </a:buClr>
              <a:buSzPct val="90625"/>
              <a:buFont typeface="Wingdings 2"/>
              <a:buChar char=""/>
              <a:tabLst>
                <a:tab pos="641985" algn="l"/>
              </a:tabLst>
            </a:pPr>
            <a:r>
              <a:rPr sz="1600" dirty="0">
                <a:solidFill>
                  <a:srgbClr val="3B3B3B"/>
                </a:solidFill>
                <a:latin typeface="Gill Sans MT"/>
                <a:cs typeface="Gill Sans MT"/>
              </a:rPr>
              <a:t>System</a:t>
            </a:r>
            <a:r>
              <a:rPr sz="1600" spc="-70" dirty="0">
                <a:solidFill>
                  <a:srgbClr val="3B3B3B"/>
                </a:solidFill>
                <a:latin typeface="Gill Sans MT"/>
                <a:cs typeface="Gill Sans MT"/>
              </a:rPr>
              <a:t> </a:t>
            </a:r>
            <a:r>
              <a:rPr sz="1600" dirty="0">
                <a:solidFill>
                  <a:srgbClr val="3B3B3B"/>
                </a:solidFill>
                <a:latin typeface="Gill Sans MT"/>
                <a:cs typeface="Gill Sans MT"/>
              </a:rPr>
              <a:t>Status</a:t>
            </a:r>
            <a:r>
              <a:rPr sz="1600" spc="-60" dirty="0">
                <a:solidFill>
                  <a:srgbClr val="3B3B3B"/>
                </a:solidFill>
                <a:latin typeface="Gill Sans MT"/>
                <a:cs typeface="Gill Sans MT"/>
              </a:rPr>
              <a:t> </a:t>
            </a:r>
            <a:r>
              <a:rPr sz="1600" spc="-20" dirty="0">
                <a:solidFill>
                  <a:srgbClr val="3B3B3B"/>
                </a:solidFill>
                <a:latin typeface="Gill Sans MT"/>
                <a:cs typeface="Gill Sans MT"/>
              </a:rPr>
              <a:t>Code</a:t>
            </a:r>
            <a:endParaRPr sz="1600" dirty="0">
              <a:latin typeface="Gill Sans MT"/>
              <a:cs typeface="Gill Sans MT"/>
            </a:endParaRPr>
          </a:p>
          <a:p>
            <a:pPr marL="641985" lvl="1" indent="-304800">
              <a:lnSpc>
                <a:spcPct val="100000"/>
              </a:lnSpc>
              <a:spcBef>
                <a:spcPts val="994"/>
              </a:spcBef>
              <a:buClr>
                <a:srgbClr val="902F61"/>
              </a:buClr>
              <a:buSzPct val="90625"/>
              <a:buFont typeface="Wingdings 2"/>
              <a:buChar char=""/>
              <a:tabLst>
                <a:tab pos="641985" algn="l"/>
              </a:tabLst>
            </a:pPr>
            <a:r>
              <a:rPr sz="1600" dirty="0">
                <a:solidFill>
                  <a:srgbClr val="3B3B3B"/>
                </a:solidFill>
                <a:latin typeface="Gill Sans MT"/>
                <a:cs typeface="Gill Sans MT"/>
              </a:rPr>
              <a:t>Initial</a:t>
            </a:r>
            <a:r>
              <a:rPr sz="1600" spc="-55" dirty="0">
                <a:solidFill>
                  <a:srgbClr val="3B3B3B"/>
                </a:solidFill>
                <a:latin typeface="Gill Sans MT"/>
                <a:cs typeface="Gill Sans MT"/>
              </a:rPr>
              <a:t> </a:t>
            </a:r>
            <a:r>
              <a:rPr sz="1600" spc="-20" dirty="0">
                <a:solidFill>
                  <a:srgbClr val="3B3B3B"/>
                </a:solidFill>
                <a:latin typeface="Gill Sans MT"/>
                <a:cs typeface="Gill Sans MT"/>
              </a:rPr>
              <a:t>Cost</a:t>
            </a:r>
            <a:endParaRPr sz="1600" dirty="0">
              <a:latin typeface="Gill Sans MT"/>
              <a:cs typeface="Gill Sans MT"/>
            </a:endParaRPr>
          </a:p>
          <a:p>
            <a:pPr marL="641985" lvl="1" indent="-304800">
              <a:lnSpc>
                <a:spcPct val="100000"/>
              </a:lnSpc>
              <a:spcBef>
                <a:spcPts val="994"/>
              </a:spcBef>
              <a:buClr>
                <a:srgbClr val="902F61"/>
              </a:buClr>
              <a:buSzPct val="90625"/>
              <a:buFont typeface="Wingdings 2"/>
              <a:buChar char=""/>
              <a:tabLst>
                <a:tab pos="641985" algn="l"/>
              </a:tabLst>
            </a:pPr>
            <a:r>
              <a:rPr sz="1600" spc="-10" dirty="0">
                <a:solidFill>
                  <a:srgbClr val="3B3B3B"/>
                </a:solidFill>
                <a:latin typeface="Gill Sans MT"/>
                <a:cs typeface="Gill Sans MT"/>
              </a:rPr>
              <a:t>Acquisition Method</a:t>
            </a:r>
            <a:endParaRPr sz="1600" dirty="0">
              <a:latin typeface="Gill Sans MT"/>
              <a:cs typeface="Gill Sans MT"/>
            </a:endParaRPr>
          </a:p>
          <a:p>
            <a:pPr marL="641985" lvl="1" indent="-304800">
              <a:lnSpc>
                <a:spcPct val="100000"/>
              </a:lnSpc>
              <a:spcBef>
                <a:spcPts val="1010"/>
              </a:spcBef>
              <a:buClr>
                <a:srgbClr val="902F61"/>
              </a:buClr>
              <a:buSzPct val="90625"/>
              <a:buFont typeface="Wingdings 2"/>
              <a:buChar char=""/>
              <a:tabLst>
                <a:tab pos="641985" algn="l"/>
              </a:tabLst>
            </a:pPr>
            <a:r>
              <a:rPr sz="1600" dirty="0">
                <a:solidFill>
                  <a:srgbClr val="3B3B3B"/>
                </a:solidFill>
                <a:latin typeface="Gill Sans MT"/>
                <a:cs typeface="Gill Sans MT"/>
              </a:rPr>
              <a:t>Disposal</a:t>
            </a:r>
            <a:r>
              <a:rPr sz="1600" spc="-85" dirty="0">
                <a:solidFill>
                  <a:srgbClr val="3B3B3B"/>
                </a:solidFill>
                <a:latin typeface="Gill Sans MT"/>
                <a:cs typeface="Gill Sans MT"/>
              </a:rPr>
              <a:t> </a:t>
            </a:r>
            <a:r>
              <a:rPr sz="1600" spc="-10" dirty="0">
                <a:solidFill>
                  <a:srgbClr val="3B3B3B"/>
                </a:solidFill>
                <a:latin typeface="Gill Sans MT"/>
                <a:cs typeface="Gill Sans MT"/>
              </a:rPr>
              <a:t>Method</a:t>
            </a:r>
            <a:endParaRPr sz="1600" dirty="0">
              <a:latin typeface="Gill Sans MT"/>
              <a:cs typeface="Gill Sans MT"/>
            </a:endParaRPr>
          </a:p>
          <a:p>
            <a:pPr marL="641985" lvl="1" indent="-304800">
              <a:lnSpc>
                <a:spcPct val="100000"/>
              </a:lnSpc>
              <a:spcBef>
                <a:spcPts val="994"/>
              </a:spcBef>
              <a:buClr>
                <a:srgbClr val="902F61"/>
              </a:buClr>
              <a:buSzPct val="90625"/>
              <a:buFont typeface="Wingdings 2"/>
              <a:buChar char=""/>
              <a:tabLst>
                <a:tab pos="641985" algn="l"/>
              </a:tabLst>
            </a:pPr>
            <a:r>
              <a:rPr sz="1600" spc="-20" dirty="0">
                <a:solidFill>
                  <a:srgbClr val="3B3B3B"/>
                </a:solidFill>
                <a:latin typeface="Gill Sans MT"/>
                <a:cs typeface="Gill Sans MT"/>
              </a:rPr>
              <a:t>Procurement</a:t>
            </a:r>
            <a:r>
              <a:rPr sz="1600" spc="-35" dirty="0">
                <a:solidFill>
                  <a:srgbClr val="3B3B3B"/>
                </a:solidFill>
                <a:latin typeface="Gill Sans MT"/>
                <a:cs typeface="Gill Sans MT"/>
              </a:rPr>
              <a:t> </a:t>
            </a:r>
            <a:r>
              <a:rPr sz="1600" spc="-10" dirty="0">
                <a:solidFill>
                  <a:srgbClr val="3B3B3B"/>
                </a:solidFill>
                <a:latin typeface="Gill Sans MT"/>
                <a:cs typeface="Gill Sans MT"/>
              </a:rPr>
              <a:t>Information</a:t>
            </a:r>
            <a:endParaRPr sz="1600" dirty="0">
              <a:latin typeface="Gill Sans MT"/>
              <a:cs typeface="Gill Sans MT"/>
            </a:endParaRPr>
          </a:p>
          <a:p>
            <a:pPr marL="641985" lvl="1" indent="-304800">
              <a:lnSpc>
                <a:spcPct val="100000"/>
              </a:lnSpc>
              <a:spcBef>
                <a:spcPts val="994"/>
              </a:spcBef>
              <a:buClr>
                <a:srgbClr val="902F61"/>
              </a:buClr>
              <a:buSzPct val="90625"/>
              <a:buFont typeface="Wingdings 2"/>
              <a:buChar char=""/>
              <a:tabLst>
                <a:tab pos="641985" algn="l"/>
              </a:tabLst>
            </a:pPr>
            <a:r>
              <a:rPr sz="1600" dirty="0">
                <a:solidFill>
                  <a:srgbClr val="3B3B3B"/>
                </a:solidFill>
                <a:latin typeface="Gill Sans MT"/>
                <a:cs typeface="Gill Sans MT"/>
              </a:rPr>
              <a:t>Grant</a:t>
            </a:r>
            <a:r>
              <a:rPr sz="1600" spc="-35" dirty="0">
                <a:solidFill>
                  <a:srgbClr val="3B3B3B"/>
                </a:solidFill>
                <a:latin typeface="Gill Sans MT"/>
                <a:cs typeface="Gill Sans MT"/>
              </a:rPr>
              <a:t> </a:t>
            </a:r>
            <a:r>
              <a:rPr sz="1600" spc="-10" dirty="0">
                <a:solidFill>
                  <a:srgbClr val="3B3B3B"/>
                </a:solidFill>
                <a:latin typeface="Gill Sans MT"/>
                <a:cs typeface="Gill Sans MT"/>
              </a:rPr>
              <a:t>number</a:t>
            </a:r>
            <a:endParaRPr sz="1600" dirty="0">
              <a:latin typeface="Gill Sans MT"/>
              <a:cs typeface="Gill Sans MT"/>
            </a:endParaRPr>
          </a:p>
          <a:p>
            <a:pPr marL="641985" lvl="1" indent="-304800">
              <a:lnSpc>
                <a:spcPct val="100000"/>
              </a:lnSpc>
              <a:spcBef>
                <a:spcPts val="1010"/>
              </a:spcBef>
              <a:buClr>
                <a:srgbClr val="902F61"/>
              </a:buClr>
              <a:buSzPct val="90625"/>
              <a:buFont typeface="Wingdings 2"/>
              <a:buChar char=""/>
              <a:tabLst>
                <a:tab pos="641985" algn="l"/>
              </a:tabLst>
            </a:pPr>
            <a:r>
              <a:rPr sz="1600" spc="-10" dirty="0">
                <a:solidFill>
                  <a:srgbClr val="3B3B3B"/>
                </a:solidFill>
                <a:latin typeface="Gill Sans MT"/>
                <a:cs typeface="Gill Sans MT"/>
              </a:rPr>
              <a:t>Accounting</a:t>
            </a:r>
            <a:r>
              <a:rPr sz="1600" spc="-85" dirty="0">
                <a:solidFill>
                  <a:srgbClr val="3B3B3B"/>
                </a:solidFill>
                <a:latin typeface="Gill Sans MT"/>
                <a:cs typeface="Gill Sans MT"/>
              </a:rPr>
              <a:t> </a:t>
            </a:r>
            <a:r>
              <a:rPr sz="1600" dirty="0">
                <a:solidFill>
                  <a:srgbClr val="3B3B3B"/>
                </a:solidFill>
                <a:latin typeface="Gill Sans MT"/>
                <a:cs typeface="Gill Sans MT"/>
              </a:rPr>
              <a:t>String</a:t>
            </a:r>
            <a:r>
              <a:rPr sz="1600" spc="-60" dirty="0">
                <a:solidFill>
                  <a:srgbClr val="3B3B3B"/>
                </a:solidFill>
                <a:latin typeface="Gill Sans MT"/>
                <a:cs typeface="Gill Sans MT"/>
              </a:rPr>
              <a:t> </a:t>
            </a:r>
            <a:r>
              <a:rPr sz="1600" dirty="0">
                <a:solidFill>
                  <a:srgbClr val="3B3B3B"/>
                </a:solidFill>
                <a:latin typeface="Gill Sans MT"/>
                <a:cs typeface="Gill Sans MT"/>
              </a:rPr>
              <a:t>for</a:t>
            </a:r>
            <a:r>
              <a:rPr sz="1600" spc="-35" dirty="0">
                <a:solidFill>
                  <a:srgbClr val="3B3B3B"/>
                </a:solidFill>
                <a:latin typeface="Gill Sans MT"/>
                <a:cs typeface="Gill Sans MT"/>
              </a:rPr>
              <a:t> </a:t>
            </a:r>
            <a:r>
              <a:rPr sz="1600" dirty="0">
                <a:solidFill>
                  <a:srgbClr val="3B3B3B"/>
                </a:solidFill>
                <a:latin typeface="Gill Sans MT"/>
                <a:cs typeface="Gill Sans MT"/>
              </a:rPr>
              <a:t>initial</a:t>
            </a:r>
            <a:r>
              <a:rPr sz="1600" spc="50" dirty="0">
                <a:solidFill>
                  <a:srgbClr val="3B3B3B"/>
                </a:solidFill>
                <a:latin typeface="Gill Sans MT"/>
                <a:cs typeface="Gill Sans MT"/>
              </a:rPr>
              <a:t> </a:t>
            </a:r>
            <a:r>
              <a:rPr sz="1600" spc="-10" dirty="0">
                <a:solidFill>
                  <a:srgbClr val="3B3B3B"/>
                </a:solidFill>
                <a:latin typeface="Gill Sans MT"/>
                <a:cs typeface="Gill Sans MT"/>
              </a:rPr>
              <a:t>transaction</a:t>
            </a:r>
            <a:endParaRPr sz="1600" dirty="0">
              <a:latin typeface="Gill Sans MT"/>
              <a:cs typeface="Gill Sans MT"/>
            </a:endParaRPr>
          </a:p>
        </p:txBody>
      </p:sp>
      <p:pic>
        <p:nvPicPr>
          <p:cNvPr id="4" name="object 4">
            <a:extLst>
              <a:ext uri="{FF2B5EF4-FFF2-40B4-BE49-F238E27FC236}">
                <a16:creationId xmlns:a16="http://schemas.microsoft.com/office/drawing/2014/main" id="{1C71B197-09AE-1BC6-AAAE-D17738C4AD56}"/>
              </a:ext>
            </a:extLst>
          </p:cNvPr>
          <p:cNvPicPr/>
          <p:nvPr/>
        </p:nvPicPr>
        <p:blipFill>
          <a:blip r:embed="rId2" cstate="print"/>
          <a:stretch>
            <a:fillRect/>
          </a:stretch>
        </p:blipFill>
        <p:spPr>
          <a:xfrm>
            <a:off x="420623" y="2281427"/>
            <a:ext cx="7351775" cy="3915155"/>
          </a:xfrm>
          <a:prstGeom prst="rect">
            <a:avLst/>
          </a:prstGeom>
        </p:spPr>
      </p:pic>
    </p:spTree>
    <p:extLst>
      <p:ext uri="{BB962C8B-B14F-4D97-AF65-F5344CB8AC3E}">
        <p14:creationId xmlns:p14="http://schemas.microsoft.com/office/powerpoint/2010/main" val="4083834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EQUIPMENT</a:t>
            </a:r>
            <a:r>
              <a:rPr sz="4400" spc="-85" dirty="0">
                <a:solidFill>
                  <a:srgbClr val="FFFFFF"/>
                </a:solidFill>
              </a:rPr>
              <a:t> </a:t>
            </a:r>
            <a:r>
              <a:rPr sz="4400" spc="-10" dirty="0">
                <a:solidFill>
                  <a:srgbClr val="FFFFFF"/>
                </a:solidFill>
              </a:rPr>
              <a:t>LOCATION</a:t>
            </a:r>
            <a:r>
              <a:rPr lang="en-US" sz="4400" spc="-10" dirty="0">
                <a:solidFill>
                  <a:srgbClr val="FFFFFF"/>
                </a:solidFill>
              </a:rPr>
              <a:t>- Why? </a:t>
            </a:r>
            <a:endParaRPr sz="4400" dirty="0"/>
          </a:p>
        </p:txBody>
      </p:sp>
      <p:sp>
        <p:nvSpPr>
          <p:cNvPr id="3" name="object 3"/>
          <p:cNvSpPr txBox="1"/>
          <p:nvPr/>
        </p:nvSpPr>
        <p:spPr>
          <a:xfrm>
            <a:off x="659484" y="2217799"/>
            <a:ext cx="10791825" cy="4504438"/>
          </a:xfrm>
          <a:prstGeom prst="rect">
            <a:avLst/>
          </a:prstGeom>
        </p:spPr>
        <p:txBody>
          <a:bodyPr vert="horz" wrap="square" lIns="0" tIns="13335" rIns="0" bIns="0" rtlCol="0">
            <a:spAutoFit/>
          </a:bodyPr>
          <a:lstStyle/>
          <a:p>
            <a:pPr marL="318770" marR="637540" indent="-306705">
              <a:lnSpc>
                <a:spcPct val="100000"/>
              </a:lnSpc>
              <a:spcBef>
                <a:spcPts val="105"/>
              </a:spcBef>
              <a:buClr>
                <a:srgbClr val="902F61"/>
              </a:buClr>
              <a:buSzPct val="90000"/>
              <a:buFont typeface="Wingdings 2"/>
              <a:buChar char=""/>
              <a:tabLst>
                <a:tab pos="318770" algn="l"/>
              </a:tabLst>
            </a:pPr>
            <a:r>
              <a:rPr sz="2000" dirty="0">
                <a:solidFill>
                  <a:srgbClr val="3B3B3B"/>
                </a:solidFill>
                <a:latin typeface="Gill Sans MT"/>
                <a:cs typeface="Gill Sans MT"/>
              </a:rPr>
              <a:t>The</a:t>
            </a:r>
            <a:r>
              <a:rPr sz="2000" spc="-45" dirty="0">
                <a:solidFill>
                  <a:srgbClr val="3B3B3B"/>
                </a:solidFill>
                <a:latin typeface="Gill Sans MT"/>
                <a:cs typeface="Gill Sans MT"/>
              </a:rPr>
              <a:t> </a:t>
            </a:r>
            <a:r>
              <a:rPr sz="2000" dirty="0">
                <a:solidFill>
                  <a:srgbClr val="3B3B3B"/>
                </a:solidFill>
                <a:latin typeface="Gill Sans MT"/>
                <a:cs typeface="Gill Sans MT"/>
              </a:rPr>
              <a:t>location</a:t>
            </a:r>
            <a:r>
              <a:rPr sz="2000" spc="-65" dirty="0">
                <a:solidFill>
                  <a:srgbClr val="3B3B3B"/>
                </a:solidFill>
                <a:latin typeface="Gill Sans MT"/>
                <a:cs typeface="Gill Sans MT"/>
              </a:rPr>
              <a:t> </a:t>
            </a:r>
            <a:r>
              <a:rPr sz="2000" dirty="0">
                <a:solidFill>
                  <a:srgbClr val="3B3B3B"/>
                </a:solidFill>
                <a:latin typeface="Gill Sans MT"/>
                <a:cs typeface="Gill Sans MT"/>
              </a:rPr>
              <a:t>of</a:t>
            </a:r>
            <a:r>
              <a:rPr sz="2000" spc="-25" dirty="0">
                <a:solidFill>
                  <a:srgbClr val="3B3B3B"/>
                </a:solidFill>
                <a:latin typeface="Gill Sans MT"/>
                <a:cs typeface="Gill Sans MT"/>
              </a:rPr>
              <a:t> </a:t>
            </a:r>
            <a:r>
              <a:rPr sz="2000" dirty="0">
                <a:solidFill>
                  <a:srgbClr val="3B3B3B"/>
                </a:solidFill>
                <a:latin typeface="Gill Sans MT"/>
                <a:cs typeface="Gill Sans MT"/>
              </a:rPr>
              <a:t>each</a:t>
            </a:r>
            <a:r>
              <a:rPr sz="2000" spc="-40" dirty="0">
                <a:solidFill>
                  <a:srgbClr val="3B3B3B"/>
                </a:solidFill>
                <a:latin typeface="Gill Sans MT"/>
                <a:cs typeface="Gill Sans MT"/>
              </a:rPr>
              <a:t> </a:t>
            </a:r>
            <a:r>
              <a:rPr sz="2000" spc="-20" dirty="0">
                <a:solidFill>
                  <a:srgbClr val="3B3B3B"/>
                </a:solidFill>
                <a:latin typeface="Gill Sans MT"/>
                <a:cs typeface="Gill Sans MT"/>
              </a:rPr>
              <a:t>inventoried</a:t>
            </a:r>
            <a:r>
              <a:rPr sz="2000" spc="-55" dirty="0">
                <a:solidFill>
                  <a:srgbClr val="3B3B3B"/>
                </a:solidFill>
                <a:latin typeface="Gill Sans MT"/>
                <a:cs typeface="Gill Sans MT"/>
              </a:rPr>
              <a:t> </a:t>
            </a:r>
            <a:r>
              <a:rPr sz="2000" dirty="0">
                <a:solidFill>
                  <a:srgbClr val="3B3B3B"/>
                </a:solidFill>
                <a:latin typeface="Gill Sans MT"/>
                <a:cs typeface="Gill Sans MT"/>
              </a:rPr>
              <a:t>asset</a:t>
            </a:r>
            <a:r>
              <a:rPr sz="2000" spc="-30" dirty="0">
                <a:solidFill>
                  <a:srgbClr val="3B3B3B"/>
                </a:solidFill>
                <a:latin typeface="Gill Sans MT"/>
                <a:cs typeface="Gill Sans MT"/>
              </a:rPr>
              <a:t> </a:t>
            </a:r>
            <a:r>
              <a:rPr sz="2000" dirty="0">
                <a:solidFill>
                  <a:srgbClr val="3B3B3B"/>
                </a:solidFill>
                <a:latin typeface="Gill Sans MT"/>
                <a:cs typeface="Gill Sans MT"/>
              </a:rPr>
              <a:t>is</a:t>
            </a:r>
            <a:r>
              <a:rPr sz="2000" spc="-40" dirty="0">
                <a:solidFill>
                  <a:srgbClr val="3B3B3B"/>
                </a:solidFill>
                <a:latin typeface="Gill Sans MT"/>
                <a:cs typeface="Gill Sans MT"/>
              </a:rPr>
              <a:t> </a:t>
            </a:r>
            <a:r>
              <a:rPr sz="2000" spc="-20" dirty="0">
                <a:solidFill>
                  <a:srgbClr val="3B3B3B"/>
                </a:solidFill>
                <a:latin typeface="Gill Sans MT"/>
                <a:cs typeface="Gill Sans MT"/>
              </a:rPr>
              <a:t>required</a:t>
            </a:r>
            <a:r>
              <a:rPr sz="2000" spc="-50" dirty="0">
                <a:solidFill>
                  <a:srgbClr val="3B3B3B"/>
                </a:solidFill>
                <a:latin typeface="Gill Sans MT"/>
                <a:cs typeface="Gill Sans MT"/>
              </a:rPr>
              <a:t> </a:t>
            </a:r>
            <a:r>
              <a:rPr sz="2000" dirty="0">
                <a:solidFill>
                  <a:srgbClr val="3B3B3B"/>
                </a:solidFill>
                <a:latin typeface="Gill Sans MT"/>
                <a:cs typeface="Gill Sans MT"/>
              </a:rPr>
              <a:t>in</a:t>
            </a:r>
            <a:r>
              <a:rPr sz="2000" spc="-30" dirty="0">
                <a:solidFill>
                  <a:srgbClr val="3B3B3B"/>
                </a:solidFill>
                <a:latin typeface="Gill Sans MT"/>
                <a:cs typeface="Gill Sans MT"/>
              </a:rPr>
              <a:t> </a:t>
            </a:r>
            <a:r>
              <a:rPr sz="2000" dirty="0">
                <a:solidFill>
                  <a:srgbClr val="3B3B3B"/>
                </a:solidFill>
                <a:latin typeface="Gill Sans MT"/>
                <a:cs typeface="Gill Sans MT"/>
              </a:rPr>
              <a:t>the</a:t>
            </a:r>
            <a:r>
              <a:rPr sz="2000" spc="-40" dirty="0">
                <a:solidFill>
                  <a:srgbClr val="3B3B3B"/>
                </a:solidFill>
                <a:latin typeface="Gill Sans MT"/>
                <a:cs typeface="Gill Sans MT"/>
              </a:rPr>
              <a:t> </a:t>
            </a:r>
            <a:r>
              <a:rPr sz="2000" spc="-10" dirty="0">
                <a:solidFill>
                  <a:srgbClr val="3B3B3B"/>
                </a:solidFill>
                <a:latin typeface="Gill Sans MT"/>
                <a:cs typeface="Gill Sans MT"/>
              </a:rPr>
              <a:t>university</a:t>
            </a:r>
            <a:r>
              <a:rPr sz="2000" spc="-50" dirty="0">
                <a:solidFill>
                  <a:srgbClr val="3B3B3B"/>
                </a:solidFill>
                <a:latin typeface="Gill Sans MT"/>
                <a:cs typeface="Gill Sans MT"/>
              </a:rPr>
              <a:t> </a:t>
            </a:r>
            <a:r>
              <a:rPr sz="2000" dirty="0">
                <a:solidFill>
                  <a:srgbClr val="3B3B3B"/>
                </a:solidFill>
                <a:latin typeface="Gill Sans MT"/>
                <a:cs typeface="Gill Sans MT"/>
              </a:rPr>
              <a:t>inventory</a:t>
            </a:r>
            <a:r>
              <a:rPr sz="2000" spc="-60" dirty="0">
                <a:solidFill>
                  <a:srgbClr val="3B3B3B"/>
                </a:solidFill>
                <a:latin typeface="Gill Sans MT"/>
                <a:cs typeface="Gill Sans MT"/>
              </a:rPr>
              <a:t> </a:t>
            </a:r>
            <a:r>
              <a:rPr sz="2000" spc="-30" dirty="0">
                <a:solidFill>
                  <a:srgbClr val="3B3B3B"/>
                </a:solidFill>
                <a:latin typeface="Gill Sans MT"/>
                <a:cs typeface="Gill Sans MT"/>
              </a:rPr>
              <a:t>records.</a:t>
            </a:r>
            <a:r>
              <a:rPr sz="2000" spc="-220" dirty="0">
                <a:solidFill>
                  <a:srgbClr val="3B3B3B"/>
                </a:solidFill>
                <a:latin typeface="Gill Sans MT"/>
                <a:cs typeface="Gill Sans MT"/>
              </a:rPr>
              <a:t> </a:t>
            </a:r>
            <a:r>
              <a:rPr sz="2000" spc="-10" dirty="0">
                <a:solidFill>
                  <a:srgbClr val="3B3B3B"/>
                </a:solidFill>
                <a:latin typeface="Gill Sans MT"/>
                <a:cs typeface="Gill Sans MT"/>
              </a:rPr>
              <a:t>Current </a:t>
            </a:r>
            <a:r>
              <a:rPr sz="2000" dirty="0">
                <a:solidFill>
                  <a:srgbClr val="3B3B3B"/>
                </a:solidFill>
                <a:latin typeface="Gill Sans MT"/>
                <a:cs typeface="Gill Sans MT"/>
              </a:rPr>
              <a:t>location</a:t>
            </a:r>
            <a:r>
              <a:rPr sz="2000" spc="-85" dirty="0">
                <a:solidFill>
                  <a:srgbClr val="3B3B3B"/>
                </a:solidFill>
                <a:latin typeface="Gill Sans MT"/>
                <a:cs typeface="Gill Sans MT"/>
              </a:rPr>
              <a:t> </a:t>
            </a:r>
            <a:r>
              <a:rPr sz="2000" spc="-20" dirty="0">
                <a:solidFill>
                  <a:srgbClr val="3B3B3B"/>
                </a:solidFill>
                <a:latin typeface="Gill Sans MT"/>
                <a:cs typeface="Gill Sans MT"/>
              </a:rPr>
              <a:t>records</a:t>
            </a:r>
            <a:r>
              <a:rPr sz="2000" spc="-75" dirty="0">
                <a:solidFill>
                  <a:srgbClr val="3B3B3B"/>
                </a:solidFill>
                <a:latin typeface="Gill Sans MT"/>
                <a:cs typeface="Gill Sans MT"/>
              </a:rPr>
              <a:t> </a:t>
            </a:r>
            <a:r>
              <a:rPr sz="2000" dirty="0">
                <a:solidFill>
                  <a:srgbClr val="3B3B3B"/>
                </a:solidFill>
                <a:latin typeface="Gill Sans MT"/>
                <a:cs typeface="Gill Sans MT"/>
              </a:rPr>
              <a:t>must</a:t>
            </a:r>
            <a:r>
              <a:rPr sz="2000" spc="-70" dirty="0">
                <a:solidFill>
                  <a:srgbClr val="3B3B3B"/>
                </a:solidFill>
                <a:latin typeface="Gill Sans MT"/>
                <a:cs typeface="Gill Sans MT"/>
              </a:rPr>
              <a:t> </a:t>
            </a:r>
            <a:r>
              <a:rPr sz="2000" dirty="0">
                <a:solidFill>
                  <a:srgbClr val="3B3B3B"/>
                </a:solidFill>
                <a:latin typeface="Gill Sans MT"/>
                <a:cs typeface="Gill Sans MT"/>
              </a:rPr>
              <a:t>be</a:t>
            </a:r>
            <a:r>
              <a:rPr sz="2000" spc="-45" dirty="0">
                <a:solidFill>
                  <a:srgbClr val="3B3B3B"/>
                </a:solidFill>
                <a:latin typeface="Gill Sans MT"/>
                <a:cs typeface="Gill Sans MT"/>
              </a:rPr>
              <a:t> </a:t>
            </a:r>
            <a:r>
              <a:rPr sz="2000" dirty="0">
                <a:solidFill>
                  <a:srgbClr val="3B3B3B"/>
                </a:solidFill>
                <a:latin typeface="Gill Sans MT"/>
                <a:cs typeface="Gill Sans MT"/>
              </a:rPr>
              <a:t>maintained</a:t>
            </a:r>
            <a:r>
              <a:rPr sz="2000" spc="-65" dirty="0">
                <a:solidFill>
                  <a:srgbClr val="3B3B3B"/>
                </a:solidFill>
                <a:latin typeface="Gill Sans MT"/>
                <a:cs typeface="Gill Sans MT"/>
              </a:rPr>
              <a:t> </a:t>
            </a:r>
            <a:r>
              <a:rPr sz="2000" dirty="0">
                <a:solidFill>
                  <a:srgbClr val="3B3B3B"/>
                </a:solidFill>
                <a:latin typeface="Gill Sans MT"/>
                <a:cs typeface="Gill Sans MT"/>
              </a:rPr>
              <a:t>so</a:t>
            </a:r>
            <a:r>
              <a:rPr sz="2000" spc="-35" dirty="0">
                <a:solidFill>
                  <a:srgbClr val="3B3B3B"/>
                </a:solidFill>
                <a:latin typeface="Gill Sans MT"/>
                <a:cs typeface="Gill Sans MT"/>
              </a:rPr>
              <a:t> </a:t>
            </a:r>
            <a:r>
              <a:rPr sz="2000" dirty="0">
                <a:solidFill>
                  <a:srgbClr val="3B3B3B"/>
                </a:solidFill>
                <a:latin typeface="Gill Sans MT"/>
                <a:cs typeface="Gill Sans MT"/>
              </a:rPr>
              <a:t>that</a:t>
            </a:r>
            <a:r>
              <a:rPr sz="2000" spc="-55" dirty="0">
                <a:solidFill>
                  <a:srgbClr val="3B3B3B"/>
                </a:solidFill>
                <a:latin typeface="Gill Sans MT"/>
                <a:cs typeface="Gill Sans MT"/>
              </a:rPr>
              <a:t> </a:t>
            </a:r>
            <a:r>
              <a:rPr sz="2000" dirty="0">
                <a:solidFill>
                  <a:srgbClr val="3B3B3B"/>
                </a:solidFill>
                <a:latin typeface="Gill Sans MT"/>
                <a:cs typeface="Gill Sans MT"/>
              </a:rPr>
              <a:t>any</a:t>
            </a:r>
            <a:r>
              <a:rPr sz="2000" spc="-55" dirty="0">
                <a:solidFill>
                  <a:srgbClr val="3B3B3B"/>
                </a:solidFill>
                <a:latin typeface="Gill Sans MT"/>
                <a:cs typeface="Gill Sans MT"/>
              </a:rPr>
              <a:t> </a:t>
            </a:r>
            <a:r>
              <a:rPr sz="2000" dirty="0">
                <a:solidFill>
                  <a:srgbClr val="3B3B3B"/>
                </a:solidFill>
                <a:latin typeface="Gill Sans MT"/>
                <a:cs typeface="Gill Sans MT"/>
              </a:rPr>
              <a:t>item</a:t>
            </a:r>
            <a:r>
              <a:rPr sz="2000" spc="-80" dirty="0">
                <a:solidFill>
                  <a:srgbClr val="3B3B3B"/>
                </a:solidFill>
                <a:latin typeface="Gill Sans MT"/>
                <a:cs typeface="Gill Sans MT"/>
              </a:rPr>
              <a:t> </a:t>
            </a:r>
            <a:r>
              <a:rPr sz="2000" dirty="0">
                <a:solidFill>
                  <a:srgbClr val="3B3B3B"/>
                </a:solidFill>
                <a:latin typeface="Gill Sans MT"/>
                <a:cs typeface="Gill Sans MT"/>
              </a:rPr>
              <a:t>can</a:t>
            </a:r>
            <a:r>
              <a:rPr sz="2000" spc="-30" dirty="0">
                <a:solidFill>
                  <a:srgbClr val="3B3B3B"/>
                </a:solidFill>
                <a:latin typeface="Gill Sans MT"/>
                <a:cs typeface="Gill Sans MT"/>
              </a:rPr>
              <a:t> </a:t>
            </a:r>
            <a:r>
              <a:rPr sz="2000" dirty="0">
                <a:solidFill>
                  <a:srgbClr val="3B3B3B"/>
                </a:solidFill>
                <a:latin typeface="Gill Sans MT"/>
                <a:cs typeface="Gill Sans MT"/>
              </a:rPr>
              <a:t>be</a:t>
            </a:r>
            <a:r>
              <a:rPr sz="2000" spc="-30" dirty="0">
                <a:solidFill>
                  <a:srgbClr val="3B3B3B"/>
                </a:solidFill>
                <a:latin typeface="Gill Sans MT"/>
                <a:cs typeface="Gill Sans MT"/>
              </a:rPr>
              <a:t> </a:t>
            </a:r>
            <a:r>
              <a:rPr sz="2000" dirty="0">
                <a:solidFill>
                  <a:srgbClr val="3B3B3B"/>
                </a:solidFill>
                <a:latin typeface="Gill Sans MT"/>
                <a:cs typeface="Gill Sans MT"/>
              </a:rPr>
              <a:t>located</a:t>
            </a:r>
            <a:r>
              <a:rPr sz="2000" spc="-65" dirty="0">
                <a:solidFill>
                  <a:srgbClr val="3B3B3B"/>
                </a:solidFill>
                <a:latin typeface="Gill Sans MT"/>
                <a:cs typeface="Gill Sans MT"/>
              </a:rPr>
              <a:t> </a:t>
            </a:r>
            <a:r>
              <a:rPr sz="2000" dirty="0">
                <a:solidFill>
                  <a:srgbClr val="3B3B3B"/>
                </a:solidFill>
                <a:latin typeface="Gill Sans MT"/>
                <a:cs typeface="Gill Sans MT"/>
              </a:rPr>
              <a:t>for</a:t>
            </a:r>
            <a:r>
              <a:rPr sz="2000" spc="-55" dirty="0">
                <a:solidFill>
                  <a:srgbClr val="3B3B3B"/>
                </a:solidFill>
                <a:latin typeface="Gill Sans MT"/>
                <a:cs typeface="Gill Sans MT"/>
              </a:rPr>
              <a:t> </a:t>
            </a:r>
            <a:r>
              <a:rPr sz="2000" dirty="0">
                <a:solidFill>
                  <a:srgbClr val="3B3B3B"/>
                </a:solidFill>
                <a:latin typeface="Gill Sans MT"/>
                <a:cs typeface="Gill Sans MT"/>
              </a:rPr>
              <a:t>inspection</a:t>
            </a:r>
            <a:r>
              <a:rPr sz="2000" spc="-70" dirty="0">
                <a:solidFill>
                  <a:srgbClr val="3B3B3B"/>
                </a:solidFill>
                <a:latin typeface="Gill Sans MT"/>
                <a:cs typeface="Gill Sans MT"/>
              </a:rPr>
              <a:t> </a:t>
            </a:r>
            <a:r>
              <a:rPr sz="2000" dirty="0">
                <a:solidFill>
                  <a:srgbClr val="3B3B3B"/>
                </a:solidFill>
                <a:latin typeface="Gill Sans MT"/>
                <a:cs typeface="Gill Sans MT"/>
              </a:rPr>
              <a:t>or</a:t>
            </a:r>
            <a:r>
              <a:rPr sz="2000" spc="-40" dirty="0">
                <a:solidFill>
                  <a:srgbClr val="3B3B3B"/>
                </a:solidFill>
                <a:latin typeface="Gill Sans MT"/>
                <a:cs typeface="Gill Sans MT"/>
              </a:rPr>
              <a:t> </a:t>
            </a:r>
            <a:r>
              <a:rPr sz="2000" spc="-10" dirty="0">
                <a:solidFill>
                  <a:srgbClr val="3B3B3B"/>
                </a:solidFill>
                <a:latin typeface="Gill Sans MT"/>
                <a:cs typeface="Gill Sans MT"/>
              </a:rPr>
              <a:t>inventory </a:t>
            </a:r>
            <a:r>
              <a:rPr sz="2000" dirty="0">
                <a:solidFill>
                  <a:srgbClr val="3B3B3B"/>
                </a:solidFill>
                <a:latin typeface="Gill Sans MT"/>
                <a:cs typeface="Gill Sans MT"/>
              </a:rPr>
              <a:t>purposes</a:t>
            </a:r>
            <a:r>
              <a:rPr sz="2000" spc="-15" dirty="0">
                <a:solidFill>
                  <a:srgbClr val="3B3B3B"/>
                </a:solidFill>
                <a:latin typeface="Gill Sans MT"/>
                <a:cs typeface="Gill Sans MT"/>
              </a:rPr>
              <a:t> </a:t>
            </a:r>
            <a:r>
              <a:rPr sz="2000" dirty="0">
                <a:solidFill>
                  <a:srgbClr val="3B3B3B"/>
                </a:solidFill>
                <a:latin typeface="Gill Sans MT"/>
                <a:cs typeface="Gill Sans MT"/>
              </a:rPr>
              <a:t>within</a:t>
            </a:r>
            <a:r>
              <a:rPr sz="2000" spc="-40" dirty="0">
                <a:solidFill>
                  <a:srgbClr val="3B3B3B"/>
                </a:solidFill>
                <a:latin typeface="Gill Sans MT"/>
                <a:cs typeface="Gill Sans MT"/>
              </a:rPr>
              <a:t> </a:t>
            </a:r>
            <a:r>
              <a:rPr sz="2000" dirty="0">
                <a:solidFill>
                  <a:srgbClr val="3B3B3B"/>
                </a:solidFill>
                <a:latin typeface="Gill Sans MT"/>
                <a:cs typeface="Gill Sans MT"/>
              </a:rPr>
              <a:t>a</a:t>
            </a:r>
            <a:r>
              <a:rPr sz="2000" spc="15" dirty="0">
                <a:solidFill>
                  <a:srgbClr val="3B3B3B"/>
                </a:solidFill>
                <a:latin typeface="Gill Sans MT"/>
                <a:cs typeface="Gill Sans MT"/>
              </a:rPr>
              <a:t> </a:t>
            </a:r>
            <a:r>
              <a:rPr sz="2000" spc="-20" dirty="0">
                <a:solidFill>
                  <a:srgbClr val="3B3B3B"/>
                </a:solidFill>
                <a:latin typeface="Gill Sans MT"/>
                <a:cs typeface="Gill Sans MT"/>
              </a:rPr>
              <a:t>reasonable</a:t>
            </a:r>
            <a:r>
              <a:rPr sz="2000" spc="-130" dirty="0">
                <a:solidFill>
                  <a:srgbClr val="3B3B3B"/>
                </a:solidFill>
                <a:latin typeface="Gill Sans MT"/>
                <a:cs typeface="Gill Sans MT"/>
              </a:rPr>
              <a:t> </a:t>
            </a:r>
            <a:r>
              <a:rPr sz="2000" spc="-10" dirty="0">
                <a:solidFill>
                  <a:srgbClr val="3B3B3B"/>
                </a:solidFill>
                <a:latin typeface="Gill Sans MT"/>
                <a:cs typeface="Gill Sans MT"/>
              </a:rPr>
              <a:t>time.</a:t>
            </a:r>
            <a:endParaRPr sz="2000" dirty="0">
              <a:latin typeface="Gill Sans MT"/>
              <a:cs typeface="Gill Sans MT"/>
            </a:endParaRPr>
          </a:p>
          <a:p>
            <a:pPr marL="641985" lvl="1" indent="-304800">
              <a:lnSpc>
                <a:spcPct val="100000"/>
              </a:lnSpc>
              <a:spcBef>
                <a:spcPts val="1019"/>
              </a:spcBef>
              <a:buClr>
                <a:srgbClr val="902F61"/>
              </a:buClr>
              <a:buSzPct val="90625"/>
              <a:buFont typeface="Wingdings 2"/>
              <a:buChar char=""/>
              <a:tabLst>
                <a:tab pos="641985" algn="l"/>
              </a:tabLst>
            </a:pPr>
            <a:r>
              <a:rPr sz="1600" b="1" spc="-50" dirty="0">
                <a:solidFill>
                  <a:srgbClr val="3B3B3B"/>
                </a:solidFill>
                <a:latin typeface="Gill Sans MT"/>
                <a:cs typeface="Gill Sans MT"/>
              </a:rPr>
              <a:t>Policy</a:t>
            </a:r>
            <a:r>
              <a:rPr sz="1600" b="1" spc="-75" dirty="0">
                <a:solidFill>
                  <a:srgbClr val="3B3B3B"/>
                </a:solidFill>
                <a:latin typeface="Gill Sans MT"/>
                <a:cs typeface="Gill Sans MT"/>
              </a:rPr>
              <a:t> </a:t>
            </a:r>
            <a:r>
              <a:rPr sz="1600" b="1" spc="-30" dirty="0">
                <a:solidFill>
                  <a:srgbClr val="3B3B3B"/>
                </a:solidFill>
                <a:latin typeface="Gill Sans MT"/>
                <a:cs typeface="Gill Sans MT"/>
              </a:rPr>
              <a:t>7710:</a:t>
            </a:r>
            <a:r>
              <a:rPr sz="1600" b="1" spc="-125" dirty="0">
                <a:solidFill>
                  <a:srgbClr val="3B3B3B"/>
                </a:solidFill>
                <a:latin typeface="Gill Sans MT"/>
                <a:cs typeface="Gill Sans MT"/>
              </a:rPr>
              <a:t> </a:t>
            </a:r>
            <a:r>
              <a:rPr sz="1600" b="1" dirty="0">
                <a:solidFill>
                  <a:srgbClr val="3B3B3B"/>
                </a:solidFill>
                <a:latin typeface="Gill Sans MT"/>
                <a:cs typeface="Gill Sans MT"/>
              </a:rPr>
              <a:t>Property</a:t>
            </a:r>
            <a:r>
              <a:rPr sz="1600" b="1" spc="-114" dirty="0">
                <a:solidFill>
                  <a:srgbClr val="3B3B3B"/>
                </a:solidFill>
                <a:latin typeface="Gill Sans MT"/>
                <a:cs typeface="Gill Sans MT"/>
              </a:rPr>
              <a:t> </a:t>
            </a:r>
            <a:r>
              <a:rPr sz="1600" b="1" spc="-20" dirty="0">
                <a:solidFill>
                  <a:srgbClr val="3B3B3B"/>
                </a:solidFill>
                <a:latin typeface="Gill Sans MT"/>
                <a:cs typeface="Gill Sans MT"/>
              </a:rPr>
              <a:t>Management</a:t>
            </a:r>
            <a:r>
              <a:rPr sz="1600" b="1" spc="-35" dirty="0">
                <a:solidFill>
                  <a:srgbClr val="3B3B3B"/>
                </a:solidFill>
                <a:latin typeface="Gill Sans MT"/>
                <a:cs typeface="Gill Sans MT"/>
              </a:rPr>
              <a:t> </a:t>
            </a:r>
            <a:r>
              <a:rPr sz="1600" b="1" dirty="0">
                <a:solidFill>
                  <a:srgbClr val="3B3B3B"/>
                </a:solidFill>
                <a:latin typeface="Gill Sans MT"/>
                <a:cs typeface="Gill Sans MT"/>
              </a:rPr>
              <a:t>and</a:t>
            </a:r>
            <a:r>
              <a:rPr sz="1600" b="1" spc="-40" dirty="0">
                <a:solidFill>
                  <a:srgbClr val="3B3B3B"/>
                </a:solidFill>
                <a:latin typeface="Gill Sans MT"/>
                <a:cs typeface="Gill Sans MT"/>
              </a:rPr>
              <a:t> </a:t>
            </a:r>
            <a:r>
              <a:rPr sz="1600" b="1" spc="-10" dirty="0">
                <a:solidFill>
                  <a:srgbClr val="3B3B3B"/>
                </a:solidFill>
                <a:latin typeface="Gill Sans MT"/>
                <a:cs typeface="Gill Sans MT"/>
              </a:rPr>
              <a:t>Control</a:t>
            </a:r>
            <a:r>
              <a:rPr sz="1600" b="1" spc="-35" dirty="0">
                <a:solidFill>
                  <a:srgbClr val="3B3B3B"/>
                </a:solidFill>
                <a:latin typeface="Gill Sans MT"/>
                <a:cs typeface="Gill Sans MT"/>
              </a:rPr>
              <a:t> </a:t>
            </a:r>
            <a:r>
              <a:rPr sz="1600" b="1" dirty="0">
                <a:solidFill>
                  <a:srgbClr val="3B3B3B"/>
                </a:solidFill>
                <a:latin typeface="Gill Sans MT"/>
                <a:cs typeface="Gill Sans MT"/>
              </a:rPr>
              <a:t>-</a:t>
            </a:r>
            <a:r>
              <a:rPr sz="1600" b="1" spc="-40" dirty="0">
                <a:solidFill>
                  <a:srgbClr val="3B3B3B"/>
                </a:solidFill>
                <a:latin typeface="Gill Sans MT"/>
                <a:cs typeface="Gill Sans MT"/>
              </a:rPr>
              <a:t> </a:t>
            </a:r>
            <a:r>
              <a:rPr sz="1600" b="1" spc="-10" dirty="0">
                <a:solidFill>
                  <a:srgbClr val="3B3B3B"/>
                </a:solidFill>
                <a:latin typeface="Gill Sans MT"/>
                <a:cs typeface="Gill Sans MT"/>
              </a:rPr>
              <a:t>3.3.</a:t>
            </a:r>
            <a:r>
              <a:rPr sz="1600" b="1" spc="-145" dirty="0">
                <a:solidFill>
                  <a:srgbClr val="3B3B3B"/>
                </a:solidFill>
                <a:latin typeface="Gill Sans MT"/>
                <a:cs typeface="Gill Sans MT"/>
              </a:rPr>
              <a:t> </a:t>
            </a:r>
            <a:r>
              <a:rPr sz="1600" b="1" dirty="0">
                <a:solidFill>
                  <a:srgbClr val="3B3B3B"/>
                </a:solidFill>
                <a:latin typeface="Gill Sans MT"/>
                <a:cs typeface="Gill Sans MT"/>
              </a:rPr>
              <a:t>Location</a:t>
            </a:r>
            <a:r>
              <a:rPr sz="1600" b="1" spc="-55" dirty="0">
                <a:solidFill>
                  <a:srgbClr val="3B3B3B"/>
                </a:solidFill>
                <a:latin typeface="Gill Sans MT"/>
                <a:cs typeface="Gill Sans MT"/>
              </a:rPr>
              <a:t> </a:t>
            </a:r>
            <a:r>
              <a:rPr sz="1600" b="1" dirty="0">
                <a:solidFill>
                  <a:srgbClr val="3B3B3B"/>
                </a:solidFill>
                <a:latin typeface="Gill Sans MT"/>
                <a:cs typeface="Gill Sans MT"/>
              </a:rPr>
              <a:t>and</a:t>
            </a:r>
            <a:r>
              <a:rPr sz="1600" b="1" spc="-40" dirty="0">
                <a:solidFill>
                  <a:srgbClr val="3B3B3B"/>
                </a:solidFill>
                <a:latin typeface="Gill Sans MT"/>
                <a:cs typeface="Gill Sans MT"/>
              </a:rPr>
              <a:t> </a:t>
            </a:r>
            <a:r>
              <a:rPr sz="1600" b="1" dirty="0">
                <a:solidFill>
                  <a:srgbClr val="3B3B3B"/>
                </a:solidFill>
                <a:latin typeface="Gill Sans MT"/>
                <a:cs typeface="Gill Sans MT"/>
              </a:rPr>
              <a:t>Security</a:t>
            </a:r>
            <a:r>
              <a:rPr sz="1600" b="1" spc="-70" dirty="0">
                <a:solidFill>
                  <a:srgbClr val="3B3B3B"/>
                </a:solidFill>
                <a:latin typeface="Gill Sans MT"/>
                <a:cs typeface="Gill Sans MT"/>
              </a:rPr>
              <a:t> </a:t>
            </a:r>
            <a:r>
              <a:rPr sz="1600" b="1" dirty="0">
                <a:solidFill>
                  <a:srgbClr val="3B3B3B"/>
                </a:solidFill>
                <a:latin typeface="Gill Sans MT"/>
                <a:cs typeface="Gill Sans MT"/>
              </a:rPr>
              <a:t>of</a:t>
            </a:r>
            <a:r>
              <a:rPr sz="1600" b="1" spc="-20" dirty="0">
                <a:solidFill>
                  <a:srgbClr val="3B3B3B"/>
                </a:solidFill>
                <a:latin typeface="Gill Sans MT"/>
                <a:cs typeface="Gill Sans MT"/>
              </a:rPr>
              <a:t> </a:t>
            </a:r>
            <a:r>
              <a:rPr sz="1600" b="1" spc="-10" dirty="0">
                <a:solidFill>
                  <a:srgbClr val="3B3B3B"/>
                </a:solidFill>
                <a:latin typeface="Gill Sans MT"/>
                <a:cs typeface="Gill Sans MT"/>
              </a:rPr>
              <a:t>Property</a:t>
            </a:r>
            <a:endParaRPr sz="1600" dirty="0">
              <a:latin typeface="Gill Sans MT"/>
              <a:cs typeface="Gill Sans MT"/>
            </a:endParaRPr>
          </a:p>
          <a:p>
            <a:pPr marL="641985" lvl="1" indent="-304800">
              <a:lnSpc>
                <a:spcPct val="100000"/>
              </a:lnSpc>
              <a:spcBef>
                <a:spcPts val="1000"/>
              </a:spcBef>
              <a:buClr>
                <a:srgbClr val="902F61"/>
              </a:buClr>
              <a:buSzPct val="90625"/>
              <a:buFont typeface="Wingdings 2"/>
              <a:buChar char=""/>
              <a:tabLst>
                <a:tab pos="641985" algn="l"/>
              </a:tabLst>
            </a:pPr>
            <a:r>
              <a:rPr sz="1600" b="1" spc="-35" dirty="0">
                <a:solidFill>
                  <a:srgbClr val="3B3B3B"/>
                </a:solidFill>
                <a:latin typeface="Gill Sans MT"/>
                <a:cs typeface="Gill Sans MT"/>
              </a:rPr>
              <a:t>Federal</a:t>
            </a:r>
            <a:r>
              <a:rPr sz="1600" b="1" spc="-175" dirty="0">
                <a:solidFill>
                  <a:srgbClr val="3B3B3B"/>
                </a:solidFill>
                <a:latin typeface="Gill Sans MT"/>
                <a:cs typeface="Gill Sans MT"/>
              </a:rPr>
              <a:t> </a:t>
            </a:r>
            <a:r>
              <a:rPr sz="1600" b="1" dirty="0">
                <a:solidFill>
                  <a:srgbClr val="3B3B3B"/>
                </a:solidFill>
                <a:latin typeface="Gill Sans MT"/>
                <a:cs typeface="Gill Sans MT"/>
              </a:rPr>
              <a:t>Acquisition </a:t>
            </a:r>
            <a:r>
              <a:rPr sz="1600" b="1" spc="-10" dirty="0">
                <a:solidFill>
                  <a:srgbClr val="3B3B3B"/>
                </a:solidFill>
                <a:latin typeface="Gill Sans MT"/>
                <a:cs typeface="Gill Sans MT"/>
              </a:rPr>
              <a:t>Regulation </a:t>
            </a:r>
            <a:r>
              <a:rPr sz="1600" b="1" spc="-20" dirty="0">
                <a:solidFill>
                  <a:srgbClr val="3B3B3B"/>
                </a:solidFill>
                <a:latin typeface="Gill Sans MT"/>
                <a:cs typeface="Gill Sans MT"/>
              </a:rPr>
              <a:t>52.245-</a:t>
            </a:r>
            <a:r>
              <a:rPr sz="1600" b="1" spc="-10" dirty="0">
                <a:solidFill>
                  <a:srgbClr val="3B3B3B"/>
                </a:solidFill>
                <a:latin typeface="Gill Sans MT"/>
                <a:cs typeface="Gill Sans MT"/>
              </a:rPr>
              <a:t>1(f)(iii)(A)</a:t>
            </a:r>
            <a:endParaRPr lang="en-US" sz="1600" b="1" spc="-10" dirty="0">
              <a:solidFill>
                <a:srgbClr val="3B3B3B"/>
              </a:solidFill>
              <a:latin typeface="Gill Sans MT"/>
              <a:cs typeface="Gill Sans MT"/>
            </a:endParaRPr>
          </a:p>
          <a:p>
            <a:pPr marL="641985" indent="-304800">
              <a:spcBef>
                <a:spcPts val="1000"/>
              </a:spcBef>
              <a:buClr>
                <a:srgbClr val="902F61"/>
              </a:buClr>
              <a:buSzPct val="90625"/>
              <a:buFont typeface="Wingdings 2"/>
              <a:buChar char=""/>
              <a:tabLst>
                <a:tab pos="641985" algn="l"/>
              </a:tabLst>
            </a:pPr>
            <a:r>
              <a:rPr lang="en-US" sz="1600" b="1" spc="-10" dirty="0">
                <a:solidFill>
                  <a:srgbClr val="3B3B3B"/>
                </a:solidFill>
                <a:latin typeface="Gill Sans MT"/>
                <a:cs typeface="Gill Sans MT"/>
              </a:rPr>
              <a:t>Please update the location of your assets at time of inventory </a:t>
            </a:r>
          </a:p>
          <a:p>
            <a:pPr marL="337185" lvl="8">
              <a:spcBef>
                <a:spcPts val="1000"/>
              </a:spcBef>
              <a:buClr>
                <a:srgbClr val="902F61"/>
              </a:buClr>
              <a:buSzPct val="90625"/>
              <a:tabLst>
                <a:tab pos="641985" algn="l"/>
              </a:tabLst>
            </a:pPr>
            <a:r>
              <a:rPr lang="en-US" sz="1600" b="1" spc="-10" dirty="0">
                <a:solidFill>
                  <a:srgbClr val="3B3B3B"/>
                </a:solidFill>
                <a:latin typeface="Gill Sans MT"/>
                <a:cs typeface="Gill Sans MT"/>
              </a:rPr>
              <a:t>			Please update room, building of each asset in Apptree</a:t>
            </a:r>
            <a:endParaRPr sz="1600" dirty="0">
              <a:latin typeface="Gill Sans MT"/>
              <a:cs typeface="Gill Sans MT"/>
            </a:endParaRPr>
          </a:p>
          <a:p>
            <a:pPr marL="318770" indent="-306070">
              <a:lnSpc>
                <a:spcPct val="100000"/>
              </a:lnSpc>
              <a:spcBef>
                <a:spcPts val="1085"/>
              </a:spcBef>
              <a:buClr>
                <a:srgbClr val="902F61"/>
              </a:buClr>
              <a:buSzPct val="90000"/>
              <a:buFont typeface="Wingdings 2"/>
              <a:buChar char=""/>
              <a:tabLst>
                <a:tab pos="318770" algn="l"/>
              </a:tabLst>
            </a:pPr>
            <a:r>
              <a:rPr sz="2000" dirty="0">
                <a:solidFill>
                  <a:srgbClr val="3B3B3B"/>
                </a:solidFill>
                <a:latin typeface="Gill Sans MT"/>
                <a:cs typeface="Gill Sans MT"/>
              </a:rPr>
              <a:t>If</a:t>
            </a:r>
            <a:r>
              <a:rPr sz="2000" spc="-35" dirty="0">
                <a:solidFill>
                  <a:srgbClr val="3B3B3B"/>
                </a:solidFill>
                <a:latin typeface="Gill Sans MT"/>
                <a:cs typeface="Gill Sans MT"/>
              </a:rPr>
              <a:t> </a:t>
            </a:r>
            <a:r>
              <a:rPr sz="2000" spc="-10" dirty="0">
                <a:solidFill>
                  <a:srgbClr val="3B3B3B"/>
                </a:solidFill>
                <a:latin typeface="Gill Sans MT"/>
                <a:cs typeface="Gill Sans MT"/>
              </a:rPr>
              <a:t>your</a:t>
            </a:r>
            <a:r>
              <a:rPr sz="2000" spc="-75" dirty="0">
                <a:solidFill>
                  <a:srgbClr val="3B3B3B"/>
                </a:solidFill>
                <a:latin typeface="Gill Sans MT"/>
                <a:cs typeface="Gill Sans MT"/>
              </a:rPr>
              <a:t> </a:t>
            </a:r>
            <a:r>
              <a:rPr sz="2000" spc="-10" dirty="0">
                <a:solidFill>
                  <a:srgbClr val="3B3B3B"/>
                </a:solidFill>
                <a:latin typeface="Gill Sans MT"/>
                <a:cs typeface="Gill Sans MT"/>
              </a:rPr>
              <a:t>inventory</a:t>
            </a:r>
            <a:r>
              <a:rPr sz="2000" spc="-100" dirty="0">
                <a:solidFill>
                  <a:srgbClr val="3B3B3B"/>
                </a:solidFill>
                <a:latin typeface="Gill Sans MT"/>
                <a:cs typeface="Gill Sans MT"/>
              </a:rPr>
              <a:t> </a:t>
            </a:r>
            <a:r>
              <a:rPr sz="2000" dirty="0">
                <a:solidFill>
                  <a:srgbClr val="3B3B3B"/>
                </a:solidFill>
                <a:latin typeface="Gill Sans MT"/>
                <a:cs typeface="Gill Sans MT"/>
              </a:rPr>
              <a:t>shows</a:t>
            </a:r>
            <a:r>
              <a:rPr sz="2000" spc="-45" dirty="0">
                <a:solidFill>
                  <a:srgbClr val="3B3B3B"/>
                </a:solidFill>
                <a:latin typeface="Gill Sans MT"/>
                <a:cs typeface="Gill Sans MT"/>
              </a:rPr>
              <a:t> </a:t>
            </a:r>
            <a:r>
              <a:rPr sz="2000" dirty="0">
                <a:solidFill>
                  <a:srgbClr val="3B3B3B"/>
                </a:solidFill>
                <a:latin typeface="Gill Sans MT"/>
                <a:cs typeface="Gill Sans MT"/>
              </a:rPr>
              <a:t>the</a:t>
            </a:r>
            <a:r>
              <a:rPr sz="2000" spc="-60" dirty="0">
                <a:solidFill>
                  <a:srgbClr val="3B3B3B"/>
                </a:solidFill>
                <a:latin typeface="Gill Sans MT"/>
                <a:cs typeface="Gill Sans MT"/>
              </a:rPr>
              <a:t> </a:t>
            </a:r>
            <a:r>
              <a:rPr sz="2000" spc="-10" dirty="0">
                <a:solidFill>
                  <a:srgbClr val="3B3B3B"/>
                </a:solidFill>
                <a:latin typeface="Gill Sans MT"/>
                <a:cs typeface="Gill Sans MT"/>
              </a:rPr>
              <a:t>following</a:t>
            </a:r>
            <a:r>
              <a:rPr sz="2000" spc="-90" dirty="0">
                <a:solidFill>
                  <a:srgbClr val="3B3B3B"/>
                </a:solidFill>
                <a:latin typeface="Gill Sans MT"/>
                <a:cs typeface="Gill Sans MT"/>
              </a:rPr>
              <a:t> </a:t>
            </a:r>
            <a:r>
              <a:rPr sz="2000" dirty="0">
                <a:solidFill>
                  <a:srgbClr val="3B3B3B"/>
                </a:solidFill>
                <a:latin typeface="Gill Sans MT"/>
                <a:cs typeface="Gill Sans MT"/>
              </a:rPr>
              <a:t>in</a:t>
            </a:r>
            <a:r>
              <a:rPr sz="2000" spc="-70" dirty="0">
                <a:solidFill>
                  <a:srgbClr val="3B3B3B"/>
                </a:solidFill>
                <a:latin typeface="Gill Sans MT"/>
                <a:cs typeface="Gill Sans MT"/>
              </a:rPr>
              <a:t> </a:t>
            </a:r>
            <a:r>
              <a:rPr sz="2000" dirty="0">
                <a:solidFill>
                  <a:srgbClr val="3B3B3B"/>
                </a:solidFill>
                <a:latin typeface="Gill Sans MT"/>
                <a:cs typeface="Gill Sans MT"/>
              </a:rPr>
              <a:t>the</a:t>
            </a:r>
            <a:r>
              <a:rPr sz="2000" spc="-50" dirty="0">
                <a:solidFill>
                  <a:srgbClr val="3B3B3B"/>
                </a:solidFill>
                <a:latin typeface="Gill Sans MT"/>
                <a:cs typeface="Gill Sans MT"/>
              </a:rPr>
              <a:t> </a:t>
            </a:r>
            <a:r>
              <a:rPr sz="2000" dirty="0">
                <a:solidFill>
                  <a:srgbClr val="3B3B3B"/>
                </a:solidFill>
                <a:latin typeface="Gill Sans MT"/>
                <a:cs typeface="Gill Sans MT"/>
              </a:rPr>
              <a:t>Room</a:t>
            </a:r>
            <a:r>
              <a:rPr sz="2000" spc="-50" dirty="0">
                <a:solidFill>
                  <a:srgbClr val="3B3B3B"/>
                </a:solidFill>
                <a:latin typeface="Gill Sans MT"/>
                <a:cs typeface="Gill Sans MT"/>
              </a:rPr>
              <a:t> </a:t>
            </a:r>
            <a:r>
              <a:rPr sz="2000" dirty="0">
                <a:solidFill>
                  <a:srgbClr val="3B3B3B"/>
                </a:solidFill>
                <a:latin typeface="Gill Sans MT"/>
                <a:cs typeface="Gill Sans MT"/>
              </a:rPr>
              <a:t>#</a:t>
            </a:r>
            <a:r>
              <a:rPr sz="2000" spc="-45" dirty="0">
                <a:solidFill>
                  <a:srgbClr val="3B3B3B"/>
                </a:solidFill>
                <a:latin typeface="Gill Sans MT"/>
                <a:cs typeface="Gill Sans MT"/>
              </a:rPr>
              <a:t> </a:t>
            </a:r>
            <a:r>
              <a:rPr sz="2000" dirty="0">
                <a:solidFill>
                  <a:srgbClr val="3B3B3B"/>
                </a:solidFill>
                <a:latin typeface="Gill Sans MT"/>
                <a:cs typeface="Gill Sans MT"/>
              </a:rPr>
              <a:t>column,</a:t>
            </a:r>
            <a:r>
              <a:rPr sz="2000" spc="-170" dirty="0">
                <a:solidFill>
                  <a:srgbClr val="3B3B3B"/>
                </a:solidFill>
                <a:latin typeface="Gill Sans MT"/>
                <a:cs typeface="Gill Sans MT"/>
              </a:rPr>
              <a:t> </a:t>
            </a:r>
            <a:r>
              <a:rPr sz="2000" spc="-10" dirty="0">
                <a:solidFill>
                  <a:srgbClr val="3B3B3B"/>
                </a:solidFill>
                <a:latin typeface="Gill Sans MT"/>
                <a:cs typeface="Gill Sans MT"/>
              </a:rPr>
              <a:t>provide</a:t>
            </a:r>
            <a:r>
              <a:rPr sz="2000" spc="-50" dirty="0">
                <a:solidFill>
                  <a:srgbClr val="3B3B3B"/>
                </a:solidFill>
                <a:latin typeface="Gill Sans MT"/>
                <a:cs typeface="Gill Sans MT"/>
              </a:rPr>
              <a:t> </a:t>
            </a:r>
            <a:r>
              <a:rPr sz="2000" dirty="0">
                <a:solidFill>
                  <a:srgbClr val="3B3B3B"/>
                </a:solidFill>
                <a:latin typeface="Gill Sans MT"/>
                <a:cs typeface="Gill Sans MT"/>
              </a:rPr>
              <a:t>the</a:t>
            </a:r>
            <a:r>
              <a:rPr sz="2000" spc="-65" dirty="0">
                <a:solidFill>
                  <a:srgbClr val="3B3B3B"/>
                </a:solidFill>
                <a:latin typeface="Gill Sans MT"/>
                <a:cs typeface="Gill Sans MT"/>
              </a:rPr>
              <a:t> </a:t>
            </a:r>
            <a:r>
              <a:rPr sz="2000" spc="-10" dirty="0">
                <a:solidFill>
                  <a:srgbClr val="3B3B3B"/>
                </a:solidFill>
                <a:latin typeface="Gill Sans MT"/>
                <a:cs typeface="Gill Sans MT"/>
              </a:rPr>
              <a:t>current</a:t>
            </a:r>
            <a:r>
              <a:rPr sz="2000" spc="-60" dirty="0">
                <a:solidFill>
                  <a:srgbClr val="3B3B3B"/>
                </a:solidFill>
                <a:latin typeface="Gill Sans MT"/>
                <a:cs typeface="Gill Sans MT"/>
              </a:rPr>
              <a:t> </a:t>
            </a:r>
            <a:r>
              <a:rPr sz="2000" spc="-10" dirty="0">
                <a:solidFill>
                  <a:srgbClr val="3B3B3B"/>
                </a:solidFill>
                <a:latin typeface="Gill Sans MT"/>
                <a:cs typeface="Gill Sans MT"/>
              </a:rPr>
              <a:t>location</a:t>
            </a:r>
            <a:r>
              <a:rPr sz="2000" spc="-100" dirty="0">
                <a:solidFill>
                  <a:srgbClr val="3B3B3B"/>
                </a:solidFill>
                <a:latin typeface="Gill Sans MT"/>
                <a:cs typeface="Gill Sans MT"/>
              </a:rPr>
              <a:t> </a:t>
            </a:r>
            <a:r>
              <a:rPr sz="2000" dirty="0">
                <a:solidFill>
                  <a:srgbClr val="3B3B3B"/>
                </a:solidFill>
                <a:latin typeface="Gill Sans MT"/>
                <a:cs typeface="Gill Sans MT"/>
              </a:rPr>
              <a:t>of</a:t>
            </a:r>
            <a:r>
              <a:rPr sz="2000" spc="-40" dirty="0">
                <a:solidFill>
                  <a:srgbClr val="3B3B3B"/>
                </a:solidFill>
                <a:latin typeface="Gill Sans MT"/>
                <a:cs typeface="Gill Sans MT"/>
              </a:rPr>
              <a:t> </a:t>
            </a:r>
            <a:r>
              <a:rPr sz="2000" dirty="0">
                <a:solidFill>
                  <a:srgbClr val="3B3B3B"/>
                </a:solidFill>
                <a:latin typeface="Gill Sans MT"/>
                <a:cs typeface="Gill Sans MT"/>
              </a:rPr>
              <a:t>the</a:t>
            </a:r>
            <a:r>
              <a:rPr sz="2000" spc="-35" dirty="0">
                <a:solidFill>
                  <a:srgbClr val="3B3B3B"/>
                </a:solidFill>
                <a:latin typeface="Gill Sans MT"/>
                <a:cs typeface="Gill Sans MT"/>
              </a:rPr>
              <a:t> </a:t>
            </a:r>
            <a:r>
              <a:rPr sz="2000" spc="-10" dirty="0">
                <a:solidFill>
                  <a:srgbClr val="3B3B3B"/>
                </a:solidFill>
                <a:latin typeface="Gill Sans MT"/>
                <a:cs typeface="Gill Sans MT"/>
              </a:rPr>
              <a:t>asset:</a:t>
            </a:r>
            <a:endParaRPr sz="2000" dirty="0">
              <a:latin typeface="Gill Sans MT"/>
              <a:cs typeface="Gill Sans MT"/>
            </a:endParaRPr>
          </a:p>
          <a:p>
            <a:pPr marL="641985" lvl="1" indent="-304800">
              <a:lnSpc>
                <a:spcPct val="100000"/>
              </a:lnSpc>
              <a:spcBef>
                <a:spcPts val="1005"/>
              </a:spcBef>
              <a:buClr>
                <a:srgbClr val="902F61"/>
              </a:buClr>
              <a:buSzPct val="91666"/>
              <a:buFont typeface="Wingdings 2"/>
              <a:buChar char=""/>
              <a:tabLst>
                <a:tab pos="641985" algn="l"/>
              </a:tabLst>
            </a:pPr>
            <a:r>
              <a:rPr sz="1800" b="1" dirty="0">
                <a:solidFill>
                  <a:srgbClr val="3B3B3B"/>
                </a:solidFill>
                <a:latin typeface="Gill Sans MT"/>
                <a:cs typeface="Gill Sans MT"/>
              </a:rPr>
              <a:t>CHK</a:t>
            </a:r>
            <a:r>
              <a:rPr sz="1800" b="1" spc="-15" dirty="0">
                <a:solidFill>
                  <a:srgbClr val="3B3B3B"/>
                </a:solidFill>
                <a:latin typeface="Gill Sans MT"/>
                <a:cs typeface="Gill Sans MT"/>
              </a:rPr>
              <a:t> </a:t>
            </a:r>
            <a:r>
              <a:rPr sz="1800" dirty="0">
                <a:solidFill>
                  <a:srgbClr val="3B3B3B"/>
                </a:solidFill>
                <a:latin typeface="Gill Sans MT"/>
                <a:cs typeface="Gill Sans MT"/>
              </a:rPr>
              <a:t>–</a:t>
            </a:r>
            <a:r>
              <a:rPr sz="1800" spc="-15" dirty="0">
                <a:solidFill>
                  <a:srgbClr val="3B3B3B"/>
                </a:solidFill>
                <a:latin typeface="Gill Sans MT"/>
                <a:cs typeface="Gill Sans MT"/>
              </a:rPr>
              <a:t> </a:t>
            </a:r>
            <a:r>
              <a:rPr sz="1800" spc="-10" dirty="0">
                <a:solidFill>
                  <a:srgbClr val="3B3B3B"/>
                </a:solidFill>
                <a:latin typeface="Gill Sans MT"/>
                <a:cs typeface="Gill Sans MT"/>
              </a:rPr>
              <a:t>Provide</a:t>
            </a:r>
            <a:r>
              <a:rPr sz="1800" spc="-15" dirty="0">
                <a:solidFill>
                  <a:srgbClr val="3B3B3B"/>
                </a:solidFill>
                <a:latin typeface="Gill Sans MT"/>
                <a:cs typeface="Gill Sans MT"/>
              </a:rPr>
              <a:t> </a:t>
            </a:r>
            <a:r>
              <a:rPr sz="1800" dirty="0">
                <a:solidFill>
                  <a:srgbClr val="3B3B3B"/>
                </a:solidFill>
                <a:latin typeface="Gill Sans MT"/>
                <a:cs typeface="Gill Sans MT"/>
              </a:rPr>
              <a:t>the</a:t>
            </a:r>
            <a:r>
              <a:rPr sz="1800" spc="-25" dirty="0">
                <a:solidFill>
                  <a:srgbClr val="3B3B3B"/>
                </a:solidFill>
                <a:latin typeface="Gill Sans MT"/>
                <a:cs typeface="Gill Sans MT"/>
              </a:rPr>
              <a:t> </a:t>
            </a:r>
            <a:r>
              <a:rPr sz="1800" spc="-50" dirty="0">
                <a:solidFill>
                  <a:srgbClr val="3B3B3B"/>
                </a:solidFill>
                <a:latin typeface="Gill Sans MT"/>
                <a:cs typeface="Gill Sans MT"/>
              </a:rPr>
              <a:t>employee’s</a:t>
            </a:r>
            <a:r>
              <a:rPr sz="1800" spc="-95" dirty="0">
                <a:solidFill>
                  <a:srgbClr val="3B3B3B"/>
                </a:solidFill>
                <a:latin typeface="Gill Sans MT"/>
                <a:cs typeface="Gill Sans MT"/>
              </a:rPr>
              <a:t> </a:t>
            </a:r>
            <a:r>
              <a:rPr sz="1800" dirty="0">
                <a:solidFill>
                  <a:srgbClr val="3B3B3B"/>
                </a:solidFill>
                <a:latin typeface="Gill Sans MT"/>
                <a:cs typeface="Gill Sans MT"/>
              </a:rPr>
              <a:t>office</a:t>
            </a:r>
            <a:r>
              <a:rPr sz="1800" spc="-60" dirty="0">
                <a:solidFill>
                  <a:srgbClr val="3B3B3B"/>
                </a:solidFill>
                <a:latin typeface="Gill Sans MT"/>
                <a:cs typeface="Gill Sans MT"/>
              </a:rPr>
              <a:t> </a:t>
            </a:r>
            <a:r>
              <a:rPr sz="1800" dirty="0">
                <a:solidFill>
                  <a:srgbClr val="3B3B3B"/>
                </a:solidFill>
                <a:latin typeface="Gill Sans MT"/>
                <a:cs typeface="Gill Sans MT"/>
              </a:rPr>
              <a:t>location</a:t>
            </a:r>
            <a:r>
              <a:rPr sz="1800" spc="-50" dirty="0">
                <a:solidFill>
                  <a:srgbClr val="3B3B3B"/>
                </a:solidFill>
                <a:latin typeface="Gill Sans MT"/>
                <a:cs typeface="Gill Sans MT"/>
              </a:rPr>
              <a:t> </a:t>
            </a:r>
            <a:r>
              <a:rPr sz="1800" dirty="0">
                <a:solidFill>
                  <a:srgbClr val="3B3B3B"/>
                </a:solidFill>
                <a:latin typeface="Gill Sans MT"/>
                <a:cs typeface="Gill Sans MT"/>
              </a:rPr>
              <a:t>or</a:t>
            </a:r>
            <a:r>
              <a:rPr sz="1800" spc="-20" dirty="0">
                <a:solidFill>
                  <a:srgbClr val="3B3B3B"/>
                </a:solidFill>
                <a:latin typeface="Gill Sans MT"/>
                <a:cs typeface="Gill Sans MT"/>
              </a:rPr>
              <a:t> </a:t>
            </a:r>
            <a:r>
              <a:rPr sz="1800" dirty="0">
                <a:solidFill>
                  <a:srgbClr val="3B3B3B"/>
                </a:solidFill>
                <a:latin typeface="Gill Sans MT"/>
                <a:cs typeface="Gill Sans MT"/>
              </a:rPr>
              <a:t>his/her</a:t>
            </a:r>
            <a:r>
              <a:rPr sz="1800" spc="-50" dirty="0">
                <a:solidFill>
                  <a:srgbClr val="3B3B3B"/>
                </a:solidFill>
                <a:latin typeface="Gill Sans MT"/>
                <a:cs typeface="Gill Sans MT"/>
              </a:rPr>
              <a:t> </a:t>
            </a:r>
            <a:r>
              <a:rPr sz="1800" spc="-10" dirty="0">
                <a:solidFill>
                  <a:srgbClr val="3B3B3B"/>
                </a:solidFill>
                <a:latin typeface="Gill Sans MT"/>
                <a:cs typeface="Gill Sans MT"/>
              </a:rPr>
              <a:t>supervisor’s</a:t>
            </a:r>
            <a:endParaRPr sz="1800" dirty="0">
              <a:latin typeface="Gill Sans MT"/>
              <a:cs typeface="Gill Sans MT"/>
            </a:endParaRPr>
          </a:p>
          <a:p>
            <a:pPr marL="641985" lvl="1" indent="-304800">
              <a:lnSpc>
                <a:spcPct val="100000"/>
              </a:lnSpc>
              <a:spcBef>
                <a:spcPts val="994"/>
              </a:spcBef>
              <a:buClr>
                <a:srgbClr val="902F61"/>
              </a:buClr>
              <a:buSzPct val="91666"/>
              <a:buFont typeface="Wingdings 2"/>
              <a:buChar char=""/>
              <a:tabLst>
                <a:tab pos="641985" algn="l"/>
              </a:tabLst>
            </a:pPr>
            <a:r>
              <a:rPr sz="1800" b="1" dirty="0">
                <a:solidFill>
                  <a:srgbClr val="3B3B3B"/>
                </a:solidFill>
                <a:latin typeface="Gill Sans MT"/>
                <a:cs typeface="Gill Sans MT"/>
              </a:rPr>
              <a:t>VEH</a:t>
            </a:r>
            <a:r>
              <a:rPr sz="1800" b="1" spc="-70" dirty="0">
                <a:solidFill>
                  <a:srgbClr val="3B3B3B"/>
                </a:solidFill>
                <a:latin typeface="Gill Sans MT"/>
                <a:cs typeface="Gill Sans MT"/>
              </a:rPr>
              <a:t> </a:t>
            </a:r>
            <a:r>
              <a:rPr sz="1800" dirty="0">
                <a:solidFill>
                  <a:srgbClr val="3B3B3B"/>
                </a:solidFill>
                <a:latin typeface="Gill Sans MT"/>
                <a:cs typeface="Gill Sans MT"/>
              </a:rPr>
              <a:t>–</a:t>
            </a:r>
            <a:r>
              <a:rPr sz="1800" spc="-35" dirty="0">
                <a:solidFill>
                  <a:srgbClr val="3B3B3B"/>
                </a:solidFill>
                <a:latin typeface="Gill Sans MT"/>
                <a:cs typeface="Gill Sans MT"/>
              </a:rPr>
              <a:t> </a:t>
            </a:r>
            <a:r>
              <a:rPr sz="1800" spc="-10" dirty="0">
                <a:solidFill>
                  <a:srgbClr val="3B3B3B"/>
                </a:solidFill>
                <a:latin typeface="Gill Sans MT"/>
                <a:cs typeface="Gill Sans MT"/>
              </a:rPr>
              <a:t>Provide</a:t>
            </a:r>
            <a:r>
              <a:rPr sz="1800" spc="-50" dirty="0">
                <a:solidFill>
                  <a:srgbClr val="3B3B3B"/>
                </a:solidFill>
                <a:latin typeface="Gill Sans MT"/>
                <a:cs typeface="Gill Sans MT"/>
              </a:rPr>
              <a:t> </a:t>
            </a:r>
            <a:r>
              <a:rPr sz="1800" dirty="0">
                <a:solidFill>
                  <a:srgbClr val="3B3B3B"/>
                </a:solidFill>
                <a:latin typeface="Gill Sans MT"/>
                <a:cs typeface="Gill Sans MT"/>
              </a:rPr>
              <a:t>the</a:t>
            </a:r>
            <a:r>
              <a:rPr sz="1800" spc="-50" dirty="0">
                <a:solidFill>
                  <a:srgbClr val="3B3B3B"/>
                </a:solidFill>
                <a:latin typeface="Gill Sans MT"/>
                <a:cs typeface="Gill Sans MT"/>
              </a:rPr>
              <a:t> </a:t>
            </a:r>
            <a:r>
              <a:rPr sz="1800" dirty="0">
                <a:solidFill>
                  <a:srgbClr val="3B3B3B"/>
                </a:solidFill>
                <a:latin typeface="Gill Sans MT"/>
                <a:cs typeface="Gill Sans MT"/>
              </a:rPr>
              <a:t>building</a:t>
            </a:r>
            <a:r>
              <a:rPr sz="1800" spc="-35" dirty="0">
                <a:solidFill>
                  <a:srgbClr val="3B3B3B"/>
                </a:solidFill>
                <a:latin typeface="Gill Sans MT"/>
                <a:cs typeface="Gill Sans MT"/>
              </a:rPr>
              <a:t> </a:t>
            </a:r>
            <a:r>
              <a:rPr sz="1800" dirty="0">
                <a:solidFill>
                  <a:srgbClr val="3B3B3B"/>
                </a:solidFill>
                <a:latin typeface="Gill Sans MT"/>
                <a:cs typeface="Gill Sans MT"/>
              </a:rPr>
              <a:t>number</a:t>
            </a:r>
            <a:r>
              <a:rPr sz="1800" spc="-80" dirty="0">
                <a:solidFill>
                  <a:srgbClr val="3B3B3B"/>
                </a:solidFill>
                <a:latin typeface="Gill Sans MT"/>
                <a:cs typeface="Gill Sans MT"/>
              </a:rPr>
              <a:t> </a:t>
            </a:r>
            <a:r>
              <a:rPr sz="1800" spc="-10" dirty="0">
                <a:solidFill>
                  <a:srgbClr val="3B3B3B"/>
                </a:solidFill>
                <a:latin typeface="Gill Sans MT"/>
                <a:cs typeface="Gill Sans MT"/>
              </a:rPr>
              <a:t>where</a:t>
            </a:r>
            <a:r>
              <a:rPr sz="1800" spc="-60" dirty="0">
                <a:solidFill>
                  <a:srgbClr val="3B3B3B"/>
                </a:solidFill>
                <a:latin typeface="Gill Sans MT"/>
                <a:cs typeface="Gill Sans MT"/>
              </a:rPr>
              <a:t> </a:t>
            </a:r>
            <a:r>
              <a:rPr sz="1800" dirty="0">
                <a:solidFill>
                  <a:srgbClr val="3B3B3B"/>
                </a:solidFill>
                <a:latin typeface="Gill Sans MT"/>
                <a:cs typeface="Gill Sans MT"/>
              </a:rPr>
              <a:t>the</a:t>
            </a:r>
            <a:r>
              <a:rPr sz="1800" spc="-55" dirty="0">
                <a:solidFill>
                  <a:srgbClr val="3B3B3B"/>
                </a:solidFill>
                <a:latin typeface="Gill Sans MT"/>
                <a:cs typeface="Gill Sans MT"/>
              </a:rPr>
              <a:t> </a:t>
            </a:r>
            <a:r>
              <a:rPr sz="1800" dirty="0">
                <a:solidFill>
                  <a:srgbClr val="3B3B3B"/>
                </a:solidFill>
                <a:latin typeface="Gill Sans MT"/>
                <a:cs typeface="Gill Sans MT"/>
              </a:rPr>
              <a:t>vehicle</a:t>
            </a:r>
            <a:r>
              <a:rPr sz="1800" spc="-25" dirty="0">
                <a:solidFill>
                  <a:srgbClr val="3B3B3B"/>
                </a:solidFill>
                <a:latin typeface="Gill Sans MT"/>
                <a:cs typeface="Gill Sans MT"/>
              </a:rPr>
              <a:t> </a:t>
            </a:r>
            <a:r>
              <a:rPr sz="1800" spc="-10" dirty="0">
                <a:solidFill>
                  <a:srgbClr val="3B3B3B"/>
                </a:solidFill>
                <a:latin typeface="Gill Sans MT"/>
                <a:cs typeface="Gill Sans MT"/>
              </a:rPr>
              <a:t>resides</a:t>
            </a:r>
            <a:endParaRPr sz="1800" dirty="0">
              <a:latin typeface="Gill Sans MT"/>
              <a:cs typeface="Gill Sans MT"/>
            </a:endParaRPr>
          </a:p>
          <a:p>
            <a:pPr marL="641985" lvl="1" indent="-304800">
              <a:lnSpc>
                <a:spcPct val="100000"/>
              </a:lnSpc>
              <a:spcBef>
                <a:spcPts val="1010"/>
              </a:spcBef>
              <a:buClr>
                <a:srgbClr val="902F61"/>
              </a:buClr>
              <a:buSzPct val="91666"/>
              <a:buFont typeface="Wingdings 2"/>
              <a:buChar char=""/>
              <a:tabLst>
                <a:tab pos="641985" algn="l"/>
              </a:tabLst>
            </a:pPr>
            <a:r>
              <a:rPr sz="1800" b="1" dirty="0">
                <a:solidFill>
                  <a:srgbClr val="3B3B3B"/>
                </a:solidFill>
                <a:latin typeface="Gill Sans MT"/>
                <a:cs typeface="Gill Sans MT"/>
              </a:rPr>
              <a:t>OFF</a:t>
            </a:r>
            <a:r>
              <a:rPr sz="1800" b="1" spc="-30" dirty="0">
                <a:solidFill>
                  <a:srgbClr val="3B3B3B"/>
                </a:solidFill>
                <a:latin typeface="Gill Sans MT"/>
                <a:cs typeface="Gill Sans MT"/>
              </a:rPr>
              <a:t> </a:t>
            </a:r>
            <a:r>
              <a:rPr sz="1800" dirty="0">
                <a:solidFill>
                  <a:srgbClr val="3B3B3B"/>
                </a:solidFill>
                <a:latin typeface="Gill Sans MT"/>
                <a:cs typeface="Gill Sans MT"/>
              </a:rPr>
              <a:t>–</a:t>
            </a:r>
            <a:r>
              <a:rPr sz="1800" spc="-25" dirty="0">
                <a:solidFill>
                  <a:srgbClr val="3B3B3B"/>
                </a:solidFill>
                <a:latin typeface="Gill Sans MT"/>
                <a:cs typeface="Gill Sans MT"/>
              </a:rPr>
              <a:t> </a:t>
            </a:r>
            <a:r>
              <a:rPr sz="1800" spc="-10" dirty="0">
                <a:solidFill>
                  <a:srgbClr val="3B3B3B"/>
                </a:solidFill>
                <a:latin typeface="Gill Sans MT"/>
                <a:cs typeface="Gill Sans MT"/>
              </a:rPr>
              <a:t>Provide</a:t>
            </a:r>
            <a:r>
              <a:rPr sz="1800" spc="-40" dirty="0">
                <a:solidFill>
                  <a:srgbClr val="3B3B3B"/>
                </a:solidFill>
                <a:latin typeface="Gill Sans MT"/>
                <a:cs typeface="Gill Sans MT"/>
              </a:rPr>
              <a:t> </a:t>
            </a:r>
            <a:r>
              <a:rPr sz="1800" dirty="0">
                <a:solidFill>
                  <a:srgbClr val="3B3B3B"/>
                </a:solidFill>
                <a:latin typeface="Gill Sans MT"/>
                <a:cs typeface="Gill Sans MT"/>
              </a:rPr>
              <a:t>the</a:t>
            </a:r>
            <a:r>
              <a:rPr sz="1800" spc="-45" dirty="0">
                <a:solidFill>
                  <a:srgbClr val="3B3B3B"/>
                </a:solidFill>
                <a:latin typeface="Gill Sans MT"/>
                <a:cs typeface="Gill Sans MT"/>
              </a:rPr>
              <a:t> </a:t>
            </a:r>
            <a:r>
              <a:rPr sz="1800" spc="-10" dirty="0">
                <a:solidFill>
                  <a:srgbClr val="3B3B3B"/>
                </a:solidFill>
                <a:latin typeface="Gill Sans MT"/>
                <a:cs typeface="Gill Sans MT"/>
              </a:rPr>
              <a:t>physical</a:t>
            </a:r>
            <a:r>
              <a:rPr sz="1800" spc="-40" dirty="0">
                <a:solidFill>
                  <a:srgbClr val="3B3B3B"/>
                </a:solidFill>
                <a:latin typeface="Gill Sans MT"/>
                <a:cs typeface="Gill Sans MT"/>
              </a:rPr>
              <a:t> </a:t>
            </a:r>
            <a:r>
              <a:rPr sz="1800" dirty="0">
                <a:solidFill>
                  <a:srgbClr val="3B3B3B"/>
                </a:solidFill>
                <a:latin typeface="Gill Sans MT"/>
                <a:cs typeface="Gill Sans MT"/>
              </a:rPr>
              <a:t>location</a:t>
            </a:r>
            <a:r>
              <a:rPr sz="1800" spc="-70" dirty="0">
                <a:solidFill>
                  <a:srgbClr val="3B3B3B"/>
                </a:solidFill>
                <a:latin typeface="Gill Sans MT"/>
                <a:cs typeface="Gill Sans MT"/>
              </a:rPr>
              <a:t> </a:t>
            </a:r>
            <a:r>
              <a:rPr sz="1800" dirty="0">
                <a:solidFill>
                  <a:srgbClr val="3B3B3B"/>
                </a:solidFill>
                <a:latin typeface="Gill Sans MT"/>
                <a:cs typeface="Gill Sans MT"/>
              </a:rPr>
              <a:t>in</a:t>
            </a:r>
            <a:r>
              <a:rPr sz="1800" spc="-30" dirty="0">
                <a:solidFill>
                  <a:srgbClr val="3B3B3B"/>
                </a:solidFill>
                <a:latin typeface="Gill Sans MT"/>
                <a:cs typeface="Gill Sans MT"/>
              </a:rPr>
              <a:t> </a:t>
            </a:r>
            <a:r>
              <a:rPr sz="1800" dirty="0">
                <a:solidFill>
                  <a:srgbClr val="3B3B3B"/>
                </a:solidFill>
                <a:latin typeface="Gill Sans MT"/>
                <a:cs typeface="Gill Sans MT"/>
              </a:rPr>
              <a:t>memo</a:t>
            </a:r>
            <a:r>
              <a:rPr sz="1800" spc="-75" dirty="0">
                <a:solidFill>
                  <a:srgbClr val="3B3B3B"/>
                </a:solidFill>
                <a:latin typeface="Gill Sans MT"/>
                <a:cs typeface="Gill Sans MT"/>
              </a:rPr>
              <a:t> </a:t>
            </a:r>
            <a:r>
              <a:rPr sz="1800" spc="-10" dirty="0">
                <a:solidFill>
                  <a:srgbClr val="3B3B3B"/>
                </a:solidFill>
                <a:latin typeface="Gill Sans MT"/>
                <a:cs typeface="Gill Sans MT"/>
              </a:rPr>
              <a:t>field</a:t>
            </a:r>
            <a:endParaRPr sz="1800" dirty="0">
              <a:latin typeface="Gill Sans MT"/>
              <a:cs typeface="Gill Sans MT"/>
            </a:endParaRPr>
          </a:p>
          <a:p>
            <a:pPr marL="641985" lvl="1" indent="-304800">
              <a:lnSpc>
                <a:spcPct val="100000"/>
              </a:lnSpc>
              <a:spcBef>
                <a:spcPts val="994"/>
              </a:spcBef>
              <a:buClr>
                <a:srgbClr val="902F61"/>
              </a:buClr>
              <a:buSzPct val="91666"/>
              <a:buFont typeface="Wingdings 2"/>
              <a:buChar char=""/>
              <a:tabLst>
                <a:tab pos="641985" algn="l"/>
              </a:tabLst>
            </a:pPr>
            <a:r>
              <a:rPr sz="1800" b="1" dirty="0">
                <a:solidFill>
                  <a:srgbClr val="3B3B3B"/>
                </a:solidFill>
                <a:latin typeface="Gill Sans MT"/>
                <a:cs typeface="Gill Sans MT"/>
              </a:rPr>
              <a:t>NEW</a:t>
            </a:r>
            <a:r>
              <a:rPr sz="1800" b="1" spc="-50" dirty="0">
                <a:solidFill>
                  <a:srgbClr val="3B3B3B"/>
                </a:solidFill>
                <a:latin typeface="Gill Sans MT"/>
                <a:cs typeface="Gill Sans MT"/>
              </a:rPr>
              <a:t> </a:t>
            </a:r>
            <a:r>
              <a:rPr sz="1800" dirty="0">
                <a:solidFill>
                  <a:srgbClr val="3B3B3B"/>
                </a:solidFill>
                <a:latin typeface="Gill Sans MT"/>
                <a:cs typeface="Gill Sans MT"/>
              </a:rPr>
              <a:t>–</a:t>
            </a:r>
            <a:r>
              <a:rPr sz="1800" spc="-20" dirty="0">
                <a:solidFill>
                  <a:srgbClr val="3B3B3B"/>
                </a:solidFill>
                <a:latin typeface="Gill Sans MT"/>
                <a:cs typeface="Gill Sans MT"/>
              </a:rPr>
              <a:t> </a:t>
            </a:r>
            <a:r>
              <a:rPr sz="1800" spc="-10" dirty="0">
                <a:solidFill>
                  <a:srgbClr val="3B3B3B"/>
                </a:solidFill>
                <a:latin typeface="Gill Sans MT"/>
                <a:cs typeface="Gill Sans MT"/>
              </a:rPr>
              <a:t>Provide</a:t>
            </a:r>
            <a:r>
              <a:rPr sz="1800" spc="-45" dirty="0">
                <a:solidFill>
                  <a:srgbClr val="3B3B3B"/>
                </a:solidFill>
                <a:latin typeface="Gill Sans MT"/>
                <a:cs typeface="Gill Sans MT"/>
              </a:rPr>
              <a:t> </a:t>
            </a:r>
            <a:r>
              <a:rPr sz="1800" dirty="0">
                <a:solidFill>
                  <a:srgbClr val="3B3B3B"/>
                </a:solidFill>
                <a:latin typeface="Gill Sans MT"/>
                <a:cs typeface="Gill Sans MT"/>
              </a:rPr>
              <a:t>the</a:t>
            </a:r>
            <a:r>
              <a:rPr sz="1800" spc="-40" dirty="0">
                <a:solidFill>
                  <a:srgbClr val="3B3B3B"/>
                </a:solidFill>
                <a:latin typeface="Gill Sans MT"/>
                <a:cs typeface="Gill Sans MT"/>
              </a:rPr>
              <a:t> </a:t>
            </a:r>
            <a:r>
              <a:rPr sz="1800" dirty="0">
                <a:solidFill>
                  <a:srgbClr val="3B3B3B"/>
                </a:solidFill>
                <a:latin typeface="Gill Sans MT"/>
                <a:cs typeface="Gill Sans MT"/>
              </a:rPr>
              <a:t>building</a:t>
            </a:r>
            <a:r>
              <a:rPr sz="1800" spc="-25" dirty="0">
                <a:solidFill>
                  <a:srgbClr val="3B3B3B"/>
                </a:solidFill>
                <a:latin typeface="Gill Sans MT"/>
                <a:cs typeface="Gill Sans MT"/>
              </a:rPr>
              <a:t> </a:t>
            </a:r>
            <a:r>
              <a:rPr sz="1800" dirty="0">
                <a:solidFill>
                  <a:srgbClr val="3B3B3B"/>
                </a:solidFill>
                <a:latin typeface="Gill Sans MT"/>
                <a:cs typeface="Gill Sans MT"/>
              </a:rPr>
              <a:t>and</a:t>
            </a:r>
            <a:r>
              <a:rPr sz="1800" spc="-35" dirty="0">
                <a:solidFill>
                  <a:srgbClr val="3B3B3B"/>
                </a:solidFill>
                <a:latin typeface="Gill Sans MT"/>
                <a:cs typeface="Gill Sans MT"/>
              </a:rPr>
              <a:t> </a:t>
            </a:r>
            <a:r>
              <a:rPr sz="1800" spc="-10" dirty="0">
                <a:solidFill>
                  <a:srgbClr val="3B3B3B"/>
                </a:solidFill>
                <a:latin typeface="Gill Sans MT"/>
                <a:cs typeface="Gill Sans MT"/>
              </a:rPr>
              <a:t>room</a:t>
            </a:r>
            <a:r>
              <a:rPr sz="1800" spc="-75" dirty="0">
                <a:solidFill>
                  <a:srgbClr val="3B3B3B"/>
                </a:solidFill>
                <a:latin typeface="Gill Sans MT"/>
                <a:cs typeface="Gill Sans MT"/>
              </a:rPr>
              <a:t> </a:t>
            </a:r>
            <a:r>
              <a:rPr sz="1800" spc="-10" dirty="0">
                <a:solidFill>
                  <a:srgbClr val="3B3B3B"/>
                </a:solidFill>
                <a:latin typeface="Gill Sans MT"/>
                <a:cs typeface="Gill Sans MT"/>
              </a:rPr>
              <a:t>number</a:t>
            </a:r>
            <a:endParaRPr sz="1800" dirty="0">
              <a:latin typeface="Gill Sans MT"/>
              <a:cs typeface="Gill Sans M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190625"/>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BUILDING</a:t>
            </a:r>
            <a:r>
              <a:rPr sz="4400" spc="-35" dirty="0">
                <a:solidFill>
                  <a:srgbClr val="FFFFFF"/>
                </a:solidFill>
              </a:rPr>
              <a:t> </a:t>
            </a:r>
            <a:r>
              <a:rPr sz="4400" dirty="0">
                <a:solidFill>
                  <a:srgbClr val="FFFFFF"/>
                </a:solidFill>
              </a:rPr>
              <a:t>AND</a:t>
            </a:r>
            <a:r>
              <a:rPr sz="4400" spc="-15" dirty="0">
                <a:solidFill>
                  <a:srgbClr val="FFFFFF"/>
                </a:solidFill>
              </a:rPr>
              <a:t> </a:t>
            </a:r>
            <a:r>
              <a:rPr sz="4400" spc="-55" dirty="0">
                <a:solidFill>
                  <a:srgbClr val="FFFFFF"/>
                </a:solidFill>
              </a:rPr>
              <a:t>ROOM</a:t>
            </a:r>
            <a:r>
              <a:rPr sz="4400" spc="-535" dirty="0">
                <a:solidFill>
                  <a:srgbClr val="FFFFFF"/>
                </a:solidFill>
              </a:rPr>
              <a:t> </a:t>
            </a:r>
            <a:r>
              <a:rPr sz="4400" spc="-10" dirty="0">
                <a:solidFill>
                  <a:srgbClr val="FFFFFF"/>
                </a:solidFill>
              </a:rPr>
              <a:t>NUMBERS</a:t>
            </a:r>
            <a:endParaRPr sz="4400" dirty="0"/>
          </a:p>
        </p:txBody>
      </p:sp>
      <p:sp>
        <p:nvSpPr>
          <p:cNvPr id="3" name="object 3"/>
          <p:cNvSpPr txBox="1"/>
          <p:nvPr/>
        </p:nvSpPr>
        <p:spPr>
          <a:xfrm>
            <a:off x="659484" y="2218435"/>
            <a:ext cx="9756140" cy="2756535"/>
          </a:xfrm>
          <a:prstGeom prst="rect">
            <a:avLst/>
          </a:prstGeom>
        </p:spPr>
        <p:txBody>
          <a:bodyPr vert="horz" wrap="square" lIns="0" tIns="12700" rIns="0" bIns="0" rtlCol="0">
            <a:spAutoFit/>
          </a:bodyPr>
          <a:lstStyle/>
          <a:p>
            <a:pPr marL="318770" marR="331470" indent="-306705">
              <a:lnSpc>
                <a:spcPct val="100000"/>
              </a:lnSpc>
              <a:spcBef>
                <a:spcPts val="100"/>
              </a:spcBef>
              <a:buClr>
                <a:srgbClr val="902F61"/>
              </a:buClr>
              <a:buSzPct val="91666"/>
              <a:buFont typeface="Wingdings 2"/>
              <a:buChar char=""/>
              <a:tabLst>
                <a:tab pos="318770" algn="l"/>
              </a:tabLst>
            </a:pPr>
            <a:r>
              <a:rPr sz="2400" dirty="0">
                <a:solidFill>
                  <a:srgbClr val="3B3B3B"/>
                </a:solidFill>
                <a:latin typeface="Gill Sans MT"/>
                <a:cs typeface="Gill Sans MT"/>
              </a:rPr>
              <a:t>Building</a:t>
            </a:r>
            <a:r>
              <a:rPr sz="2400" spc="-95" dirty="0">
                <a:solidFill>
                  <a:srgbClr val="3B3B3B"/>
                </a:solidFill>
                <a:latin typeface="Gill Sans MT"/>
                <a:cs typeface="Gill Sans MT"/>
              </a:rPr>
              <a:t> </a:t>
            </a:r>
            <a:r>
              <a:rPr sz="2400" dirty="0">
                <a:solidFill>
                  <a:srgbClr val="3B3B3B"/>
                </a:solidFill>
                <a:latin typeface="Gill Sans MT"/>
                <a:cs typeface="Gill Sans MT"/>
              </a:rPr>
              <a:t>and</a:t>
            </a:r>
            <a:r>
              <a:rPr sz="2400" spc="-45" dirty="0">
                <a:solidFill>
                  <a:srgbClr val="3B3B3B"/>
                </a:solidFill>
                <a:latin typeface="Gill Sans MT"/>
                <a:cs typeface="Gill Sans MT"/>
              </a:rPr>
              <a:t> </a:t>
            </a:r>
            <a:r>
              <a:rPr sz="2400" spc="-10" dirty="0">
                <a:solidFill>
                  <a:srgbClr val="3B3B3B"/>
                </a:solidFill>
                <a:latin typeface="Gill Sans MT"/>
                <a:cs typeface="Gill Sans MT"/>
              </a:rPr>
              <a:t>room</a:t>
            </a:r>
            <a:r>
              <a:rPr sz="2400" spc="-55" dirty="0">
                <a:solidFill>
                  <a:srgbClr val="3B3B3B"/>
                </a:solidFill>
                <a:latin typeface="Gill Sans MT"/>
                <a:cs typeface="Gill Sans MT"/>
              </a:rPr>
              <a:t> </a:t>
            </a:r>
            <a:r>
              <a:rPr sz="2400" dirty="0">
                <a:solidFill>
                  <a:srgbClr val="3B3B3B"/>
                </a:solidFill>
                <a:latin typeface="Gill Sans MT"/>
                <a:cs typeface="Gill Sans MT"/>
              </a:rPr>
              <a:t>numbers</a:t>
            </a:r>
            <a:r>
              <a:rPr sz="2400" spc="-65" dirty="0">
                <a:solidFill>
                  <a:srgbClr val="3B3B3B"/>
                </a:solidFill>
                <a:latin typeface="Gill Sans MT"/>
                <a:cs typeface="Gill Sans MT"/>
              </a:rPr>
              <a:t> </a:t>
            </a:r>
            <a:r>
              <a:rPr sz="2400" spc="-20" dirty="0">
                <a:solidFill>
                  <a:srgbClr val="3B3B3B"/>
                </a:solidFill>
                <a:latin typeface="Gill Sans MT"/>
                <a:cs typeface="Gill Sans MT"/>
              </a:rPr>
              <a:t>provided</a:t>
            </a:r>
            <a:r>
              <a:rPr sz="2400" spc="-105" dirty="0">
                <a:solidFill>
                  <a:srgbClr val="3B3B3B"/>
                </a:solidFill>
                <a:latin typeface="Gill Sans MT"/>
                <a:cs typeface="Gill Sans MT"/>
              </a:rPr>
              <a:t> </a:t>
            </a:r>
            <a:r>
              <a:rPr sz="2400" dirty="0">
                <a:solidFill>
                  <a:srgbClr val="3B3B3B"/>
                </a:solidFill>
                <a:latin typeface="Gill Sans MT"/>
                <a:cs typeface="Gill Sans MT"/>
              </a:rPr>
              <a:t>must</a:t>
            </a:r>
            <a:r>
              <a:rPr sz="2400" spc="-50" dirty="0">
                <a:solidFill>
                  <a:srgbClr val="3B3B3B"/>
                </a:solidFill>
                <a:latin typeface="Gill Sans MT"/>
                <a:cs typeface="Gill Sans MT"/>
              </a:rPr>
              <a:t> </a:t>
            </a:r>
            <a:r>
              <a:rPr sz="2400" dirty="0">
                <a:solidFill>
                  <a:srgbClr val="3B3B3B"/>
                </a:solidFill>
                <a:latin typeface="Gill Sans MT"/>
                <a:cs typeface="Gill Sans MT"/>
              </a:rPr>
              <a:t>match</a:t>
            </a:r>
            <a:r>
              <a:rPr sz="2400" spc="-65" dirty="0">
                <a:solidFill>
                  <a:srgbClr val="3B3B3B"/>
                </a:solidFill>
                <a:latin typeface="Gill Sans MT"/>
                <a:cs typeface="Gill Sans MT"/>
              </a:rPr>
              <a:t> </a:t>
            </a:r>
            <a:r>
              <a:rPr sz="2400" dirty="0">
                <a:solidFill>
                  <a:srgbClr val="3B3B3B"/>
                </a:solidFill>
                <a:latin typeface="Gill Sans MT"/>
                <a:cs typeface="Gill Sans MT"/>
              </a:rPr>
              <a:t>Space</a:t>
            </a:r>
            <a:r>
              <a:rPr sz="2400" spc="-80" dirty="0">
                <a:solidFill>
                  <a:srgbClr val="3B3B3B"/>
                </a:solidFill>
                <a:latin typeface="Gill Sans MT"/>
                <a:cs typeface="Gill Sans MT"/>
              </a:rPr>
              <a:t> </a:t>
            </a:r>
            <a:r>
              <a:rPr sz="2400" dirty="0">
                <a:solidFill>
                  <a:srgbClr val="3B3B3B"/>
                </a:solidFill>
                <a:latin typeface="Gill Sans MT"/>
                <a:cs typeface="Gill Sans MT"/>
              </a:rPr>
              <a:t>Database</a:t>
            </a:r>
            <a:r>
              <a:rPr sz="2400" spc="-75" dirty="0">
                <a:solidFill>
                  <a:srgbClr val="3B3B3B"/>
                </a:solidFill>
                <a:latin typeface="Gill Sans MT"/>
                <a:cs typeface="Gill Sans MT"/>
              </a:rPr>
              <a:t> </a:t>
            </a:r>
            <a:r>
              <a:rPr sz="2400" spc="-35" dirty="0">
                <a:solidFill>
                  <a:srgbClr val="3B3B3B"/>
                </a:solidFill>
                <a:latin typeface="Gill Sans MT"/>
                <a:cs typeface="Gill Sans MT"/>
              </a:rPr>
              <a:t>(FAMIS) </a:t>
            </a:r>
            <a:r>
              <a:rPr sz="2400" spc="-10" dirty="0">
                <a:solidFill>
                  <a:srgbClr val="3B3B3B"/>
                </a:solidFill>
                <a:latin typeface="Gill Sans MT"/>
                <a:cs typeface="Gill Sans MT"/>
              </a:rPr>
              <a:t>nomenclature</a:t>
            </a:r>
            <a:endParaRPr sz="2400" dirty="0">
              <a:latin typeface="Gill Sans MT"/>
              <a:cs typeface="Gill Sans MT"/>
            </a:endParaRPr>
          </a:p>
          <a:p>
            <a:pPr marL="318770" indent="-306070">
              <a:lnSpc>
                <a:spcPct val="100000"/>
              </a:lnSpc>
              <a:spcBef>
                <a:spcPts val="1200"/>
              </a:spcBef>
              <a:buClr>
                <a:srgbClr val="902F61"/>
              </a:buClr>
              <a:buSzPct val="91666"/>
              <a:buFont typeface="Wingdings 2"/>
              <a:buChar char=""/>
              <a:tabLst>
                <a:tab pos="318770" algn="l"/>
              </a:tabLst>
            </a:pPr>
            <a:r>
              <a:rPr sz="2400" spc="-40" dirty="0">
                <a:solidFill>
                  <a:srgbClr val="3B3B3B"/>
                </a:solidFill>
                <a:latin typeface="Gill Sans MT"/>
                <a:cs typeface="Gill Sans MT"/>
              </a:rPr>
              <a:t>FAMIS</a:t>
            </a:r>
            <a:r>
              <a:rPr sz="2400" spc="-125" dirty="0">
                <a:solidFill>
                  <a:srgbClr val="3B3B3B"/>
                </a:solidFill>
                <a:latin typeface="Gill Sans MT"/>
                <a:cs typeface="Gill Sans MT"/>
              </a:rPr>
              <a:t> </a:t>
            </a:r>
            <a:r>
              <a:rPr sz="2400" dirty="0">
                <a:solidFill>
                  <a:srgbClr val="3B3B3B"/>
                </a:solidFill>
                <a:latin typeface="Gill Sans MT"/>
                <a:cs typeface="Gill Sans MT"/>
              </a:rPr>
              <a:t>Portal</a:t>
            </a:r>
            <a:r>
              <a:rPr sz="2400" spc="-60" dirty="0">
                <a:solidFill>
                  <a:srgbClr val="3B3B3B"/>
                </a:solidFill>
                <a:latin typeface="Gill Sans MT"/>
                <a:cs typeface="Gill Sans MT"/>
              </a:rPr>
              <a:t> </a:t>
            </a:r>
            <a:r>
              <a:rPr sz="2400" spc="-10" dirty="0">
                <a:solidFill>
                  <a:srgbClr val="3B3B3B"/>
                </a:solidFill>
                <a:latin typeface="Gill Sans MT"/>
                <a:cs typeface="Gill Sans MT"/>
              </a:rPr>
              <a:t>Link:</a:t>
            </a:r>
            <a:r>
              <a:rPr sz="2400" spc="-465" dirty="0">
                <a:solidFill>
                  <a:srgbClr val="3B3B3B"/>
                </a:solidFill>
                <a:latin typeface="Gill Sans MT"/>
                <a:cs typeface="Gill Sans MT"/>
              </a:rPr>
              <a:t> </a:t>
            </a:r>
            <a:r>
              <a:rPr sz="2400" u="sng" spc="-10" dirty="0">
                <a:solidFill>
                  <a:srgbClr val="0000FF"/>
                </a:solidFill>
                <a:uFill>
                  <a:solidFill>
                    <a:srgbClr val="828282"/>
                  </a:solidFill>
                </a:uFill>
                <a:latin typeface="Gill Sans MT"/>
                <a:cs typeface="Gill Sans MT"/>
                <a:hlinkClick r:id="rId2"/>
              </a:rPr>
              <a:t>https://famisportal.unm.edu/famis/famis.asp</a:t>
            </a:r>
            <a:endParaRPr sz="2400" dirty="0">
              <a:latin typeface="Gill Sans MT"/>
              <a:cs typeface="Gill Sans MT"/>
            </a:endParaRPr>
          </a:p>
          <a:p>
            <a:pPr marL="318770" indent="-306070">
              <a:lnSpc>
                <a:spcPct val="100000"/>
              </a:lnSpc>
              <a:spcBef>
                <a:spcPts val="1200"/>
              </a:spcBef>
              <a:buClr>
                <a:srgbClr val="902F61"/>
              </a:buClr>
              <a:buSzPct val="91666"/>
              <a:buFont typeface="Wingdings 2"/>
              <a:buChar char=""/>
              <a:tabLst>
                <a:tab pos="318770" algn="l"/>
              </a:tabLst>
            </a:pPr>
            <a:r>
              <a:rPr sz="2400" dirty="0">
                <a:solidFill>
                  <a:srgbClr val="3B3B3B"/>
                </a:solidFill>
                <a:latin typeface="Gill Sans MT"/>
                <a:cs typeface="Gill Sans MT"/>
              </a:rPr>
              <a:t>Space</a:t>
            </a:r>
            <a:r>
              <a:rPr sz="2400" spc="-55" dirty="0">
                <a:solidFill>
                  <a:srgbClr val="3B3B3B"/>
                </a:solidFill>
                <a:latin typeface="Gill Sans MT"/>
                <a:cs typeface="Gill Sans MT"/>
              </a:rPr>
              <a:t> </a:t>
            </a:r>
            <a:r>
              <a:rPr sz="2400" dirty="0">
                <a:solidFill>
                  <a:srgbClr val="3B3B3B"/>
                </a:solidFill>
                <a:latin typeface="Gill Sans MT"/>
                <a:cs typeface="Gill Sans MT"/>
              </a:rPr>
              <a:t>Management</a:t>
            </a:r>
            <a:r>
              <a:rPr sz="2400" spc="-35" dirty="0">
                <a:solidFill>
                  <a:srgbClr val="3B3B3B"/>
                </a:solidFill>
                <a:latin typeface="Gill Sans MT"/>
                <a:cs typeface="Gill Sans MT"/>
              </a:rPr>
              <a:t> </a:t>
            </a:r>
            <a:r>
              <a:rPr sz="2400" dirty="0">
                <a:solidFill>
                  <a:srgbClr val="3B3B3B"/>
                </a:solidFill>
                <a:latin typeface="Gill Sans MT"/>
                <a:cs typeface="Gill Sans MT"/>
              </a:rPr>
              <a:t>Support </a:t>
            </a:r>
            <a:r>
              <a:rPr sz="2400" spc="-10" dirty="0">
                <a:solidFill>
                  <a:srgbClr val="3B3B3B"/>
                </a:solidFill>
                <a:latin typeface="Gill Sans MT"/>
                <a:cs typeface="Gill Sans MT"/>
              </a:rPr>
              <a:t>contact:</a:t>
            </a:r>
            <a:endParaRPr sz="2400" dirty="0">
              <a:latin typeface="Gill Sans MT"/>
              <a:cs typeface="Gill Sans MT"/>
            </a:endParaRPr>
          </a:p>
          <a:p>
            <a:pPr marL="641985">
              <a:lnSpc>
                <a:spcPct val="100000"/>
              </a:lnSpc>
              <a:spcBef>
                <a:spcPts val="1120"/>
              </a:spcBef>
            </a:pPr>
            <a:r>
              <a:rPr sz="2000" dirty="0">
                <a:solidFill>
                  <a:srgbClr val="3B3B3B"/>
                </a:solidFill>
                <a:latin typeface="Gill Sans MT"/>
                <a:cs typeface="Gill Sans MT"/>
              </a:rPr>
              <a:t>Space</a:t>
            </a:r>
            <a:r>
              <a:rPr sz="2000" spc="-30" dirty="0">
                <a:solidFill>
                  <a:srgbClr val="3B3B3B"/>
                </a:solidFill>
                <a:latin typeface="Gill Sans MT"/>
                <a:cs typeface="Gill Sans MT"/>
              </a:rPr>
              <a:t> </a:t>
            </a:r>
            <a:r>
              <a:rPr sz="2000" dirty="0">
                <a:solidFill>
                  <a:srgbClr val="3B3B3B"/>
                </a:solidFill>
                <a:latin typeface="Gill Sans MT"/>
                <a:cs typeface="Gill Sans MT"/>
              </a:rPr>
              <a:t>Management</a:t>
            </a:r>
            <a:r>
              <a:rPr sz="2000" spc="-35" dirty="0">
                <a:solidFill>
                  <a:srgbClr val="3B3B3B"/>
                </a:solidFill>
                <a:latin typeface="Gill Sans MT"/>
                <a:cs typeface="Gill Sans MT"/>
              </a:rPr>
              <a:t> </a:t>
            </a:r>
            <a:r>
              <a:rPr sz="2000" dirty="0">
                <a:solidFill>
                  <a:srgbClr val="3B3B3B"/>
                </a:solidFill>
                <a:latin typeface="Gill Sans MT"/>
                <a:cs typeface="Gill Sans MT"/>
              </a:rPr>
              <a:t>•</a:t>
            </a:r>
            <a:r>
              <a:rPr sz="2000" spc="-10" dirty="0">
                <a:solidFill>
                  <a:srgbClr val="3B3B3B"/>
                </a:solidFill>
                <a:latin typeface="Gill Sans MT"/>
                <a:cs typeface="Gill Sans MT"/>
              </a:rPr>
              <a:t> </a:t>
            </a:r>
            <a:r>
              <a:rPr sz="2000" dirty="0">
                <a:solidFill>
                  <a:srgbClr val="3B3B3B"/>
                </a:solidFill>
                <a:latin typeface="Gill Sans MT"/>
                <a:cs typeface="Gill Sans MT"/>
              </a:rPr>
              <a:t>277-3800</a:t>
            </a:r>
            <a:r>
              <a:rPr sz="2000" spc="-50" dirty="0">
                <a:solidFill>
                  <a:srgbClr val="3B3B3B"/>
                </a:solidFill>
                <a:latin typeface="Gill Sans MT"/>
                <a:cs typeface="Gill Sans MT"/>
              </a:rPr>
              <a:t> </a:t>
            </a:r>
            <a:r>
              <a:rPr sz="2000" dirty="0">
                <a:solidFill>
                  <a:srgbClr val="3B3B3B"/>
                </a:solidFill>
                <a:latin typeface="Gill Sans MT"/>
                <a:cs typeface="Gill Sans MT"/>
              </a:rPr>
              <a:t>•</a:t>
            </a:r>
            <a:r>
              <a:rPr sz="2000" spc="-140" dirty="0">
                <a:solidFill>
                  <a:srgbClr val="3B3B3B"/>
                </a:solidFill>
                <a:latin typeface="Gill Sans MT"/>
                <a:cs typeface="Gill Sans MT"/>
              </a:rPr>
              <a:t> </a:t>
            </a:r>
            <a:r>
              <a:rPr sz="2000" u="sng" spc="-10" dirty="0">
                <a:solidFill>
                  <a:srgbClr val="0000FF"/>
                </a:solidFill>
                <a:uFill>
                  <a:solidFill>
                    <a:srgbClr val="0000FF"/>
                  </a:solidFill>
                </a:uFill>
                <a:latin typeface="Gill Sans MT"/>
                <a:cs typeface="Gill Sans MT"/>
                <a:hlinkClick r:id="rId3"/>
              </a:rPr>
              <a:t>space@unm.edu</a:t>
            </a:r>
            <a:endParaRPr sz="2000" dirty="0">
              <a:latin typeface="Gill Sans MT"/>
              <a:cs typeface="Gill Sans MT"/>
            </a:endParaRPr>
          </a:p>
          <a:p>
            <a:pPr marL="318770" indent="-306070">
              <a:lnSpc>
                <a:spcPct val="100000"/>
              </a:lnSpc>
              <a:spcBef>
                <a:spcPts val="1185"/>
              </a:spcBef>
              <a:buClr>
                <a:srgbClr val="902F61"/>
              </a:buClr>
              <a:buSzPct val="91666"/>
              <a:buFont typeface="Wingdings 2"/>
              <a:buChar char=""/>
              <a:tabLst>
                <a:tab pos="318770" algn="l"/>
              </a:tabLst>
            </a:pPr>
            <a:r>
              <a:rPr sz="2400" dirty="0">
                <a:solidFill>
                  <a:srgbClr val="3B3B3B"/>
                </a:solidFill>
                <a:latin typeface="Gill Sans MT"/>
                <a:cs typeface="Gill Sans MT"/>
              </a:rPr>
              <a:t>For</a:t>
            </a:r>
            <a:r>
              <a:rPr sz="2400" spc="-114" dirty="0">
                <a:solidFill>
                  <a:srgbClr val="3B3B3B"/>
                </a:solidFill>
                <a:latin typeface="Gill Sans MT"/>
                <a:cs typeface="Gill Sans MT"/>
              </a:rPr>
              <a:t> </a:t>
            </a:r>
            <a:r>
              <a:rPr sz="2400" dirty="0">
                <a:solidFill>
                  <a:srgbClr val="3B3B3B"/>
                </a:solidFill>
                <a:latin typeface="Gill Sans MT"/>
                <a:cs typeface="Gill Sans MT"/>
              </a:rPr>
              <a:t>more</a:t>
            </a:r>
            <a:r>
              <a:rPr sz="2400" spc="-75" dirty="0">
                <a:solidFill>
                  <a:srgbClr val="3B3B3B"/>
                </a:solidFill>
                <a:latin typeface="Gill Sans MT"/>
                <a:cs typeface="Gill Sans MT"/>
              </a:rPr>
              <a:t> </a:t>
            </a:r>
            <a:r>
              <a:rPr sz="2400" dirty="0">
                <a:solidFill>
                  <a:srgbClr val="3B3B3B"/>
                </a:solidFill>
                <a:latin typeface="Gill Sans MT"/>
                <a:cs typeface="Gill Sans MT"/>
              </a:rPr>
              <a:t>details</a:t>
            </a:r>
            <a:r>
              <a:rPr sz="2400" spc="-65" dirty="0">
                <a:solidFill>
                  <a:srgbClr val="3B3B3B"/>
                </a:solidFill>
                <a:latin typeface="Gill Sans MT"/>
                <a:cs typeface="Gill Sans MT"/>
              </a:rPr>
              <a:t> </a:t>
            </a:r>
            <a:r>
              <a:rPr sz="2400" spc="-20" dirty="0">
                <a:solidFill>
                  <a:srgbClr val="3B3B3B"/>
                </a:solidFill>
                <a:latin typeface="Gill Sans MT"/>
                <a:cs typeface="Gill Sans MT"/>
              </a:rPr>
              <a:t>refer</a:t>
            </a:r>
            <a:r>
              <a:rPr sz="2400" spc="-90" dirty="0">
                <a:solidFill>
                  <a:srgbClr val="3B3B3B"/>
                </a:solidFill>
                <a:latin typeface="Gill Sans MT"/>
                <a:cs typeface="Gill Sans MT"/>
              </a:rPr>
              <a:t> </a:t>
            </a:r>
            <a:r>
              <a:rPr sz="2400" dirty="0">
                <a:solidFill>
                  <a:srgbClr val="3B3B3B"/>
                </a:solidFill>
                <a:latin typeface="Gill Sans MT"/>
                <a:cs typeface="Gill Sans MT"/>
              </a:rPr>
              <a:t>to</a:t>
            </a:r>
            <a:r>
              <a:rPr sz="2400" spc="-80" dirty="0">
                <a:solidFill>
                  <a:srgbClr val="3B3B3B"/>
                </a:solidFill>
                <a:latin typeface="Gill Sans MT"/>
                <a:cs typeface="Gill Sans MT"/>
              </a:rPr>
              <a:t> </a:t>
            </a:r>
            <a:r>
              <a:rPr sz="2400" dirty="0">
                <a:solidFill>
                  <a:srgbClr val="3B3B3B"/>
                </a:solidFill>
                <a:latin typeface="Gill Sans MT"/>
                <a:cs typeface="Gill Sans MT"/>
              </a:rPr>
              <a:t>Space</a:t>
            </a:r>
            <a:r>
              <a:rPr sz="2400" spc="-65" dirty="0">
                <a:solidFill>
                  <a:srgbClr val="3B3B3B"/>
                </a:solidFill>
                <a:latin typeface="Gill Sans MT"/>
                <a:cs typeface="Gill Sans MT"/>
              </a:rPr>
              <a:t> </a:t>
            </a:r>
            <a:r>
              <a:rPr sz="2400" dirty="0">
                <a:solidFill>
                  <a:srgbClr val="3B3B3B"/>
                </a:solidFill>
                <a:latin typeface="Gill Sans MT"/>
                <a:cs typeface="Gill Sans MT"/>
              </a:rPr>
              <a:t>Management</a:t>
            </a:r>
            <a:r>
              <a:rPr sz="2400" spc="-100" dirty="0">
                <a:solidFill>
                  <a:srgbClr val="3B3B3B"/>
                </a:solidFill>
                <a:latin typeface="Gill Sans MT"/>
                <a:cs typeface="Gill Sans MT"/>
              </a:rPr>
              <a:t> </a:t>
            </a:r>
            <a:r>
              <a:rPr sz="2400" dirty="0">
                <a:solidFill>
                  <a:srgbClr val="3B3B3B"/>
                </a:solidFill>
                <a:latin typeface="Gill Sans MT"/>
                <a:cs typeface="Gill Sans MT"/>
              </a:rPr>
              <a:t>Inventory</a:t>
            </a:r>
            <a:r>
              <a:rPr sz="2400" spc="-105" dirty="0">
                <a:solidFill>
                  <a:srgbClr val="3B3B3B"/>
                </a:solidFill>
                <a:latin typeface="Gill Sans MT"/>
                <a:cs typeface="Gill Sans MT"/>
              </a:rPr>
              <a:t> </a:t>
            </a:r>
            <a:r>
              <a:rPr sz="2400" dirty="0">
                <a:solidFill>
                  <a:srgbClr val="3B3B3B"/>
                </a:solidFill>
                <a:latin typeface="Gill Sans MT"/>
                <a:cs typeface="Gill Sans MT"/>
              </a:rPr>
              <a:t>Control</a:t>
            </a:r>
            <a:r>
              <a:rPr sz="2400" spc="-35" dirty="0">
                <a:solidFill>
                  <a:srgbClr val="3B3B3B"/>
                </a:solidFill>
                <a:latin typeface="Gill Sans MT"/>
                <a:cs typeface="Gill Sans MT"/>
              </a:rPr>
              <a:t> </a:t>
            </a:r>
            <a:r>
              <a:rPr sz="2400" spc="-10" dirty="0">
                <a:solidFill>
                  <a:srgbClr val="3B3B3B"/>
                </a:solidFill>
                <a:latin typeface="Gill Sans MT"/>
                <a:cs typeface="Gill Sans MT"/>
              </a:rPr>
              <a:t>presentation</a:t>
            </a:r>
            <a:endParaRPr sz="2400" dirty="0">
              <a:latin typeface="Gill Sans MT"/>
              <a:cs typeface="Gill Sans M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24639"/>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MAKING</a:t>
            </a:r>
            <a:r>
              <a:rPr sz="4400" spc="-484" dirty="0">
                <a:solidFill>
                  <a:srgbClr val="FFFFFF"/>
                </a:solidFill>
              </a:rPr>
              <a:t> </a:t>
            </a:r>
            <a:r>
              <a:rPr sz="4400" spc="-10" dirty="0">
                <a:solidFill>
                  <a:srgbClr val="FFFFFF"/>
                </a:solidFill>
              </a:rPr>
              <a:t>ADJUSTMENTS</a:t>
            </a:r>
            <a:r>
              <a:rPr lang="en-US" sz="4400" spc="-10" dirty="0">
                <a:solidFill>
                  <a:srgbClr val="FFFFFF"/>
                </a:solidFill>
              </a:rPr>
              <a:t> TO ASSETS</a:t>
            </a:r>
            <a:endParaRPr sz="4400" dirty="0"/>
          </a:p>
        </p:txBody>
      </p:sp>
      <p:sp>
        <p:nvSpPr>
          <p:cNvPr id="3" name="object 3"/>
          <p:cNvSpPr txBox="1"/>
          <p:nvPr/>
        </p:nvSpPr>
        <p:spPr>
          <a:xfrm>
            <a:off x="659484" y="1908386"/>
            <a:ext cx="8856980" cy="4097917"/>
          </a:xfrm>
          <a:prstGeom prst="rect">
            <a:avLst/>
          </a:prstGeom>
        </p:spPr>
        <p:txBody>
          <a:bodyPr vert="horz" wrap="square" lIns="0" tIns="202565" rIns="0" bIns="0" rtlCol="0">
            <a:spAutoFit/>
          </a:bodyPr>
          <a:lstStyle/>
          <a:p>
            <a:pPr marL="318135" indent="-305435">
              <a:lnSpc>
                <a:spcPct val="100000"/>
              </a:lnSpc>
              <a:spcBef>
                <a:spcPts val="1595"/>
              </a:spcBef>
              <a:buClr>
                <a:srgbClr val="902F61"/>
              </a:buClr>
              <a:buSzPct val="91250"/>
              <a:buFont typeface="Wingdings 2"/>
              <a:buChar char=""/>
              <a:tabLst>
                <a:tab pos="318135" algn="l"/>
              </a:tabLst>
            </a:pPr>
            <a:r>
              <a:rPr lang="en-US" sz="4000" dirty="0">
                <a:solidFill>
                  <a:srgbClr val="3B3B3B"/>
                </a:solidFill>
                <a:latin typeface="Gill Sans MT"/>
                <a:cs typeface="Gill Sans MT"/>
              </a:rPr>
              <a:t>All </a:t>
            </a:r>
            <a:r>
              <a:rPr sz="4000" dirty="0">
                <a:solidFill>
                  <a:srgbClr val="3B3B3B"/>
                </a:solidFill>
                <a:latin typeface="Gill Sans MT"/>
                <a:cs typeface="Gill Sans MT"/>
              </a:rPr>
              <a:t>Adjustment</a:t>
            </a:r>
            <a:r>
              <a:rPr sz="4000" spc="-260" dirty="0">
                <a:solidFill>
                  <a:srgbClr val="3B3B3B"/>
                </a:solidFill>
                <a:latin typeface="Gill Sans MT"/>
                <a:cs typeface="Gill Sans MT"/>
              </a:rPr>
              <a:t> </a:t>
            </a:r>
            <a:r>
              <a:rPr lang="en-US" sz="4000" spc="-260" dirty="0">
                <a:solidFill>
                  <a:srgbClr val="3B3B3B"/>
                </a:solidFill>
                <a:latin typeface="Gill Sans MT"/>
                <a:cs typeface="Gill Sans MT"/>
              </a:rPr>
              <a:t>are done </a:t>
            </a:r>
            <a:r>
              <a:rPr lang="en-US" sz="4000" spc="-10" dirty="0">
                <a:solidFill>
                  <a:srgbClr val="3B3B3B"/>
                </a:solidFill>
                <a:latin typeface="Gill Sans MT"/>
                <a:cs typeface="Gill Sans MT"/>
              </a:rPr>
              <a:t>Apptree-</a:t>
            </a:r>
            <a:endParaRPr lang="en-US" sz="1200" dirty="0">
              <a:latin typeface="Gill Sans MT"/>
              <a:cs typeface="Gill Sans MT"/>
            </a:endParaRPr>
          </a:p>
          <a:p>
            <a:pPr marL="641985" lvl="1" indent="-304800">
              <a:lnSpc>
                <a:spcPct val="100000"/>
              </a:lnSpc>
              <a:spcBef>
                <a:spcPts val="900"/>
              </a:spcBef>
              <a:buClr>
                <a:srgbClr val="902F61"/>
              </a:buClr>
              <a:buSzPct val="91071"/>
              <a:buFont typeface="Wingdings"/>
              <a:buChar char=""/>
              <a:tabLst>
                <a:tab pos="641985" algn="l"/>
              </a:tabLst>
            </a:pPr>
            <a:r>
              <a:rPr lang="en-US" sz="2800" spc="-35" dirty="0">
                <a:solidFill>
                  <a:srgbClr val="3B3B3B"/>
                </a:solidFill>
                <a:latin typeface="Gill Sans MT"/>
                <a:cs typeface="Gill Sans MT"/>
              </a:rPr>
              <a:t>Employee</a:t>
            </a:r>
            <a:r>
              <a:rPr lang="en-US" sz="2800" spc="-160" dirty="0">
                <a:solidFill>
                  <a:srgbClr val="3B3B3B"/>
                </a:solidFill>
                <a:latin typeface="Gill Sans MT"/>
                <a:cs typeface="Gill Sans MT"/>
              </a:rPr>
              <a:t> </a:t>
            </a:r>
            <a:r>
              <a:rPr lang="en-US" sz="2800" dirty="0">
                <a:solidFill>
                  <a:srgbClr val="3B3B3B"/>
                </a:solidFill>
                <a:latin typeface="Gill Sans MT"/>
                <a:cs typeface="Gill Sans MT"/>
              </a:rPr>
              <a:t>Equipment</a:t>
            </a:r>
            <a:r>
              <a:rPr lang="en-US" sz="2800" spc="-160" dirty="0">
                <a:solidFill>
                  <a:srgbClr val="3B3B3B"/>
                </a:solidFill>
                <a:latin typeface="Gill Sans MT"/>
                <a:cs typeface="Gill Sans MT"/>
              </a:rPr>
              <a:t> </a:t>
            </a:r>
            <a:r>
              <a:rPr lang="en-US" sz="2800" spc="-25" dirty="0">
                <a:solidFill>
                  <a:srgbClr val="3B3B3B"/>
                </a:solidFill>
                <a:latin typeface="Gill Sans MT"/>
                <a:cs typeface="Gill Sans MT"/>
              </a:rPr>
              <a:t>Checkout</a:t>
            </a:r>
            <a:r>
              <a:rPr lang="en-US" sz="2800" spc="-170" dirty="0">
                <a:solidFill>
                  <a:srgbClr val="3B3B3B"/>
                </a:solidFill>
                <a:latin typeface="Gill Sans MT"/>
                <a:cs typeface="Gill Sans MT"/>
              </a:rPr>
              <a:t>s</a:t>
            </a:r>
          </a:p>
          <a:p>
            <a:pPr marL="641985" lvl="1" indent="-304800">
              <a:lnSpc>
                <a:spcPct val="100000"/>
              </a:lnSpc>
              <a:spcBef>
                <a:spcPts val="900"/>
              </a:spcBef>
              <a:buClr>
                <a:srgbClr val="902F61"/>
              </a:buClr>
              <a:buSzPct val="91071"/>
              <a:buFont typeface="Wingdings"/>
              <a:buChar char=""/>
              <a:tabLst>
                <a:tab pos="641985" algn="l"/>
              </a:tabLst>
            </a:pPr>
            <a:r>
              <a:rPr lang="en-US" sz="2800" dirty="0">
                <a:solidFill>
                  <a:srgbClr val="3B3B3B"/>
                </a:solidFill>
                <a:latin typeface="Gill Sans MT"/>
                <a:cs typeface="Gill Sans MT"/>
              </a:rPr>
              <a:t>Request</a:t>
            </a:r>
            <a:r>
              <a:rPr lang="en-US" sz="2800" spc="-195" dirty="0">
                <a:solidFill>
                  <a:srgbClr val="3B3B3B"/>
                </a:solidFill>
                <a:latin typeface="Gill Sans MT"/>
                <a:cs typeface="Gill Sans MT"/>
              </a:rPr>
              <a:t> </a:t>
            </a:r>
            <a:r>
              <a:rPr lang="en-US" sz="2800" dirty="0">
                <a:solidFill>
                  <a:srgbClr val="3B3B3B"/>
                </a:solidFill>
                <a:latin typeface="Gill Sans MT"/>
                <a:cs typeface="Gill Sans MT"/>
              </a:rPr>
              <a:t>for</a:t>
            </a:r>
            <a:r>
              <a:rPr lang="en-US" sz="2800" spc="-105" dirty="0">
                <a:solidFill>
                  <a:srgbClr val="3B3B3B"/>
                </a:solidFill>
                <a:latin typeface="Gill Sans MT"/>
                <a:cs typeface="Gill Sans MT"/>
              </a:rPr>
              <a:t> </a:t>
            </a:r>
            <a:r>
              <a:rPr lang="en-US" sz="2800" dirty="0">
                <a:solidFill>
                  <a:srgbClr val="3B3B3B"/>
                </a:solidFill>
                <a:latin typeface="Gill Sans MT"/>
                <a:cs typeface="Gill Sans MT"/>
              </a:rPr>
              <a:t>Deletion</a:t>
            </a:r>
            <a:r>
              <a:rPr lang="en-US" sz="2800" spc="-120" dirty="0">
                <a:solidFill>
                  <a:srgbClr val="3B3B3B"/>
                </a:solidFill>
                <a:latin typeface="Gill Sans MT"/>
                <a:cs typeface="Gill Sans MT"/>
              </a:rPr>
              <a:t> </a:t>
            </a:r>
            <a:r>
              <a:rPr lang="en-US" sz="2800" spc="-10" dirty="0">
                <a:solidFill>
                  <a:srgbClr val="3B3B3B"/>
                </a:solidFill>
                <a:latin typeface="Gill Sans MT"/>
                <a:cs typeface="Gill Sans MT"/>
              </a:rPr>
              <a:t>of</a:t>
            </a:r>
            <a:r>
              <a:rPr lang="en-US" sz="2800" spc="-290" dirty="0">
                <a:solidFill>
                  <a:srgbClr val="3B3B3B"/>
                </a:solidFill>
                <a:latin typeface="Gill Sans MT"/>
                <a:cs typeface="Gill Sans MT"/>
              </a:rPr>
              <a:t> </a:t>
            </a:r>
            <a:r>
              <a:rPr lang="en-US" sz="2800" dirty="0">
                <a:solidFill>
                  <a:srgbClr val="3B3B3B"/>
                </a:solidFill>
                <a:latin typeface="Gill Sans MT"/>
                <a:cs typeface="Gill Sans MT"/>
              </a:rPr>
              <a:t>Assets</a:t>
            </a:r>
            <a:r>
              <a:rPr lang="en-US" sz="2800" spc="-110" dirty="0">
                <a:solidFill>
                  <a:srgbClr val="3B3B3B"/>
                </a:solidFill>
                <a:latin typeface="Gill Sans MT"/>
                <a:cs typeface="Gill Sans MT"/>
              </a:rPr>
              <a:t> </a:t>
            </a:r>
            <a:r>
              <a:rPr lang="en-US" sz="2800" spc="-45" dirty="0">
                <a:solidFill>
                  <a:srgbClr val="3B3B3B"/>
                </a:solidFill>
                <a:latin typeface="Gill Sans MT"/>
                <a:cs typeface="Gill Sans MT"/>
              </a:rPr>
              <a:t>Form</a:t>
            </a:r>
            <a:r>
              <a:rPr lang="en-US" sz="2800" spc="-285" dirty="0">
                <a:solidFill>
                  <a:srgbClr val="3B3B3B"/>
                </a:solidFill>
                <a:latin typeface="Gill Sans MT"/>
                <a:cs typeface="Gill Sans MT"/>
              </a:rPr>
              <a:t> </a:t>
            </a:r>
            <a:r>
              <a:rPr lang="en-US" sz="2800" spc="-10" dirty="0">
                <a:solidFill>
                  <a:srgbClr val="3B3B3B"/>
                </a:solidFill>
                <a:latin typeface="Gill Sans MT"/>
                <a:cs typeface="Gill Sans MT"/>
              </a:rPr>
              <a:t>(RDA)</a:t>
            </a:r>
          </a:p>
          <a:p>
            <a:pPr marL="337185" lvl="1">
              <a:lnSpc>
                <a:spcPct val="100000"/>
              </a:lnSpc>
              <a:spcBef>
                <a:spcPts val="900"/>
              </a:spcBef>
              <a:buClr>
                <a:srgbClr val="902F61"/>
              </a:buClr>
              <a:buSzPct val="91071"/>
              <a:tabLst>
                <a:tab pos="641985" algn="l"/>
              </a:tabLst>
            </a:pPr>
            <a:r>
              <a:rPr lang="en-US" sz="2800" spc="-10" dirty="0">
                <a:solidFill>
                  <a:srgbClr val="3B3B3B"/>
                </a:solidFill>
                <a:highlight>
                  <a:srgbClr val="FFFF00"/>
                </a:highlight>
                <a:latin typeface="Gill Sans MT"/>
                <a:cs typeface="Gill Sans MT"/>
              </a:rPr>
              <a:t>Except;</a:t>
            </a:r>
            <a:endParaRPr lang="en-US" sz="2800" dirty="0">
              <a:latin typeface="Gill Sans MT"/>
              <a:cs typeface="Gill Sans MT"/>
            </a:endParaRPr>
          </a:p>
          <a:p>
            <a:pPr marL="641985" lvl="1" indent="-304800">
              <a:lnSpc>
                <a:spcPct val="100000"/>
              </a:lnSpc>
              <a:spcBef>
                <a:spcPts val="900"/>
              </a:spcBef>
              <a:buClr>
                <a:srgbClr val="902F61"/>
              </a:buClr>
              <a:buSzPct val="91071"/>
              <a:buFont typeface="Wingdings"/>
              <a:buChar char=""/>
              <a:tabLst>
                <a:tab pos="641985" algn="l"/>
              </a:tabLst>
            </a:pPr>
            <a:r>
              <a:rPr sz="2800" spc="-114" dirty="0">
                <a:solidFill>
                  <a:srgbClr val="3B3B3B"/>
                </a:solidFill>
                <a:highlight>
                  <a:srgbClr val="FFFF00"/>
                </a:highlight>
                <a:latin typeface="Gill Sans MT"/>
                <a:cs typeface="Gill Sans MT"/>
              </a:rPr>
              <a:t>Transfer</a:t>
            </a:r>
            <a:r>
              <a:rPr sz="2800" spc="-80" dirty="0">
                <a:solidFill>
                  <a:srgbClr val="3B3B3B"/>
                </a:solidFill>
                <a:highlight>
                  <a:srgbClr val="FFFF00"/>
                </a:highlight>
                <a:latin typeface="Gill Sans MT"/>
                <a:cs typeface="Gill Sans MT"/>
              </a:rPr>
              <a:t> </a:t>
            </a:r>
            <a:r>
              <a:rPr sz="2800" dirty="0">
                <a:solidFill>
                  <a:srgbClr val="3B3B3B"/>
                </a:solidFill>
                <a:highlight>
                  <a:srgbClr val="FFFF00"/>
                </a:highlight>
                <a:latin typeface="Gill Sans MT"/>
                <a:cs typeface="Gill Sans MT"/>
              </a:rPr>
              <a:t>of</a:t>
            </a:r>
            <a:r>
              <a:rPr sz="2800" spc="-180" dirty="0">
                <a:solidFill>
                  <a:srgbClr val="3B3B3B"/>
                </a:solidFill>
                <a:highlight>
                  <a:srgbClr val="FFFF00"/>
                </a:highlight>
                <a:latin typeface="Gill Sans MT"/>
                <a:cs typeface="Gill Sans MT"/>
              </a:rPr>
              <a:t> </a:t>
            </a:r>
            <a:r>
              <a:rPr sz="2800" dirty="0">
                <a:solidFill>
                  <a:srgbClr val="3B3B3B"/>
                </a:solidFill>
                <a:highlight>
                  <a:srgbClr val="FFFF00"/>
                </a:highlight>
                <a:latin typeface="Gill Sans MT"/>
                <a:cs typeface="Gill Sans MT"/>
              </a:rPr>
              <a:t>Equipment</a:t>
            </a:r>
            <a:r>
              <a:rPr sz="2800" spc="-120" dirty="0">
                <a:solidFill>
                  <a:srgbClr val="3B3B3B"/>
                </a:solidFill>
                <a:highlight>
                  <a:srgbClr val="FFFF00"/>
                </a:highlight>
                <a:latin typeface="Gill Sans MT"/>
                <a:cs typeface="Gill Sans MT"/>
              </a:rPr>
              <a:t> </a:t>
            </a:r>
            <a:r>
              <a:rPr sz="2800" spc="-10" dirty="0">
                <a:solidFill>
                  <a:srgbClr val="3B3B3B"/>
                </a:solidFill>
                <a:highlight>
                  <a:srgbClr val="FFFF00"/>
                </a:highlight>
                <a:latin typeface="Gill Sans MT"/>
                <a:cs typeface="Gill Sans MT"/>
              </a:rPr>
              <a:t>to</a:t>
            </a:r>
            <a:r>
              <a:rPr sz="2800" spc="-280" dirty="0">
                <a:solidFill>
                  <a:srgbClr val="3B3B3B"/>
                </a:solidFill>
                <a:highlight>
                  <a:srgbClr val="FFFF00"/>
                </a:highlight>
                <a:latin typeface="Gill Sans MT"/>
                <a:cs typeface="Gill Sans MT"/>
              </a:rPr>
              <a:t> </a:t>
            </a:r>
            <a:r>
              <a:rPr sz="2800" dirty="0">
                <a:solidFill>
                  <a:srgbClr val="3B3B3B"/>
                </a:solidFill>
                <a:highlight>
                  <a:srgbClr val="FFFF00"/>
                </a:highlight>
                <a:latin typeface="Gill Sans MT"/>
                <a:cs typeface="Gill Sans MT"/>
              </a:rPr>
              <a:t>Another</a:t>
            </a:r>
            <a:r>
              <a:rPr sz="2800" spc="-105" dirty="0">
                <a:solidFill>
                  <a:srgbClr val="3B3B3B"/>
                </a:solidFill>
                <a:highlight>
                  <a:srgbClr val="FFFF00"/>
                </a:highlight>
                <a:latin typeface="Gill Sans MT"/>
                <a:cs typeface="Gill Sans MT"/>
              </a:rPr>
              <a:t> </a:t>
            </a:r>
            <a:r>
              <a:rPr sz="2800" dirty="0">
                <a:solidFill>
                  <a:srgbClr val="3B3B3B"/>
                </a:solidFill>
                <a:highlight>
                  <a:srgbClr val="FFFF00"/>
                </a:highlight>
                <a:latin typeface="Gill Sans MT"/>
                <a:cs typeface="Gill Sans MT"/>
              </a:rPr>
              <a:t>Entity</a:t>
            </a:r>
            <a:r>
              <a:rPr sz="2800" spc="-110" dirty="0">
                <a:solidFill>
                  <a:srgbClr val="3B3B3B"/>
                </a:solidFill>
                <a:highlight>
                  <a:srgbClr val="FFFF00"/>
                </a:highlight>
                <a:latin typeface="Gill Sans MT"/>
                <a:cs typeface="Gill Sans MT"/>
              </a:rPr>
              <a:t> </a:t>
            </a:r>
            <a:r>
              <a:rPr sz="2800" spc="-10" dirty="0">
                <a:solidFill>
                  <a:srgbClr val="3B3B3B"/>
                </a:solidFill>
                <a:highlight>
                  <a:srgbClr val="FFFF00"/>
                </a:highlight>
                <a:latin typeface="Gill Sans MT"/>
                <a:cs typeface="Gill Sans MT"/>
              </a:rPr>
              <a:t>Form</a:t>
            </a:r>
            <a:r>
              <a:rPr sz="2800" spc="-75" dirty="0">
                <a:solidFill>
                  <a:srgbClr val="3B3B3B"/>
                </a:solidFill>
                <a:highlight>
                  <a:srgbClr val="FFFF00"/>
                </a:highlight>
                <a:latin typeface="Gill Sans MT"/>
                <a:cs typeface="Gill Sans MT"/>
              </a:rPr>
              <a:t> </a:t>
            </a:r>
            <a:r>
              <a:rPr sz="2800" dirty="0">
                <a:solidFill>
                  <a:srgbClr val="3B3B3B"/>
                </a:solidFill>
                <a:highlight>
                  <a:srgbClr val="FFFF00"/>
                </a:highlight>
                <a:latin typeface="Gill Sans MT"/>
                <a:cs typeface="Gill Sans MT"/>
              </a:rPr>
              <a:t>and</a:t>
            </a:r>
            <a:r>
              <a:rPr sz="2800" spc="-140" dirty="0">
                <a:solidFill>
                  <a:srgbClr val="3B3B3B"/>
                </a:solidFill>
                <a:highlight>
                  <a:srgbClr val="FFFF00"/>
                </a:highlight>
                <a:latin typeface="Gill Sans MT"/>
                <a:cs typeface="Gill Sans MT"/>
              </a:rPr>
              <a:t> </a:t>
            </a:r>
            <a:r>
              <a:rPr sz="2800" spc="-20" dirty="0">
                <a:solidFill>
                  <a:srgbClr val="3B3B3B"/>
                </a:solidFill>
                <a:highlight>
                  <a:srgbClr val="FFFF00"/>
                </a:highlight>
                <a:latin typeface="Gill Sans MT"/>
                <a:cs typeface="Gill Sans MT"/>
              </a:rPr>
              <a:t>Memo</a:t>
            </a:r>
            <a:endParaRPr sz="2800" dirty="0">
              <a:highlight>
                <a:srgbClr val="FFFF00"/>
              </a:highlight>
              <a:latin typeface="Gill Sans MT"/>
              <a:cs typeface="Gill Sans MT"/>
            </a:endParaRPr>
          </a:p>
          <a:p>
            <a:pPr marL="641985" lvl="1" indent="-304800">
              <a:lnSpc>
                <a:spcPct val="100000"/>
              </a:lnSpc>
              <a:spcBef>
                <a:spcPts val="900"/>
              </a:spcBef>
              <a:buClr>
                <a:srgbClr val="902F61"/>
              </a:buClr>
              <a:buSzPct val="91071"/>
              <a:buFont typeface="Wingdings"/>
              <a:buChar char=""/>
              <a:tabLst>
                <a:tab pos="641985" algn="l"/>
              </a:tabLst>
            </a:pPr>
            <a:r>
              <a:rPr sz="2800" dirty="0">
                <a:solidFill>
                  <a:srgbClr val="3B3B3B"/>
                </a:solidFill>
                <a:highlight>
                  <a:srgbClr val="FFFF00"/>
                </a:highlight>
                <a:latin typeface="Gill Sans MT"/>
                <a:cs typeface="Gill Sans MT"/>
              </a:rPr>
              <a:t>Loaned</a:t>
            </a:r>
            <a:r>
              <a:rPr lang="en-US" sz="2800" dirty="0">
                <a:solidFill>
                  <a:srgbClr val="3B3B3B"/>
                </a:solidFill>
                <a:highlight>
                  <a:srgbClr val="FFFF00"/>
                </a:highlight>
                <a:latin typeface="Gill Sans MT"/>
                <a:cs typeface="Gill Sans MT"/>
              </a:rPr>
              <a:t>/Donated</a:t>
            </a:r>
            <a:r>
              <a:rPr sz="2800" spc="-155" dirty="0">
                <a:solidFill>
                  <a:srgbClr val="3B3B3B"/>
                </a:solidFill>
                <a:highlight>
                  <a:srgbClr val="FFFF00"/>
                </a:highlight>
                <a:latin typeface="Gill Sans MT"/>
                <a:cs typeface="Gill Sans MT"/>
              </a:rPr>
              <a:t> </a:t>
            </a:r>
            <a:r>
              <a:rPr sz="2800" dirty="0">
                <a:solidFill>
                  <a:srgbClr val="3B3B3B"/>
                </a:solidFill>
                <a:highlight>
                  <a:srgbClr val="FFFF00"/>
                </a:highlight>
                <a:latin typeface="Gill Sans MT"/>
                <a:cs typeface="Gill Sans MT"/>
              </a:rPr>
              <a:t>Equipment</a:t>
            </a:r>
            <a:r>
              <a:rPr sz="2800" spc="-180" dirty="0">
                <a:solidFill>
                  <a:srgbClr val="3B3B3B"/>
                </a:solidFill>
                <a:highlight>
                  <a:srgbClr val="FFFF00"/>
                </a:highlight>
                <a:latin typeface="Gill Sans MT"/>
                <a:cs typeface="Gill Sans MT"/>
              </a:rPr>
              <a:t> </a:t>
            </a:r>
            <a:r>
              <a:rPr sz="2800" spc="-10" dirty="0">
                <a:solidFill>
                  <a:srgbClr val="3B3B3B"/>
                </a:solidFill>
                <a:highlight>
                  <a:srgbClr val="FFFF00"/>
                </a:highlight>
                <a:latin typeface="Gill Sans MT"/>
                <a:cs typeface="Gill Sans MT"/>
              </a:rPr>
              <a:t>Outgoing/Incoming</a:t>
            </a:r>
            <a:endParaRPr lang="en-US" sz="2800" spc="-10" dirty="0">
              <a:solidFill>
                <a:srgbClr val="3B3B3B"/>
              </a:solidFill>
              <a:highlight>
                <a:srgbClr val="FFFF00"/>
              </a:highlight>
              <a:latin typeface="Gill Sans MT"/>
              <a:cs typeface="Gill Sans MT"/>
            </a:endParaRPr>
          </a:p>
          <a:p>
            <a:pPr marL="337185" lvl="1">
              <a:lnSpc>
                <a:spcPct val="100000"/>
              </a:lnSpc>
              <a:spcBef>
                <a:spcPts val="900"/>
              </a:spcBef>
              <a:buClr>
                <a:srgbClr val="902F61"/>
              </a:buClr>
              <a:buSzPct val="91071"/>
              <a:tabLst>
                <a:tab pos="641985" algn="l"/>
              </a:tabLst>
            </a:pPr>
            <a:r>
              <a:rPr lang="en-US" sz="2800" spc="-10" dirty="0">
                <a:solidFill>
                  <a:srgbClr val="3B3B3B"/>
                </a:solidFill>
                <a:highlight>
                  <a:srgbClr val="FFFF00"/>
                </a:highlight>
                <a:latin typeface="Gill Sans MT"/>
                <a:cs typeface="Gill Sans MT"/>
              </a:rPr>
              <a:t> Please email us at </a:t>
            </a:r>
            <a:r>
              <a:rPr lang="en-US" sz="2800" spc="-10" dirty="0">
                <a:solidFill>
                  <a:srgbClr val="3B3B3B"/>
                </a:solidFill>
                <a:highlight>
                  <a:srgbClr val="FFFF00"/>
                </a:highlight>
                <a:latin typeface="Gill Sans MT"/>
                <a:cs typeface="Gill Sans MT"/>
                <a:hlinkClick r:id="rId2"/>
              </a:rPr>
              <a:t>unmiventory@unm.edu</a:t>
            </a:r>
            <a:r>
              <a:rPr lang="en-US" sz="2800" spc="-10" dirty="0">
                <a:solidFill>
                  <a:srgbClr val="3B3B3B"/>
                </a:solidFill>
                <a:highlight>
                  <a:srgbClr val="FFFF00"/>
                </a:highlight>
                <a:latin typeface="Gill Sans MT"/>
                <a:cs typeface="Gill Sans MT"/>
              </a:rPr>
              <a:t> for these forms</a:t>
            </a:r>
            <a:endParaRPr sz="2800" dirty="0">
              <a:highlight>
                <a:srgbClr val="FFFF00"/>
              </a:highlight>
              <a:latin typeface="Gill Sans MT"/>
              <a:cs typeface="Gill Sans M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190625"/>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EQUIPMENT</a:t>
            </a:r>
            <a:r>
              <a:rPr sz="4400" spc="-85" dirty="0">
                <a:solidFill>
                  <a:srgbClr val="FFFFFF"/>
                </a:solidFill>
              </a:rPr>
              <a:t> </a:t>
            </a:r>
            <a:r>
              <a:rPr sz="4400" spc="-10" dirty="0">
                <a:solidFill>
                  <a:srgbClr val="FFFFFF"/>
                </a:solidFill>
              </a:rPr>
              <a:t>CHECKOUTS</a:t>
            </a:r>
            <a:endParaRPr sz="4400" dirty="0"/>
          </a:p>
        </p:txBody>
      </p:sp>
      <p:sp>
        <p:nvSpPr>
          <p:cNvPr id="3" name="object 3"/>
          <p:cNvSpPr txBox="1"/>
          <p:nvPr/>
        </p:nvSpPr>
        <p:spPr>
          <a:xfrm>
            <a:off x="659484" y="2037586"/>
            <a:ext cx="10737850" cy="3877985"/>
          </a:xfrm>
          <a:prstGeom prst="rect">
            <a:avLst/>
          </a:prstGeom>
        </p:spPr>
        <p:txBody>
          <a:bodyPr vert="horz" wrap="square" lIns="0" tIns="43180" rIns="0" bIns="0" rtlCol="0">
            <a:spAutoFit/>
          </a:bodyPr>
          <a:lstStyle/>
          <a:p>
            <a:pPr marL="318135" marR="26034" indent="-306070" algn="just">
              <a:lnSpc>
                <a:spcPts val="2200"/>
              </a:lnSpc>
              <a:spcBef>
                <a:spcPts val="340"/>
              </a:spcBef>
              <a:buClr>
                <a:srgbClr val="902F61"/>
              </a:buClr>
              <a:buSzPct val="90000"/>
              <a:buFont typeface="Wingdings 2"/>
              <a:buChar char=""/>
              <a:tabLst>
                <a:tab pos="318135" algn="l"/>
              </a:tabLst>
            </a:pPr>
            <a:r>
              <a:rPr sz="2000" b="1" dirty="0">
                <a:solidFill>
                  <a:srgbClr val="3B3B3B"/>
                </a:solidFill>
                <a:latin typeface="Gill Sans MT"/>
                <a:cs typeface="Gill Sans MT"/>
              </a:rPr>
              <a:t>Administrative</a:t>
            </a:r>
            <a:r>
              <a:rPr sz="2000" b="1" spc="-30" dirty="0">
                <a:solidFill>
                  <a:srgbClr val="3B3B3B"/>
                </a:solidFill>
                <a:latin typeface="Gill Sans MT"/>
                <a:cs typeface="Gill Sans MT"/>
              </a:rPr>
              <a:t> </a:t>
            </a:r>
            <a:r>
              <a:rPr sz="2000" b="1" spc="-25" dirty="0">
                <a:solidFill>
                  <a:srgbClr val="3B3B3B"/>
                </a:solidFill>
                <a:latin typeface="Gill Sans MT"/>
                <a:cs typeface="Gill Sans MT"/>
              </a:rPr>
              <a:t>Policies</a:t>
            </a:r>
            <a:r>
              <a:rPr sz="2000" b="1" spc="-40" dirty="0">
                <a:solidFill>
                  <a:srgbClr val="3B3B3B"/>
                </a:solidFill>
                <a:latin typeface="Gill Sans MT"/>
                <a:cs typeface="Gill Sans MT"/>
              </a:rPr>
              <a:t> </a:t>
            </a:r>
            <a:r>
              <a:rPr sz="2000" b="1" dirty="0">
                <a:solidFill>
                  <a:srgbClr val="3B3B3B"/>
                </a:solidFill>
                <a:latin typeface="Gill Sans MT"/>
                <a:cs typeface="Gill Sans MT"/>
              </a:rPr>
              <a:t>and</a:t>
            </a:r>
            <a:r>
              <a:rPr sz="2000" b="1" spc="-25" dirty="0">
                <a:solidFill>
                  <a:srgbClr val="3B3B3B"/>
                </a:solidFill>
                <a:latin typeface="Gill Sans MT"/>
                <a:cs typeface="Gill Sans MT"/>
              </a:rPr>
              <a:t> </a:t>
            </a:r>
            <a:r>
              <a:rPr sz="2000" b="1" dirty="0">
                <a:solidFill>
                  <a:srgbClr val="3B3B3B"/>
                </a:solidFill>
                <a:latin typeface="Gill Sans MT"/>
                <a:cs typeface="Gill Sans MT"/>
              </a:rPr>
              <a:t>Procedures</a:t>
            </a:r>
            <a:r>
              <a:rPr sz="2000" b="1" spc="-30" dirty="0">
                <a:solidFill>
                  <a:srgbClr val="3B3B3B"/>
                </a:solidFill>
                <a:latin typeface="Gill Sans MT"/>
                <a:cs typeface="Gill Sans MT"/>
              </a:rPr>
              <a:t> </a:t>
            </a:r>
            <a:r>
              <a:rPr sz="2000" b="1" dirty="0">
                <a:solidFill>
                  <a:srgbClr val="3B3B3B"/>
                </a:solidFill>
                <a:latin typeface="Gill Sans MT"/>
                <a:cs typeface="Gill Sans MT"/>
              </a:rPr>
              <a:t>Manual</a:t>
            </a:r>
            <a:r>
              <a:rPr sz="2000" b="1" spc="-30" dirty="0">
                <a:solidFill>
                  <a:srgbClr val="3B3B3B"/>
                </a:solidFill>
                <a:latin typeface="Gill Sans MT"/>
                <a:cs typeface="Gill Sans MT"/>
              </a:rPr>
              <a:t> </a:t>
            </a:r>
            <a:r>
              <a:rPr sz="2000" b="1" dirty="0">
                <a:solidFill>
                  <a:srgbClr val="3B3B3B"/>
                </a:solidFill>
                <a:latin typeface="Gill Sans MT"/>
                <a:cs typeface="Gill Sans MT"/>
              </a:rPr>
              <a:t>-</a:t>
            </a:r>
            <a:r>
              <a:rPr sz="2000" b="1" spc="-25" dirty="0">
                <a:solidFill>
                  <a:srgbClr val="3B3B3B"/>
                </a:solidFill>
                <a:latin typeface="Gill Sans MT"/>
                <a:cs typeface="Gill Sans MT"/>
              </a:rPr>
              <a:t> Policy</a:t>
            </a:r>
            <a:r>
              <a:rPr sz="2000" b="1" spc="-50" dirty="0">
                <a:solidFill>
                  <a:srgbClr val="3B3B3B"/>
                </a:solidFill>
                <a:latin typeface="Gill Sans MT"/>
                <a:cs typeface="Gill Sans MT"/>
              </a:rPr>
              <a:t> </a:t>
            </a:r>
            <a:r>
              <a:rPr sz="2000" b="1" spc="-40" dirty="0">
                <a:solidFill>
                  <a:srgbClr val="3B3B3B"/>
                </a:solidFill>
                <a:latin typeface="Gill Sans MT"/>
                <a:cs typeface="Gill Sans MT"/>
              </a:rPr>
              <a:t>7730:Taking</a:t>
            </a:r>
            <a:r>
              <a:rPr sz="2000" b="1" spc="-35" dirty="0">
                <a:solidFill>
                  <a:srgbClr val="3B3B3B"/>
                </a:solidFill>
                <a:latin typeface="Gill Sans MT"/>
                <a:cs typeface="Gill Sans MT"/>
              </a:rPr>
              <a:t> </a:t>
            </a:r>
            <a:r>
              <a:rPr sz="2000" b="1" dirty="0">
                <a:solidFill>
                  <a:srgbClr val="3B3B3B"/>
                </a:solidFill>
                <a:latin typeface="Gill Sans MT"/>
                <a:cs typeface="Gill Sans MT"/>
              </a:rPr>
              <a:t>University</a:t>
            </a:r>
            <a:r>
              <a:rPr sz="2000" b="1" spc="-25" dirty="0">
                <a:solidFill>
                  <a:srgbClr val="3B3B3B"/>
                </a:solidFill>
                <a:latin typeface="Gill Sans MT"/>
                <a:cs typeface="Gill Sans MT"/>
              </a:rPr>
              <a:t> </a:t>
            </a:r>
            <a:r>
              <a:rPr sz="2000" b="1" spc="-10" dirty="0">
                <a:solidFill>
                  <a:srgbClr val="3B3B3B"/>
                </a:solidFill>
                <a:latin typeface="Gill Sans MT"/>
                <a:cs typeface="Gill Sans MT"/>
              </a:rPr>
              <a:t>Property </a:t>
            </a:r>
            <a:r>
              <a:rPr sz="2000" b="1" dirty="0">
                <a:solidFill>
                  <a:srgbClr val="3B3B3B"/>
                </a:solidFill>
                <a:latin typeface="Gill Sans MT"/>
                <a:cs typeface="Gill Sans MT"/>
              </a:rPr>
              <a:t>Off</a:t>
            </a:r>
            <a:r>
              <a:rPr sz="2000" b="1" spc="55" dirty="0">
                <a:solidFill>
                  <a:srgbClr val="3B3B3B"/>
                </a:solidFill>
                <a:latin typeface="Gill Sans MT"/>
                <a:cs typeface="Gill Sans MT"/>
              </a:rPr>
              <a:t> </a:t>
            </a:r>
            <a:r>
              <a:rPr sz="2000" b="1" spc="-10" dirty="0">
                <a:solidFill>
                  <a:srgbClr val="3B3B3B"/>
                </a:solidFill>
                <a:latin typeface="Gill Sans MT"/>
                <a:cs typeface="Gill Sans MT"/>
              </a:rPr>
              <a:t>Campus:</a:t>
            </a:r>
            <a:r>
              <a:rPr sz="2000" b="1" spc="-120" dirty="0">
                <a:solidFill>
                  <a:srgbClr val="3B3B3B"/>
                </a:solidFill>
                <a:latin typeface="Gill Sans MT"/>
                <a:cs typeface="Gill Sans MT"/>
              </a:rPr>
              <a:t> </a:t>
            </a:r>
            <a:r>
              <a:rPr sz="2000" dirty="0">
                <a:solidFill>
                  <a:srgbClr val="3B3B3B"/>
                </a:solidFill>
                <a:latin typeface="Gill Sans MT"/>
                <a:cs typeface="Gill Sans MT"/>
              </a:rPr>
              <a:t>University</a:t>
            </a:r>
            <a:r>
              <a:rPr sz="2000" spc="45" dirty="0">
                <a:solidFill>
                  <a:srgbClr val="3B3B3B"/>
                </a:solidFill>
                <a:latin typeface="Gill Sans MT"/>
                <a:cs typeface="Gill Sans MT"/>
              </a:rPr>
              <a:t> </a:t>
            </a:r>
            <a:r>
              <a:rPr sz="2000" dirty="0">
                <a:solidFill>
                  <a:srgbClr val="3B3B3B"/>
                </a:solidFill>
                <a:latin typeface="Gill Sans MT"/>
                <a:cs typeface="Gill Sans MT"/>
              </a:rPr>
              <a:t>property</a:t>
            </a:r>
            <a:r>
              <a:rPr sz="2000" spc="55" dirty="0">
                <a:solidFill>
                  <a:srgbClr val="3B3B3B"/>
                </a:solidFill>
                <a:latin typeface="Gill Sans MT"/>
                <a:cs typeface="Gill Sans MT"/>
              </a:rPr>
              <a:t> </a:t>
            </a:r>
            <a:r>
              <a:rPr sz="2000" dirty="0">
                <a:solidFill>
                  <a:srgbClr val="3B3B3B"/>
                </a:solidFill>
                <a:latin typeface="Gill Sans MT"/>
                <a:cs typeface="Gill Sans MT"/>
              </a:rPr>
              <a:t>taken</a:t>
            </a:r>
            <a:r>
              <a:rPr sz="2000" spc="65" dirty="0">
                <a:solidFill>
                  <a:srgbClr val="3B3B3B"/>
                </a:solidFill>
                <a:latin typeface="Gill Sans MT"/>
                <a:cs typeface="Gill Sans MT"/>
              </a:rPr>
              <a:t> </a:t>
            </a:r>
            <a:r>
              <a:rPr sz="2000" dirty="0">
                <a:solidFill>
                  <a:srgbClr val="3B3B3B"/>
                </a:solidFill>
                <a:latin typeface="Gill Sans MT"/>
                <a:cs typeface="Gill Sans MT"/>
              </a:rPr>
              <a:t>off</a:t>
            </a:r>
            <a:r>
              <a:rPr sz="2000" spc="60" dirty="0">
                <a:solidFill>
                  <a:srgbClr val="3B3B3B"/>
                </a:solidFill>
                <a:latin typeface="Gill Sans MT"/>
                <a:cs typeface="Gill Sans MT"/>
              </a:rPr>
              <a:t> </a:t>
            </a:r>
            <a:r>
              <a:rPr sz="2000" dirty="0">
                <a:solidFill>
                  <a:srgbClr val="3B3B3B"/>
                </a:solidFill>
                <a:latin typeface="Gill Sans MT"/>
                <a:cs typeface="Gill Sans MT"/>
              </a:rPr>
              <a:t>campus</a:t>
            </a:r>
            <a:r>
              <a:rPr sz="2000" spc="55" dirty="0">
                <a:solidFill>
                  <a:srgbClr val="3B3B3B"/>
                </a:solidFill>
                <a:latin typeface="Gill Sans MT"/>
                <a:cs typeface="Gill Sans MT"/>
              </a:rPr>
              <a:t> </a:t>
            </a:r>
            <a:r>
              <a:rPr sz="2000" dirty="0">
                <a:solidFill>
                  <a:srgbClr val="3B3B3B"/>
                </a:solidFill>
                <a:latin typeface="Gill Sans MT"/>
                <a:cs typeface="Gill Sans MT"/>
              </a:rPr>
              <a:t>must</a:t>
            </a:r>
            <a:r>
              <a:rPr sz="2000" spc="65" dirty="0">
                <a:solidFill>
                  <a:srgbClr val="3B3B3B"/>
                </a:solidFill>
                <a:latin typeface="Gill Sans MT"/>
                <a:cs typeface="Gill Sans MT"/>
              </a:rPr>
              <a:t> </a:t>
            </a:r>
            <a:r>
              <a:rPr sz="2000" dirty="0">
                <a:solidFill>
                  <a:srgbClr val="3B3B3B"/>
                </a:solidFill>
                <a:latin typeface="Gill Sans MT"/>
                <a:cs typeface="Gill Sans MT"/>
              </a:rPr>
              <a:t>be</a:t>
            </a:r>
            <a:r>
              <a:rPr sz="2000" spc="70" dirty="0">
                <a:solidFill>
                  <a:srgbClr val="3B3B3B"/>
                </a:solidFill>
                <a:latin typeface="Gill Sans MT"/>
                <a:cs typeface="Gill Sans MT"/>
              </a:rPr>
              <a:t> </a:t>
            </a:r>
            <a:r>
              <a:rPr sz="2000" dirty="0">
                <a:solidFill>
                  <a:srgbClr val="3B3B3B"/>
                </a:solidFill>
                <a:latin typeface="Gill Sans MT"/>
                <a:cs typeface="Gill Sans MT"/>
              </a:rPr>
              <a:t>used</a:t>
            </a:r>
            <a:r>
              <a:rPr sz="2000" spc="65" dirty="0">
                <a:solidFill>
                  <a:srgbClr val="3B3B3B"/>
                </a:solidFill>
                <a:latin typeface="Gill Sans MT"/>
                <a:cs typeface="Gill Sans MT"/>
              </a:rPr>
              <a:t> </a:t>
            </a:r>
            <a:r>
              <a:rPr sz="2000" dirty="0">
                <a:solidFill>
                  <a:srgbClr val="3B3B3B"/>
                </a:solidFill>
                <a:latin typeface="Gill Sans MT"/>
                <a:cs typeface="Gill Sans MT"/>
              </a:rPr>
              <a:t>only</a:t>
            </a:r>
            <a:r>
              <a:rPr sz="2000" spc="70" dirty="0">
                <a:solidFill>
                  <a:srgbClr val="3B3B3B"/>
                </a:solidFill>
                <a:latin typeface="Gill Sans MT"/>
                <a:cs typeface="Gill Sans MT"/>
              </a:rPr>
              <a:t> </a:t>
            </a:r>
            <a:r>
              <a:rPr sz="2000" dirty="0">
                <a:solidFill>
                  <a:srgbClr val="3B3B3B"/>
                </a:solidFill>
                <a:latin typeface="Gill Sans MT"/>
                <a:cs typeface="Gill Sans MT"/>
              </a:rPr>
              <a:t>for</a:t>
            </a:r>
            <a:r>
              <a:rPr sz="2000" spc="55" dirty="0">
                <a:solidFill>
                  <a:srgbClr val="3B3B3B"/>
                </a:solidFill>
                <a:latin typeface="Gill Sans MT"/>
                <a:cs typeface="Gill Sans MT"/>
              </a:rPr>
              <a:t> </a:t>
            </a:r>
            <a:r>
              <a:rPr sz="2000" dirty="0">
                <a:solidFill>
                  <a:srgbClr val="3B3B3B"/>
                </a:solidFill>
                <a:latin typeface="Gill Sans MT"/>
                <a:cs typeface="Gill Sans MT"/>
              </a:rPr>
              <a:t>University</a:t>
            </a:r>
            <a:r>
              <a:rPr sz="2000" spc="55" dirty="0">
                <a:solidFill>
                  <a:srgbClr val="3B3B3B"/>
                </a:solidFill>
                <a:latin typeface="Gill Sans MT"/>
                <a:cs typeface="Gill Sans MT"/>
              </a:rPr>
              <a:t> </a:t>
            </a:r>
            <a:r>
              <a:rPr sz="2000" dirty="0">
                <a:solidFill>
                  <a:srgbClr val="3B3B3B"/>
                </a:solidFill>
                <a:latin typeface="Gill Sans MT"/>
                <a:cs typeface="Gill Sans MT"/>
              </a:rPr>
              <a:t>business.</a:t>
            </a:r>
            <a:r>
              <a:rPr sz="2000" spc="-110" dirty="0">
                <a:solidFill>
                  <a:srgbClr val="3B3B3B"/>
                </a:solidFill>
                <a:latin typeface="Gill Sans MT"/>
                <a:cs typeface="Gill Sans MT"/>
              </a:rPr>
              <a:t> </a:t>
            </a:r>
            <a:r>
              <a:rPr sz="2000" spc="-25" dirty="0">
                <a:solidFill>
                  <a:srgbClr val="3B3B3B"/>
                </a:solidFill>
                <a:latin typeface="Gill Sans MT"/>
                <a:cs typeface="Gill Sans MT"/>
              </a:rPr>
              <a:t>The </a:t>
            </a:r>
            <a:r>
              <a:rPr sz="2000" dirty="0">
                <a:solidFill>
                  <a:srgbClr val="3B3B3B"/>
                </a:solidFill>
                <a:latin typeface="Gill Sans MT"/>
                <a:cs typeface="Gill Sans MT"/>
              </a:rPr>
              <a:t>property</a:t>
            </a:r>
            <a:r>
              <a:rPr sz="2000" spc="-85" dirty="0">
                <a:solidFill>
                  <a:srgbClr val="3B3B3B"/>
                </a:solidFill>
                <a:latin typeface="Gill Sans MT"/>
                <a:cs typeface="Gill Sans MT"/>
              </a:rPr>
              <a:t> </a:t>
            </a:r>
            <a:r>
              <a:rPr sz="2000" dirty="0">
                <a:solidFill>
                  <a:srgbClr val="3B3B3B"/>
                </a:solidFill>
                <a:latin typeface="Gill Sans MT"/>
                <a:cs typeface="Gill Sans MT"/>
              </a:rPr>
              <a:t>must</a:t>
            </a:r>
            <a:r>
              <a:rPr sz="2000" spc="-55" dirty="0">
                <a:solidFill>
                  <a:srgbClr val="3B3B3B"/>
                </a:solidFill>
                <a:latin typeface="Gill Sans MT"/>
                <a:cs typeface="Gill Sans MT"/>
              </a:rPr>
              <a:t> </a:t>
            </a:r>
            <a:r>
              <a:rPr sz="2000" dirty="0">
                <a:solidFill>
                  <a:srgbClr val="3B3B3B"/>
                </a:solidFill>
                <a:latin typeface="Gill Sans MT"/>
                <a:cs typeface="Gill Sans MT"/>
              </a:rPr>
              <a:t>be</a:t>
            </a:r>
            <a:r>
              <a:rPr sz="2000" spc="-35" dirty="0">
                <a:solidFill>
                  <a:srgbClr val="3B3B3B"/>
                </a:solidFill>
                <a:latin typeface="Gill Sans MT"/>
                <a:cs typeface="Gill Sans MT"/>
              </a:rPr>
              <a:t> </a:t>
            </a:r>
            <a:r>
              <a:rPr sz="2000" dirty="0">
                <a:solidFill>
                  <a:srgbClr val="3B3B3B"/>
                </a:solidFill>
                <a:latin typeface="Gill Sans MT"/>
                <a:cs typeface="Gill Sans MT"/>
              </a:rPr>
              <a:t>returned</a:t>
            </a:r>
            <a:r>
              <a:rPr sz="2000" spc="-65" dirty="0">
                <a:solidFill>
                  <a:srgbClr val="3B3B3B"/>
                </a:solidFill>
                <a:latin typeface="Gill Sans MT"/>
                <a:cs typeface="Gill Sans MT"/>
              </a:rPr>
              <a:t> </a:t>
            </a:r>
            <a:r>
              <a:rPr sz="2000" dirty="0">
                <a:solidFill>
                  <a:srgbClr val="3B3B3B"/>
                </a:solidFill>
                <a:latin typeface="Gill Sans MT"/>
                <a:cs typeface="Gill Sans MT"/>
              </a:rPr>
              <a:t>to</a:t>
            </a:r>
            <a:r>
              <a:rPr sz="2000" spc="-60" dirty="0">
                <a:solidFill>
                  <a:srgbClr val="3B3B3B"/>
                </a:solidFill>
                <a:latin typeface="Gill Sans MT"/>
                <a:cs typeface="Gill Sans MT"/>
              </a:rPr>
              <a:t> </a:t>
            </a:r>
            <a:r>
              <a:rPr sz="2000" dirty="0">
                <a:solidFill>
                  <a:srgbClr val="3B3B3B"/>
                </a:solidFill>
                <a:latin typeface="Gill Sans MT"/>
                <a:cs typeface="Gill Sans MT"/>
              </a:rPr>
              <a:t>its</a:t>
            </a:r>
            <a:r>
              <a:rPr sz="2000" spc="-50" dirty="0">
                <a:solidFill>
                  <a:srgbClr val="3B3B3B"/>
                </a:solidFill>
                <a:latin typeface="Gill Sans MT"/>
                <a:cs typeface="Gill Sans MT"/>
              </a:rPr>
              <a:t> </a:t>
            </a:r>
            <a:r>
              <a:rPr sz="2000" dirty="0">
                <a:solidFill>
                  <a:srgbClr val="3B3B3B"/>
                </a:solidFill>
                <a:latin typeface="Gill Sans MT"/>
                <a:cs typeface="Gill Sans MT"/>
              </a:rPr>
              <a:t>campus</a:t>
            </a:r>
            <a:r>
              <a:rPr sz="2000" spc="-65" dirty="0">
                <a:solidFill>
                  <a:srgbClr val="3B3B3B"/>
                </a:solidFill>
                <a:latin typeface="Gill Sans MT"/>
                <a:cs typeface="Gill Sans MT"/>
              </a:rPr>
              <a:t> </a:t>
            </a:r>
            <a:r>
              <a:rPr sz="2000" dirty="0">
                <a:solidFill>
                  <a:srgbClr val="3B3B3B"/>
                </a:solidFill>
                <a:latin typeface="Gill Sans MT"/>
                <a:cs typeface="Gill Sans MT"/>
              </a:rPr>
              <a:t>location</a:t>
            </a:r>
            <a:r>
              <a:rPr sz="2000" spc="-75" dirty="0">
                <a:solidFill>
                  <a:srgbClr val="3B3B3B"/>
                </a:solidFill>
                <a:latin typeface="Gill Sans MT"/>
                <a:cs typeface="Gill Sans MT"/>
              </a:rPr>
              <a:t> </a:t>
            </a:r>
            <a:r>
              <a:rPr sz="2000" dirty="0">
                <a:solidFill>
                  <a:srgbClr val="3B3B3B"/>
                </a:solidFill>
                <a:latin typeface="Gill Sans MT"/>
                <a:cs typeface="Gill Sans MT"/>
              </a:rPr>
              <a:t>as</a:t>
            </a:r>
            <a:r>
              <a:rPr sz="2000" spc="-30" dirty="0">
                <a:solidFill>
                  <a:srgbClr val="3B3B3B"/>
                </a:solidFill>
                <a:latin typeface="Gill Sans MT"/>
                <a:cs typeface="Gill Sans MT"/>
              </a:rPr>
              <a:t> </a:t>
            </a:r>
            <a:r>
              <a:rPr sz="2000" dirty="0">
                <a:solidFill>
                  <a:srgbClr val="3B3B3B"/>
                </a:solidFill>
                <a:latin typeface="Gill Sans MT"/>
                <a:cs typeface="Gill Sans MT"/>
              </a:rPr>
              <a:t>soon</a:t>
            </a:r>
            <a:r>
              <a:rPr sz="2000" spc="-55" dirty="0">
                <a:solidFill>
                  <a:srgbClr val="3B3B3B"/>
                </a:solidFill>
                <a:latin typeface="Gill Sans MT"/>
                <a:cs typeface="Gill Sans MT"/>
              </a:rPr>
              <a:t> </a:t>
            </a:r>
            <a:r>
              <a:rPr sz="2000" dirty="0">
                <a:solidFill>
                  <a:srgbClr val="3B3B3B"/>
                </a:solidFill>
                <a:latin typeface="Gill Sans MT"/>
                <a:cs typeface="Gill Sans MT"/>
              </a:rPr>
              <a:t>as</a:t>
            </a:r>
            <a:r>
              <a:rPr sz="2000" spc="-15" dirty="0">
                <a:solidFill>
                  <a:srgbClr val="3B3B3B"/>
                </a:solidFill>
                <a:latin typeface="Gill Sans MT"/>
                <a:cs typeface="Gill Sans MT"/>
              </a:rPr>
              <a:t> </a:t>
            </a:r>
            <a:r>
              <a:rPr sz="2000" dirty="0">
                <a:solidFill>
                  <a:srgbClr val="3B3B3B"/>
                </a:solidFill>
                <a:latin typeface="Gill Sans MT"/>
                <a:cs typeface="Gill Sans MT"/>
              </a:rPr>
              <a:t>the</a:t>
            </a:r>
            <a:r>
              <a:rPr sz="2000" spc="-55" dirty="0">
                <a:solidFill>
                  <a:srgbClr val="3B3B3B"/>
                </a:solidFill>
                <a:latin typeface="Gill Sans MT"/>
                <a:cs typeface="Gill Sans MT"/>
              </a:rPr>
              <a:t> </a:t>
            </a:r>
            <a:r>
              <a:rPr sz="2000" dirty="0">
                <a:solidFill>
                  <a:srgbClr val="3B3B3B"/>
                </a:solidFill>
                <a:latin typeface="Gill Sans MT"/>
                <a:cs typeface="Gill Sans MT"/>
              </a:rPr>
              <a:t>off</a:t>
            </a:r>
            <a:r>
              <a:rPr sz="2000" spc="-50" dirty="0">
                <a:solidFill>
                  <a:srgbClr val="3B3B3B"/>
                </a:solidFill>
                <a:latin typeface="Gill Sans MT"/>
                <a:cs typeface="Gill Sans MT"/>
              </a:rPr>
              <a:t> </a:t>
            </a:r>
            <a:r>
              <a:rPr sz="2000" dirty="0">
                <a:solidFill>
                  <a:srgbClr val="3B3B3B"/>
                </a:solidFill>
                <a:latin typeface="Gill Sans MT"/>
                <a:cs typeface="Gill Sans MT"/>
              </a:rPr>
              <a:t>campus</a:t>
            </a:r>
            <a:r>
              <a:rPr sz="2000" spc="-55" dirty="0">
                <a:solidFill>
                  <a:srgbClr val="3B3B3B"/>
                </a:solidFill>
                <a:latin typeface="Gill Sans MT"/>
                <a:cs typeface="Gill Sans MT"/>
              </a:rPr>
              <a:t> </a:t>
            </a:r>
            <a:r>
              <a:rPr sz="2000" dirty="0">
                <a:solidFill>
                  <a:srgbClr val="3B3B3B"/>
                </a:solidFill>
                <a:latin typeface="Gill Sans MT"/>
                <a:cs typeface="Gill Sans MT"/>
              </a:rPr>
              <a:t>work</a:t>
            </a:r>
            <a:r>
              <a:rPr sz="2000" spc="-45" dirty="0">
                <a:solidFill>
                  <a:srgbClr val="3B3B3B"/>
                </a:solidFill>
                <a:latin typeface="Gill Sans MT"/>
                <a:cs typeface="Gill Sans MT"/>
              </a:rPr>
              <a:t> </a:t>
            </a:r>
            <a:r>
              <a:rPr sz="2000" dirty="0">
                <a:solidFill>
                  <a:srgbClr val="3B3B3B"/>
                </a:solidFill>
                <a:latin typeface="Gill Sans MT"/>
                <a:cs typeface="Gill Sans MT"/>
              </a:rPr>
              <a:t>is</a:t>
            </a:r>
            <a:r>
              <a:rPr sz="2000" spc="-215" dirty="0">
                <a:solidFill>
                  <a:srgbClr val="3B3B3B"/>
                </a:solidFill>
                <a:latin typeface="Gill Sans MT"/>
                <a:cs typeface="Gill Sans MT"/>
              </a:rPr>
              <a:t> </a:t>
            </a:r>
            <a:r>
              <a:rPr sz="2000" spc="-10" dirty="0">
                <a:solidFill>
                  <a:srgbClr val="3B3B3B"/>
                </a:solidFill>
                <a:latin typeface="Gill Sans MT"/>
                <a:cs typeface="Gill Sans MT"/>
              </a:rPr>
              <a:t>completed.</a:t>
            </a:r>
            <a:endParaRPr sz="2000" dirty="0">
              <a:latin typeface="Gill Sans MT"/>
              <a:cs typeface="Gill Sans MT"/>
            </a:endParaRPr>
          </a:p>
          <a:p>
            <a:pPr marL="318135" indent="-305435" algn="just">
              <a:lnSpc>
                <a:spcPct val="100000"/>
              </a:lnSpc>
              <a:spcBef>
                <a:spcPts val="750"/>
              </a:spcBef>
              <a:buClr>
                <a:srgbClr val="902F61"/>
              </a:buClr>
              <a:buSzPct val="90000"/>
              <a:buFont typeface="Wingdings 2"/>
              <a:buChar char=""/>
              <a:tabLst>
                <a:tab pos="318135" algn="l"/>
              </a:tabLst>
            </a:pPr>
            <a:r>
              <a:rPr sz="2000" b="1" dirty="0">
                <a:solidFill>
                  <a:srgbClr val="3B3B3B"/>
                </a:solidFill>
                <a:latin typeface="Gill Sans MT"/>
                <a:cs typeface="Gill Sans MT"/>
              </a:rPr>
              <a:t>Who</a:t>
            </a:r>
            <a:r>
              <a:rPr sz="2000" b="1" spc="-35" dirty="0">
                <a:solidFill>
                  <a:srgbClr val="3B3B3B"/>
                </a:solidFill>
                <a:latin typeface="Gill Sans MT"/>
                <a:cs typeface="Gill Sans MT"/>
              </a:rPr>
              <a:t> </a:t>
            </a:r>
            <a:r>
              <a:rPr sz="2000" b="1" dirty="0">
                <a:solidFill>
                  <a:srgbClr val="3B3B3B"/>
                </a:solidFill>
                <a:latin typeface="Gill Sans MT"/>
                <a:cs typeface="Gill Sans MT"/>
              </a:rPr>
              <a:t>can</a:t>
            </a:r>
            <a:r>
              <a:rPr sz="2000" b="1" spc="-25" dirty="0">
                <a:solidFill>
                  <a:srgbClr val="3B3B3B"/>
                </a:solidFill>
                <a:latin typeface="Gill Sans MT"/>
                <a:cs typeface="Gill Sans MT"/>
              </a:rPr>
              <a:t> </a:t>
            </a:r>
            <a:r>
              <a:rPr sz="2000" b="1" dirty="0">
                <a:solidFill>
                  <a:srgbClr val="3B3B3B"/>
                </a:solidFill>
                <a:latin typeface="Gill Sans MT"/>
                <a:cs typeface="Gill Sans MT"/>
              </a:rPr>
              <a:t>check</a:t>
            </a:r>
            <a:r>
              <a:rPr sz="2000" b="1" spc="-35" dirty="0">
                <a:solidFill>
                  <a:srgbClr val="3B3B3B"/>
                </a:solidFill>
                <a:latin typeface="Gill Sans MT"/>
                <a:cs typeface="Gill Sans MT"/>
              </a:rPr>
              <a:t> </a:t>
            </a:r>
            <a:r>
              <a:rPr sz="2000" b="1" dirty="0">
                <a:solidFill>
                  <a:srgbClr val="3B3B3B"/>
                </a:solidFill>
                <a:latin typeface="Gill Sans MT"/>
                <a:cs typeface="Gill Sans MT"/>
              </a:rPr>
              <a:t>out</a:t>
            </a:r>
            <a:r>
              <a:rPr sz="2000" b="1" spc="-125" dirty="0">
                <a:solidFill>
                  <a:srgbClr val="3B3B3B"/>
                </a:solidFill>
                <a:latin typeface="Gill Sans MT"/>
                <a:cs typeface="Gill Sans MT"/>
              </a:rPr>
              <a:t> </a:t>
            </a:r>
            <a:r>
              <a:rPr sz="2000" b="1" spc="-10" dirty="0">
                <a:solidFill>
                  <a:srgbClr val="3B3B3B"/>
                </a:solidFill>
                <a:latin typeface="Gill Sans MT"/>
                <a:cs typeface="Gill Sans MT"/>
              </a:rPr>
              <a:t>equipment?</a:t>
            </a:r>
            <a:endParaRPr sz="2000" dirty="0">
              <a:latin typeface="Gill Sans MT"/>
              <a:cs typeface="Gill Sans MT"/>
            </a:endParaRPr>
          </a:p>
          <a:p>
            <a:pPr marL="641350" marR="5080" lvl="1" indent="-304800" algn="just">
              <a:lnSpc>
                <a:spcPts val="1800"/>
              </a:lnSpc>
              <a:spcBef>
                <a:spcPts val="1025"/>
              </a:spcBef>
              <a:buClr>
                <a:srgbClr val="902F61"/>
              </a:buClr>
              <a:buSzPct val="91176"/>
              <a:buFont typeface="Wingdings 2"/>
              <a:buChar char=""/>
              <a:tabLst>
                <a:tab pos="641350" algn="l"/>
              </a:tabLst>
            </a:pPr>
            <a:r>
              <a:rPr sz="1700" dirty="0">
                <a:solidFill>
                  <a:srgbClr val="3B3B3B"/>
                </a:solidFill>
                <a:latin typeface="Gill Sans MT"/>
                <a:cs typeface="Gill Sans MT"/>
              </a:rPr>
              <a:t>In</a:t>
            </a:r>
            <a:r>
              <a:rPr sz="1700" spc="-130" dirty="0">
                <a:solidFill>
                  <a:srgbClr val="3B3B3B"/>
                </a:solidFill>
                <a:latin typeface="Gill Sans MT"/>
                <a:cs typeface="Gill Sans MT"/>
              </a:rPr>
              <a:t> </a:t>
            </a:r>
            <a:r>
              <a:rPr sz="1700" dirty="0">
                <a:solidFill>
                  <a:srgbClr val="3B3B3B"/>
                </a:solidFill>
                <a:latin typeface="Gill Sans MT"/>
                <a:cs typeface="Gill Sans MT"/>
              </a:rPr>
              <a:t>the</a:t>
            </a:r>
            <a:r>
              <a:rPr sz="1700" spc="-45" dirty="0">
                <a:solidFill>
                  <a:srgbClr val="3B3B3B"/>
                </a:solidFill>
                <a:latin typeface="Gill Sans MT"/>
                <a:cs typeface="Gill Sans MT"/>
              </a:rPr>
              <a:t> </a:t>
            </a:r>
            <a:r>
              <a:rPr sz="1700" dirty="0">
                <a:solidFill>
                  <a:srgbClr val="3B3B3B"/>
                </a:solidFill>
                <a:latin typeface="Gill Sans MT"/>
                <a:cs typeface="Gill Sans MT"/>
              </a:rPr>
              <a:t>performance</a:t>
            </a:r>
            <a:r>
              <a:rPr sz="1700" spc="-50" dirty="0">
                <a:solidFill>
                  <a:srgbClr val="3B3B3B"/>
                </a:solidFill>
                <a:latin typeface="Gill Sans MT"/>
                <a:cs typeface="Gill Sans MT"/>
              </a:rPr>
              <a:t> </a:t>
            </a:r>
            <a:r>
              <a:rPr sz="1700" dirty="0">
                <a:solidFill>
                  <a:srgbClr val="3B3B3B"/>
                </a:solidFill>
                <a:latin typeface="Gill Sans MT"/>
                <a:cs typeface="Gill Sans MT"/>
              </a:rPr>
              <a:t>of job</a:t>
            </a:r>
            <a:r>
              <a:rPr sz="1700" spc="-20" dirty="0">
                <a:solidFill>
                  <a:srgbClr val="3B3B3B"/>
                </a:solidFill>
                <a:latin typeface="Gill Sans MT"/>
                <a:cs typeface="Gill Sans MT"/>
              </a:rPr>
              <a:t> </a:t>
            </a:r>
            <a:r>
              <a:rPr sz="1700" spc="-25" dirty="0">
                <a:solidFill>
                  <a:srgbClr val="3B3B3B"/>
                </a:solidFill>
                <a:latin typeface="Gill Sans MT"/>
                <a:cs typeface="Gill Sans MT"/>
              </a:rPr>
              <a:t>duties,</a:t>
            </a:r>
            <a:r>
              <a:rPr sz="1700" spc="-95" dirty="0">
                <a:solidFill>
                  <a:srgbClr val="3B3B3B"/>
                </a:solidFill>
                <a:latin typeface="Gill Sans MT"/>
                <a:cs typeface="Gill Sans MT"/>
              </a:rPr>
              <a:t> </a:t>
            </a:r>
            <a:r>
              <a:rPr sz="1700" dirty="0">
                <a:solidFill>
                  <a:srgbClr val="3B3B3B"/>
                </a:solidFill>
                <a:latin typeface="Gill Sans MT"/>
                <a:cs typeface="Gill Sans MT"/>
              </a:rPr>
              <a:t>faculty</a:t>
            </a:r>
            <a:r>
              <a:rPr sz="1700" spc="-15" dirty="0">
                <a:solidFill>
                  <a:srgbClr val="3B3B3B"/>
                </a:solidFill>
                <a:latin typeface="Gill Sans MT"/>
                <a:cs typeface="Gill Sans MT"/>
              </a:rPr>
              <a:t> </a:t>
            </a:r>
            <a:r>
              <a:rPr sz="1700" dirty="0">
                <a:solidFill>
                  <a:srgbClr val="3B3B3B"/>
                </a:solidFill>
                <a:latin typeface="Gill Sans MT"/>
                <a:cs typeface="Gill Sans MT"/>
              </a:rPr>
              <a:t>or staff</a:t>
            </a:r>
            <a:r>
              <a:rPr sz="1700" spc="-25" dirty="0">
                <a:solidFill>
                  <a:srgbClr val="3B3B3B"/>
                </a:solidFill>
                <a:latin typeface="Gill Sans MT"/>
                <a:cs typeface="Gill Sans MT"/>
              </a:rPr>
              <a:t> </a:t>
            </a:r>
            <a:r>
              <a:rPr sz="1700" dirty="0">
                <a:solidFill>
                  <a:srgbClr val="3B3B3B"/>
                </a:solidFill>
                <a:latin typeface="Gill Sans MT"/>
                <a:cs typeface="Gill Sans MT"/>
              </a:rPr>
              <a:t>members</a:t>
            </a:r>
            <a:r>
              <a:rPr sz="1700" spc="-45" dirty="0">
                <a:solidFill>
                  <a:srgbClr val="3B3B3B"/>
                </a:solidFill>
                <a:latin typeface="Gill Sans MT"/>
                <a:cs typeface="Gill Sans MT"/>
              </a:rPr>
              <a:t> may </a:t>
            </a:r>
            <a:r>
              <a:rPr sz="1700" dirty="0">
                <a:solidFill>
                  <a:srgbClr val="3B3B3B"/>
                </a:solidFill>
                <a:latin typeface="Gill Sans MT"/>
                <a:cs typeface="Gill Sans MT"/>
              </a:rPr>
              <a:t>need</a:t>
            </a:r>
            <a:r>
              <a:rPr sz="1700" spc="-20" dirty="0">
                <a:solidFill>
                  <a:srgbClr val="3B3B3B"/>
                </a:solidFill>
                <a:latin typeface="Gill Sans MT"/>
                <a:cs typeface="Gill Sans MT"/>
              </a:rPr>
              <a:t> </a:t>
            </a:r>
            <a:r>
              <a:rPr sz="1700" dirty="0">
                <a:solidFill>
                  <a:srgbClr val="3B3B3B"/>
                </a:solidFill>
                <a:latin typeface="Gill Sans MT"/>
                <a:cs typeface="Gill Sans MT"/>
              </a:rPr>
              <a:t>to</a:t>
            </a:r>
            <a:r>
              <a:rPr sz="1700" spc="-25" dirty="0">
                <a:solidFill>
                  <a:srgbClr val="3B3B3B"/>
                </a:solidFill>
                <a:latin typeface="Gill Sans MT"/>
                <a:cs typeface="Gill Sans MT"/>
              </a:rPr>
              <a:t> </a:t>
            </a:r>
            <a:r>
              <a:rPr sz="1700" dirty="0">
                <a:solidFill>
                  <a:srgbClr val="3B3B3B"/>
                </a:solidFill>
                <a:latin typeface="Gill Sans MT"/>
                <a:cs typeface="Gill Sans MT"/>
              </a:rPr>
              <a:t>use</a:t>
            </a:r>
            <a:r>
              <a:rPr sz="1700" spc="-10" dirty="0">
                <a:solidFill>
                  <a:srgbClr val="3B3B3B"/>
                </a:solidFill>
                <a:latin typeface="Gill Sans MT"/>
                <a:cs typeface="Gill Sans MT"/>
              </a:rPr>
              <a:t> University</a:t>
            </a:r>
            <a:r>
              <a:rPr sz="1700" spc="-45" dirty="0">
                <a:solidFill>
                  <a:srgbClr val="3B3B3B"/>
                </a:solidFill>
                <a:latin typeface="Gill Sans MT"/>
                <a:cs typeface="Gill Sans MT"/>
              </a:rPr>
              <a:t> </a:t>
            </a:r>
            <a:r>
              <a:rPr sz="1700" dirty="0">
                <a:solidFill>
                  <a:srgbClr val="3B3B3B"/>
                </a:solidFill>
                <a:latin typeface="Gill Sans MT"/>
                <a:cs typeface="Gill Sans MT"/>
              </a:rPr>
              <a:t>property</a:t>
            </a:r>
            <a:r>
              <a:rPr sz="1700" spc="-40" dirty="0">
                <a:solidFill>
                  <a:srgbClr val="3B3B3B"/>
                </a:solidFill>
                <a:latin typeface="Gill Sans MT"/>
                <a:cs typeface="Gill Sans MT"/>
              </a:rPr>
              <a:t> </a:t>
            </a:r>
            <a:r>
              <a:rPr sz="1700" dirty="0">
                <a:solidFill>
                  <a:srgbClr val="3B3B3B"/>
                </a:solidFill>
                <a:latin typeface="Gill Sans MT"/>
                <a:cs typeface="Gill Sans MT"/>
              </a:rPr>
              <a:t>at</a:t>
            </a:r>
            <a:r>
              <a:rPr sz="1700" spc="-25" dirty="0">
                <a:solidFill>
                  <a:srgbClr val="3B3B3B"/>
                </a:solidFill>
                <a:latin typeface="Gill Sans MT"/>
                <a:cs typeface="Gill Sans MT"/>
              </a:rPr>
              <a:t> </a:t>
            </a:r>
            <a:r>
              <a:rPr sz="1700" dirty="0">
                <a:solidFill>
                  <a:srgbClr val="3B3B3B"/>
                </a:solidFill>
                <a:latin typeface="Gill Sans MT"/>
                <a:cs typeface="Gill Sans MT"/>
              </a:rPr>
              <a:t>their</a:t>
            </a:r>
            <a:r>
              <a:rPr sz="1700" spc="-40" dirty="0">
                <a:solidFill>
                  <a:srgbClr val="3B3B3B"/>
                </a:solidFill>
                <a:latin typeface="Gill Sans MT"/>
                <a:cs typeface="Gill Sans MT"/>
              </a:rPr>
              <a:t> </a:t>
            </a:r>
            <a:r>
              <a:rPr sz="1700" dirty="0">
                <a:solidFill>
                  <a:srgbClr val="3B3B3B"/>
                </a:solidFill>
                <a:latin typeface="Gill Sans MT"/>
                <a:cs typeface="Gill Sans MT"/>
              </a:rPr>
              <a:t>homes</a:t>
            </a:r>
            <a:r>
              <a:rPr sz="1700" spc="-25" dirty="0">
                <a:solidFill>
                  <a:srgbClr val="3B3B3B"/>
                </a:solidFill>
                <a:latin typeface="Gill Sans MT"/>
                <a:cs typeface="Gill Sans MT"/>
              </a:rPr>
              <a:t> </a:t>
            </a:r>
            <a:r>
              <a:rPr sz="1700" dirty="0">
                <a:solidFill>
                  <a:srgbClr val="3B3B3B"/>
                </a:solidFill>
                <a:latin typeface="Gill Sans MT"/>
                <a:cs typeface="Gill Sans MT"/>
              </a:rPr>
              <a:t>or</a:t>
            </a:r>
            <a:r>
              <a:rPr sz="1700" spc="-20" dirty="0">
                <a:solidFill>
                  <a:srgbClr val="3B3B3B"/>
                </a:solidFill>
                <a:latin typeface="Gill Sans MT"/>
                <a:cs typeface="Gill Sans MT"/>
              </a:rPr>
              <a:t> </a:t>
            </a:r>
            <a:r>
              <a:rPr sz="1700" spc="-25" dirty="0">
                <a:solidFill>
                  <a:srgbClr val="3B3B3B"/>
                </a:solidFill>
                <a:latin typeface="Gill Sans MT"/>
                <a:cs typeface="Gill Sans MT"/>
              </a:rPr>
              <a:t>at </a:t>
            </a:r>
            <a:r>
              <a:rPr sz="1700" dirty="0">
                <a:solidFill>
                  <a:srgbClr val="3B3B3B"/>
                </a:solidFill>
                <a:latin typeface="Gill Sans MT"/>
                <a:cs typeface="Gill Sans MT"/>
              </a:rPr>
              <a:t>another</a:t>
            </a:r>
            <a:r>
              <a:rPr sz="1700" spc="-20" dirty="0">
                <a:solidFill>
                  <a:srgbClr val="3B3B3B"/>
                </a:solidFill>
                <a:latin typeface="Gill Sans MT"/>
                <a:cs typeface="Gill Sans MT"/>
              </a:rPr>
              <a:t> </a:t>
            </a:r>
            <a:r>
              <a:rPr sz="1700" dirty="0">
                <a:solidFill>
                  <a:srgbClr val="3B3B3B"/>
                </a:solidFill>
                <a:latin typeface="Gill Sans MT"/>
                <a:cs typeface="Gill Sans MT"/>
              </a:rPr>
              <a:t>off</a:t>
            </a:r>
            <a:r>
              <a:rPr sz="1700" spc="-20" dirty="0">
                <a:solidFill>
                  <a:srgbClr val="3B3B3B"/>
                </a:solidFill>
                <a:latin typeface="Gill Sans MT"/>
                <a:cs typeface="Gill Sans MT"/>
              </a:rPr>
              <a:t> </a:t>
            </a:r>
            <a:r>
              <a:rPr sz="1700" dirty="0">
                <a:solidFill>
                  <a:srgbClr val="3B3B3B"/>
                </a:solidFill>
                <a:latin typeface="Gill Sans MT"/>
                <a:cs typeface="Gill Sans MT"/>
              </a:rPr>
              <a:t>campus</a:t>
            </a:r>
            <a:r>
              <a:rPr sz="1700" spc="-45" dirty="0">
                <a:solidFill>
                  <a:srgbClr val="3B3B3B"/>
                </a:solidFill>
                <a:latin typeface="Gill Sans MT"/>
                <a:cs typeface="Gill Sans MT"/>
              </a:rPr>
              <a:t> </a:t>
            </a:r>
            <a:r>
              <a:rPr sz="1700" spc="-10" dirty="0">
                <a:solidFill>
                  <a:srgbClr val="3B3B3B"/>
                </a:solidFill>
                <a:latin typeface="Gill Sans MT"/>
                <a:cs typeface="Gill Sans MT"/>
              </a:rPr>
              <a:t>location.</a:t>
            </a:r>
            <a:endParaRPr sz="1700" dirty="0">
              <a:latin typeface="Gill Sans MT"/>
              <a:cs typeface="Gill Sans MT"/>
            </a:endParaRPr>
          </a:p>
          <a:p>
            <a:pPr marL="641985" marR="113030" lvl="1" indent="-304800">
              <a:lnSpc>
                <a:spcPts val="1800"/>
              </a:lnSpc>
              <a:spcBef>
                <a:spcPts val="1010"/>
              </a:spcBef>
              <a:buClr>
                <a:srgbClr val="902F61"/>
              </a:buClr>
              <a:buSzPct val="91176"/>
              <a:buFont typeface="Wingdings 2"/>
              <a:buChar char=""/>
              <a:tabLst>
                <a:tab pos="641985" algn="l"/>
              </a:tabLst>
            </a:pPr>
            <a:r>
              <a:rPr sz="1700" dirty="0">
                <a:solidFill>
                  <a:srgbClr val="3B3B3B"/>
                </a:solidFill>
                <a:latin typeface="Gill Sans MT"/>
                <a:cs typeface="Gill Sans MT"/>
              </a:rPr>
              <a:t>Emeriti</a:t>
            </a:r>
            <a:r>
              <a:rPr sz="1700" spc="-80" dirty="0">
                <a:solidFill>
                  <a:srgbClr val="3B3B3B"/>
                </a:solidFill>
                <a:latin typeface="Gill Sans MT"/>
                <a:cs typeface="Gill Sans MT"/>
              </a:rPr>
              <a:t> </a:t>
            </a:r>
            <a:r>
              <a:rPr sz="1700" dirty="0">
                <a:solidFill>
                  <a:srgbClr val="3B3B3B"/>
                </a:solidFill>
                <a:latin typeface="Gill Sans MT"/>
                <a:cs typeface="Gill Sans MT"/>
              </a:rPr>
              <a:t>faculty</a:t>
            </a:r>
            <a:r>
              <a:rPr sz="1700" spc="-35" dirty="0">
                <a:solidFill>
                  <a:srgbClr val="3B3B3B"/>
                </a:solidFill>
                <a:latin typeface="Gill Sans MT"/>
                <a:cs typeface="Gill Sans MT"/>
              </a:rPr>
              <a:t> </a:t>
            </a:r>
            <a:r>
              <a:rPr sz="1700" dirty="0">
                <a:solidFill>
                  <a:srgbClr val="3B3B3B"/>
                </a:solidFill>
                <a:latin typeface="Gill Sans MT"/>
                <a:cs typeface="Gill Sans MT"/>
              </a:rPr>
              <a:t>are</a:t>
            </a:r>
            <a:r>
              <a:rPr sz="1700" spc="-40" dirty="0">
                <a:solidFill>
                  <a:srgbClr val="3B3B3B"/>
                </a:solidFill>
                <a:latin typeface="Gill Sans MT"/>
                <a:cs typeface="Gill Sans MT"/>
              </a:rPr>
              <a:t> </a:t>
            </a:r>
            <a:r>
              <a:rPr sz="1700" dirty="0">
                <a:solidFill>
                  <a:srgbClr val="3B3B3B"/>
                </a:solidFill>
                <a:latin typeface="Gill Sans MT"/>
                <a:cs typeface="Gill Sans MT"/>
              </a:rPr>
              <a:t>entitled</a:t>
            </a:r>
            <a:r>
              <a:rPr sz="1700" spc="-80" dirty="0">
                <a:solidFill>
                  <a:srgbClr val="3B3B3B"/>
                </a:solidFill>
                <a:latin typeface="Gill Sans MT"/>
                <a:cs typeface="Gill Sans MT"/>
              </a:rPr>
              <a:t> </a:t>
            </a:r>
            <a:r>
              <a:rPr sz="1700" dirty="0">
                <a:solidFill>
                  <a:srgbClr val="3B3B3B"/>
                </a:solidFill>
                <a:latin typeface="Gill Sans MT"/>
                <a:cs typeface="Gill Sans MT"/>
              </a:rPr>
              <a:t>to</a:t>
            </a:r>
            <a:r>
              <a:rPr sz="1700" spc="-35" dirty="0">
                <a:solidFill>
                  <a:srgbClr val="3B3B3B"/>
                </a:solidFill>
                <a:latin typeface="Gill Sans MT"/>
                <a:cs typeface="Gill Sans MT"/>
              </a:rPr>
              <a:t> </a:t>
            </a:r>
            <a:r>
              <a:rPr sz="1700" dirty="0">
                <a:solidFill>
                  <a:srgbClr val="3B3B3B"/>
                </a:solidFill>
                <a:latin typeface="Gill Sans MT"/>
                <a:cs typeface="Gill Sans MT"/>
              </a:rPr>
              <a:t>full</a:t>
            </a:r>
            <a:r>
              <a:rPr sz="1700" spc="-30" dirty="0">
                <a:solidFill>
                  <a:srgbClr val="3B3B3B"/>
                </a:solidFill>
                <a:latin typeface="Gill Sans MT"/>
                <a:cs typeface="Gill Sans MT"/>
              </a:rPr>
              <a:t> </a:t>
            </a:r>
            <a:r>
              <a:rPr sz="1700" dirty="0">
                <a:solidFill>
                  <a:srgbClr val="3B3B3B"/>
                </a:solidFill>
                <a:latin typeface="Gill Sans MT"/>
                <a:cs typeface="Gill Sans MT"/>
              </a:rPr>
              <a:t>computer</a:t>
            </a:r>
            <a:r>
              <a:rPr sz="1700" spc="-25" dirty="0">
                <a:solidFill>
                  <a:srgbClr val="3B3B3B"/>
                </a:solidFill>
                <a:latin typeface="Gill Sans MT"/>
                <a:cs typeface="Gill Sans MT"/>
              </a:rPr>
              <a:t> </a:t>
            </a:r>
            <a:r>
              <a:rPr sz="1700" dirty="0">
                <a:solidFill>
                  <a:srgbClr val="3B3B3B"/>
                </a:solidFill>
                <a:latin typeface="Gill Sans MT"/>
                <a:cs typeface="Gill Sans MT"/>
              </a:rPr>
              <a:t>privileges</a:t>
            </a:r>
            <a:r>
              <a:rPr sz="1700" spc="-70" dirty="0">
                <a:solidFill>
                  <a:srgbClr val="3B3B3B"/>
                </a:solidFill>
                <a:latin typeface="Gill Sans MT"/>
                <a:cs typeface="Gill Sans MT"/>
              </a:rPr>
              <a:t> </a:t>
            </a:r>
            <a:r>
              <a:rPr sz="1700" dirty="0">
                <a:solidFill>
                  <a:srgbClr val="3B3B3B"/>
                </a:solidFill>
                <a:latin typeface="Gill Sans MT"/>
                <a:cs typeface="Gill Sans MT"/>
              </a:rPr>
              <a:t>under</a:t>
            </a:r>
            <a:r>
              <a:rPr sz="1700" spc="-55" dirty="0">
                <a:solidFill>
                  <a:srgbClr val="3B3B3B"/>
                </a:solidFill>
                <a:latin typeface="Gill Sans MT"/>
                <a:cs typeface="Gill Sans MT"/>
              </a:rPr>
              <a:t> </a:t>
            </a:r>
            <a:r>
              <a:rPr sz="1700" b="1" dirty="0">
                <a:solidFill>
                  <a:srgbClr val="3B3B3B"/>
                </a:solidFill>
                <a:latin typeface="Gill Sans MT"/>
                <a:cs typeface="Gill Sans MT"/>
              </a:rPr>
              <a:t>Faculty</a:t>
            </a:r>
            <a:r>
              <a:rPr sz="1700" b="1" spc="-50" dirty="0">
                <a:solidFill>
                  <a:srgbClr val="3B3B3B"/>
                </a:solidFill>
                <a:latin typeface="Gill Sans MT"/>
                <a:cs typeface="Gill Sans MT"/>
              </a:rPr>
              <a:t> </a:t>
            </a:r>
            <a:r>
              <a:rPr sz="1700" b="1" dirty="0">
                <a:solidFill>
                  <a:srgbClr val="3B3B3B"/>
                </a:solidFill>
                <a:latin typeface="Gill Sans MT"/>
                <a:cs typeface="Gill Sans MT"/>
              </a:rPr>
              <a:t>Handbook</a:t>
            </a:r>
            <a:r>
              <a:rPr sz="1700" b="1" spc="-70" dirty="0">
                <a:solidFill>
                  <a:srgbClr val="3B3B3B"/>
                </a:solidFill>
                <a:latin typeface="Gill Sans MT"/>
                <a:cs typeface="Gill Sans MT"/>
              </a:rPr>
              <a:t> </a:t>
            </a:r>
            <a:r>
              <a:rPr sz="1700" b="1" spc="-60" dirty="0">
                <a:solidFill>
                  <a:srgbClr val="3B3B3B"/>
                </a:solidFill>
                <a:latin typeface="Gill Sans MT"/>
                <a:cs typeface="Gill Sans MT"/>
              </a:rPr>
              <a:t>Policy</a:t>
            </a:r>
            <a:r>
              <a:rPr sz="1700" b="1" spc="-45" dirty="0">
                <a:solidFill>
                  <a:srgbClr val="3B3B3B"/>
                </a:solidFill>
                <a:latin typeface="Gill Sans MT"/>
                <a:cs typeface="Gill Sans MT"/>
              </a:rPr>
              <a:t> </a:t>
            </a:r>
            <a:r>
              <a:rPr sz="1700" b="1" spc="-10" dirty="0">
                <a:solidFill>
                  <a:srgbClr val="3B3B3B"/>
                </a:solidFill>
                <a:latin typeface="Gill Sans MT"/>
                <a:cs typeface="Gill Sans MT"/>
              </a:rPr>
              <a:t>C305</a:t>
            </a:r>
            <a:r>
              <a:rPr sz="1700" spc="-10" dirty="0">
                <a:solidFill>
                  <a:srgbClr val="3B3B3B"/>
                </a:solidFill>
                <a:latin typeface="Gill Sans MT"/>
                <a:cs typeface="Gill Sans MT"/>
              </a:rPr>
              <a:t>,</a:t>
            </a:r>
            <a:r>
              <a:rPr sz="1700" spc="-190" dirty="0">
                <a:solidFill>
                  <a:srgbClr val="3B3B3B"/>
                </a:solidFill>
                <a:latin typeface="Gill Sans MT"/>
                <a:cs typeface="Gill Sans MT"/>
              </a:rPr>
              <a:t> </a:t>
            </a:r>
            <a:r>
              <a:rPr sz="1700" dirty="0">
                <a:solidFill>
                  <a:srgbClr val="3B3B3B"/>
                </a:solidFill>
                <a:latin typeface="Gill Sans MT"/>
                <a:cs typeface="Gill Sans MT"/>
              </a:rPr>
              <a:t>which</a:t>
            </a:r>
            <a:r>
              <a:rPr sz="1700" spc="-45" dirty="0">
                <a:solidFill>
                  <a:srgbClr val="3B3B3B"/>
                </a:solidFill>
                <a:latin typeface="Gill Sans MT"/>
                <a:cs typeface="Gill Sans MT"/>
              </a:rPr>
              <a:t> </a:t>
            </a:r>
            <a:r>
              <a:rPr sz="1700" spc="-40" dirty="0">
                <a:solidFill>
                  <a:srgbClr val="3B3B3B"/>
                </a:solidFill>
                <a:latin typeface="Gill Sans MT"/>
                <a:cs typeface="Gill Sans MT"/>
              </a:rPr>
              <a:t>may</a:t>
            </a:r>
            <a:r>
              <a:rPr sz="1700" spc="-75" dirty="0">
                <a:solidFill>
                  <a:srgbClr val="3B3B3B"/>
                </a:solidFill>
                <a:latin typeface="Gill Sans MT"/>
                <a:cs typeface="Gill Sans MT"/>
              </a:rPr>
              <a:t> </a:t>
            </a:r>
            <a:r>
              <a:rPr sz="1700" spc="-10" dirty="0">
                <a:solidFill>
                  <a:srgbClr val="3B3B3B"/>
                </a:solidFill>
                <a:latin typeface="Gill Sans MT"/>
                <a:cs typeface="Gill Sans MT"/>
              </a:rPr>
              <a:t>include </a:t>
            </a:r>
            <a:r>
              <a:rPr sz="1700" dirty="0">
                <a:solidFill>
                  <a:srgbClr val="3B3B3B"/>
                </a:solidFill>
                <a:latin typeface="Gill Sans MT"/>
                <a:cs typeface="Gill Sans MT"/>
              </a:rPr>
              <a:t>checking</a:t>
            </a:r>
            <a:r>
              <a:rPr sz="1700" spc="-40" dirty="0">
                <a:solidFill>
                  <a:srgbClr val="3B3B3B"/>
                </a:solidFill>
                <a:latin typeface="Gill Sans MT"/>
                <a:cs typeface="Gill Sans MT"/>
              </a:rPr>
              <a:t> </a:t>
            </a:r>
            <a:r>
              <a:rPr sz="1700" dirty="0">
                <a:solidFill>
                  <a:srgbClr val="3B3B3B"/>
                </a:solidFill>
                <a:latin typeface="Gill Sans MT"/>
                <a:cs typeface="Gill Sans MT"/>
              </a:rPr>
              <a:t>out</a:t>
            </a:r>
            <a:r>
              <a:rPr sz="1700" spc="-70" dirty="0">
                <a:solidFill>
                  <a:srgbClr val="3B3B3B"/>
                </a:solidFill>
                <a:latin typeface="Gill Sans MT"/>
                <a:cs typeface="Gill Sans MT"/>
              </a:rPr>
              <a:t> </a:t>
            </a:r>
            <a:r>
              <a:rPr sz="1700" dirty="0">
                <a:solidFill>
                  <a:srgbClr val="3B3B3B"/>
                </a:solidFill>
                <a:latin typeface="Gill Sans MT"/>
                <a:cs typeface="Gill Sans MT"/>
              </a:rPr>
              <a:t>computers</a:t>
            </a:r>
            <a:r>
              <a:rPr sz="1700" spc="-60" dirty="0">
                <a:solidFill>
                  <a:srgbClr val="3B3B3B"/>
                </a:solidFill>
                <a:latin typeface="Gill Sans MT"/>
                <a:cs typeface="Gill Sans MT"/>
              </a:rPr>
              <a:t> </a:t>
            </a:r>
            <a:r>
              <a:rPr sz="1700" dirty="0">
                <a:solidFill>
                  <a:srgbClr val="3B3B3B"/>
                </a:solidFill>
                <a:latin typeface="Gill Sans MT"/>
                <a:cs typeface="Gill Sans MT"/>
              </a:rPr>
              <a:t>for</a:t>
            </a:r>
            <a:r>
              <a:rPr sz="1700" spc="-35" dirty="0">
                <a:solidFill>
                  <a:srgbClr val="3B3B3B"/>
                </a:solidFill>
                <a:latin typeface="Gill Sans MT"/>
                <a:cs typeface="Gill Sans MT"/>
              </a:rPr>
              <a:t> </a:t>
            </a:r>
            <a:r>
              <a:rPr sz="1700" dirty="0">
                <a:solidFill>
                  <a:srgbClr val="3B3B3B"/>
                </a:solidFill>
                <a:latin typeface="Gill Sans MT"/>
                <a:cs typeface="Gill Sans MT"/>
              </a:rPr>
              <a:t>use</a:t>
            </a:r>
            <a:r>
              <a:rPr sz="1700" spc="-30" dirty="0">
                <a:solidFill>
                  <a:srgbClr val="3B3B3B"/>
                </a:solidFill>
                <a:latin typeface="Gill Sans MT"/>
                <a:cs typeface="Gill Sans MT"/>
              </a:rPr>
              <a:t> </a:t>
            </a:r>
            <a:r>
              <a:rPr sz="1700" dirty="0">
                <a:solidFill>
                  <a:srgbClr val="3B3B3B"/>
                </a:solidFill>
                <a:latin typeface="Gill Sans MT"/>
                <a:cs typeface="Gill Sans MT"/>
              </a:rPr>
              <a:t>off</a:t>
            </a:r>
            <a:r>
              <a:rPr sz="1700" spc="-25" dirty="0">
                <a:solidFill>
                  <a:srgbClr val="3B3B3B"/>
                </a:solidFill>
                <a:latin typeface="Gill Sans MT"/>
                <a:cs typeface="Gill Sans MT"/>
              </a:rPr>
              <a:t> </a:t>
            </a:r>
            <a:r>
              <a:rPr sz="1700" spc="-10" dirty="0">
                <a:solidFill>
                  <a:srgbClr val="3B3B3B"/>
                </a:solidFill>
                <a:latin typeface="Gill Sans MT"/>
                <a:cs typeface="Gill Sans MT"/>
              </a:rPr>
              <a:t>campus.</a:t>
            </a:r>
            <a:endParaRPr sz="1700" dirty="0">
              <a:latin typeface="Gill Sans MT"/>
              <a:cs typeface="Gill Sans MT"/>
            </a:endParaRPr>
          </a:p>
          <a:p>
            <a:pPr marL="318770" marR="1364615" indent="-306705">
              <a:lnSpc>
                <a:spcPts val="2300"/>
              </a:lnSpc>
              <a:spcBef>
                <a:spcPts val="825"/>
              </a:spcBef>
              <a:buClr>
                <a:srgbClr val="902F61"/>
              </a:buClr>
              <a:buSzPct val="90000"/>
              <a:buFont typeface="Wingdings 2"/>
              <a:buChar char=""/>
              <a:tabLst>
                <a:tab pos="318770" algn="l"/>
              </a:tabLst>
            </a:pPr>
            <a:r>
              <a:rPr sz="2000" dirty="0">
                <a:solidFill>
                  <a:srgbClr val="3B3B3B"/>
                </a:solidFill>
                <a:latin typeface="Gill Sans MT"/>
                <a:cs typeface="Gill Sans MT"/>
              </a:rPr>
              <a:t>The</a:t>
            </a:r>
            <a:r>
              <a:rPr sz="2000" spc="-50" dirty="0">
                <a:solidFill>
                  <a:srgbClr val="3B3B3B"/>
                </a:solidFill>
                <a:latin typeface="Gill Sans MT"/>
                <a:cs typeface="Gill Sans MT"/>
              </a:rPr>
              <a:t> </a:t>
            </a:r>
            <a:r>
              <a:rPr sz="2000" spc="-10" dirty="0">
                <a:solidFill>
                  <a:srgbClr val="3B3B3B"/>
                </a:solidFill>
                <a:latin typeface="Gill Sans MT"/>
                <a:cs typeface="Gill Sans MT"/>
              </a:rPr>
              <a:t>employee</a:t>
            </a:r>
            <a:r>
              <a:rPr sz="2000" spc="-60" dirty="0">
                <a:solidFill>
                  <a:srgbClr val="3B3B3B"/>
                </a:solidFill>
                <a:latin typeface="Gill Sans MT"/>
                <a:cs typeface="Gill Sans MT"/>
              </a:rPr>
              <a:t> </a:t>
            </a:r>
            <a:r>
              <a:rPr sz="2000" dirty="0">
                <a:solidFill>
                  <a:srgbClr val="3B3B3B"/>
                </a:solidFill>
                <a:latin typeface="Gill Sans MT"/>
                <a:cs typeface="Gill Sans MT"/>
              </a:rPr>
              <a:t>is</a:t>
            </a:r>
            <a:r>
              <a:rPr sz="2000" spc="-55" dirty="0">
                <a:solidFill>
                  <a:srgbClr val="3B3B3B"/>
                </a:solidFill>
                <a:latin typeface="Gill Sans MT"/>
                <a:cs typeface="Gill Sans MT"/>
              </a:rPr>
              <a:t> </a:t>
            </a:r>
            <a:r>
              <a:rPr sz="2000" spc="-10" dirty="0">
                <a:solidFill>
                  <a:srgbClr val="3B3B3B"/>
                </a:solidFill>
                <a:latin typeface="Gill Sans MT"/>
                <a:cs typeface="Gill Sans MT"/>
              </a:rPr>
              <a:t>responsible</a:t>
            </a:r>
            <a:r>
              <a:rPr sz="2000" spc="-70" dirty="0">
                <a:solidFill>
                  <a:srgbClr val="3B3B3B"/>
                </a:solidFill>
                <a:latin typeface="Gill Sans MT"/>
                <a:cs typeface="Gill Sans MT"/>
              </a:rPr>
              <a:t> </a:t>
            </a:r>
            <a:r>
              <a:rPr sz="2000" dirty="0">
                <a:solidFill>
                  <a:srgbClr val="3B3B3B"/>
                </a:solidFill>
                <a:latin typeface="Gill Sans MT"/>
                <a:cs typeface="Gill Sans MT"/>
              </a:rPr>
              <a:t>for</a:t>
            </a:r>
            <a:r>
              <a:rPr sz="2000" spc="-50" dirty="0">
                <a:solidFill>
                  <a:srgbClr val="3B3B3B"/>
                </a:solidFill>
                <a:latin typeface="Gill Sans MT"/>
                <a:cs typeface="Gill Sans MT"/>
              </a:rPr>
              <a:t> </a:t>
            </a:r>
            <a:r>
              <a:rPr sz="2000" dirty="0">
                <a:solidFill>
                  <a:srgbClr val="3B3B3B"/>
                </a:solidFill>
                <a:latin typeface="Gill Sans MT"/>
                <a:cs typeface="Gill Sans MT"/>
              </a:rPr>
              <a:t>the</a:t>
            </a:r>
            <a:r>
              <a:rPr sz="2000" spc="-40" dirty="0">
                <a:solidFill>
                  <a:srgbClr val="3B3B3B"/>
                </a:solidFill>
                <a:latin typeface="Gill Sans MT"/>
                <a:cs typeface="Gill Sans MT"/>
              </a:rPr>
              <a:t> </a:t>
            </a:r>
            <a:r>
              <a:rPr sz="2000" dirty="0">
                <a:solidFill>
                  <a:srgbClr val="3B3B3B"/>
                </a:solidFill>
                <a:latin typeface="Gill Sans MT"/>
                <a:cs typeface="Gill Sans MT"/>
              </a:rPr>
              <a:t>security</a:t>
            </a:r>
            <a:r>
              <a:rPr sz="2000" spc="-50" dirty="0">
                <a:solidFill>
                  <a:srgbClr val="3B3B3B"/>
                </a:solidFill>
                <a:latin typeface="Gill Sans MT"/>
                <a:cs typeface="Gill Sans MT"/>
              </a:rPr>
              <a:t> </a:t>
            </a:r>
            <a:r>
              <a:rPr sz="2000" dirty="0">
                <a:solidFill>
                  <a:srgbClr val="3B3B3B"/>
                </a:solidFill>
                <a:latin typeface="Gill Sans MT"/>
                <a:cs typeface="Gill Sans MT"/>
              </a:rPr>
              <a:t>of</a:t>
            </a:r>
            <a:r>
              <a:rPr sz="2000" spc="-35" dirty="0">
                <a:solidFill>
                  <a:srgbClr val="3B3B3B"/>
                </a:solidFill>
                <a:latin typeface="Gill Sans MT"/>
                <a:cs typeface="Gill Sans MT"/>
              </a:rPr>
              <a:t> </a:t>
            </a:r>
            <a:r>
              <a:rPr sz="2000" dirty="0">
                <a:solidFill>
                  <a:srgbClr val="3B3B3B"/>
                </a:solidFill>
                <a:latin typeface="Gill Sans MT"/>
                <a:cs typeface="Gill Sans MT"/>
              </a:rPr>
              <a:t>the</a:t>
            </a:r>
            <a:r>
              <a:rPr sz="2000" spc="-35" dirty="0">
                <a:solidFill>
                  <a:srgbClr val="3B3B3B"/>
                </a:solidFill>
                <a:latin typeface="Gill Sans MT"/>
                <a:cs typeface="Gill Sans MT"/>
              </a:rPr>
              <a:t> </a:t>
            </a:r>
            <a:r>
              <a:rPr sz="2000" dirty="0">
                <a:solidFill>
                  <a:srgbClr val="3B3B3B"/>
                </a:solidFill>
                <a:latin typeface="Gill Sans MT"/>
                <a:cs typeface="Gill Sans MT"/>
              </a:rPr>
              <a:t>property</a:t>
            </a:r>
            <a:r>
              <a:rPr sz="2000" spc="125" dirty="0">
                <a:solidFill>
                  <a:srgbClr val="3B3B3B"/>
                </a:solidFill>
                <a:latin typeface="Gill Sans MT"/>
                <a:cs typeface="Gill Sans MT"/>
              </a:rPr>
              <a:t> </a:t>
            </a:r>
            <a:r>
              <a:rPr sz="2000" dirty="0">
                <a:solidFill>
                  <a:srgbClr val="3B3B3B"/>
                </a:solidFill>
                <a:latin typeface="Gill Sans MT"/>
                <a:cs typeface="Gill Sans MT"/>
              </a:rPr>
              <a:t>and</a:t>
            </a:r>
            <a:r>
              <a:rPr sz="2000" spc="-40" dirty="0">
                <a:solidFill>
                  <a:srgbClr val="3B3B3B"/>
                </a:solidFill>
                <a:latin typeface="Gill Sans MT"/>
                <a:cs typeface="Gill Sans MT"/>
              </a:rPr>
              <a:t> </a:t>
            </a:r>
            <a:r>
              <a:rPr sz="2000" dirty="0">
                <a:solidFill>
                  <a:srgbClr val="3B3B3B"/>
                </a:solidFill>
                <a:latin typeface="Gill Sans MT"/>
                <a:cs typeface="Gill Sans MT"/>
              </a:rPr>
              <a:t>its</a:t>
            </a:r>
            <a:r>
              <a:rPr sz="2000" spc="-40" dirty="0">
                <a:solidFill>
                  <a:srgbClr val="3B3B3B"/>
                </a:solidFill>
                <a:latin typeface="Gill Sans MT"/>
                <a:cs typeface="Gill Sans MT"/>
              </a:rPr>
              <a:t> </a:t>
            </a:r>
            <a:r>
              <a:rPr sz="2000" spc="-20" dirty="0">
                <a:solidFill>
                  <a:srgbClr val="3B3B3B"/>
                </a:solidFill>
                <a:latin typeface="Gill Sans MT"/>
                <a:cs typeface="Gill Sans MT"/>
              </a:rPr>
              <a:t>appropriate</a:t>
            </a:r>
            <a:r>
              <a:rPr sz="2000" spc="-70" dirty="0">
                <a:solidFill>
                  <a:srgbClr val="3B3B3B"/>
                </a:solidFill>
                <a:latin typeface="Gill Sans MT"/>
                <a:cs typeface="Gill Sans MT"/>
              </a:rPr>
              <a:t> </a:t>
            </a:r>
            <a:r>
              <a:rPr sz="2000" dirty="0">
                <a:solidFill>
                  <a:srgbClr val="3B3B3B"/>
                </a:solidFill>
                <a:latin typeface="Gill Sans MT"/>
                <a:cs typeface="Gill Sans MT"/>
              </a:rPr>
              <a:t>use</a:t>
            </a:r>
            <a:r>
              <a:rPr sz="2000" spc="-25" dirty="0">
                <a:solidFill>
                  <a:srgbClr val="3B3B3B"/>
                </a:solidFill>
                <a:latin typeface="Gill Sans MT"/>
                <a:cs typeface="Gill Sans MT"/>
              </a:rPr>
              <a:t> and </a:t>
            </a:r>
            <a:r>
              <a:rPr sz="2000" spc="-10" dirty="0">
                <a:solidFill>
                  <a:srgbClr val="3B3B3B"/>
                </a:solidFill>
                <a:latin typeface="Gill Sans MT"/>
                <a:cs typeface="Gill Sans MT"/>
              </a:rPr>
              <a:t>maintenance.</a:t>
            </a:r>
            <a:endParaRPr sz="2000" dirty="0">
              <a:latin typeface="Gill Sans MT"/>
              <a:cs typeface="Gill Sans MT"/>
            </a:endParaRPr>
          </a:p>
          <a:p>
            <a:pPr marL="318770" marR="770255" indent="-306705">
              <a:lnSpc>
                <a:spcPts val="2200"/>
              </a:lnSpc>
              <a:spcBef>
                <a:spcPts val="1085"/>
              </a:spcBef>
              <a:buClr>
                <a:srgbClr val="902F61"/>
              </a:buClr>
              <a:buSzPct val="90000"/>
              <a:buFont typeface="Wingdings 2"/>
              <a:buChar char=""/>
              <a:tabLst>
                <a:tab pos="318770" algn="l"/>
              </a:tabLst>
            </a:pPr>
            <a:r>
              <a:rPr sz="2000" dirty="0">
                <a:solidFill>
                  <a:srgbClr val="3B3B3B"/>
                </a:solidFill>
                <a:latin typeface="Gill Sans MT"/>
                <a:cs typeface="Gill Sans MT"/>
              </a:rPr>
              <a:t>If</a:t>
            </a:r>
            <a:r>
              <a:rPr sz="2000" spc="-60" dirty="0">
                <a:solidFill>
                  <a:srgbClr val="3B3B3B"/>
                </a:solidFill>
                <a:latin typeface="Gill Sans MT"/>
                <a:cs typeface="Gill Sans MT"/>
              </a:rPr>
              <a:t> </a:t>
            </a:r>
            <a:r>
              <a:rPr sz="2000" dirty="0">
                <a:solidFill>
                  <a:srgbClr val="3B3B3B"/>
                </a:solidFill>
                <a:latin typeface="Gill Sans MT"/>
                <a:cs typeface="Gill Sans MT"/>
              </a:rPr>
              <a:t>property</a:t>
            </a:r>
            <a:r>
              <a:rPr sz="2000" spc="-85" dirty="0">
                <a:solidFill>
                  <a:srgbClr val="3B3B3B"/>
                </a:solidFill>
                <a:latin typeface="Gill Sans MT"/>
                <a:cs typeface="Gill Sans MT"/>
              </a:rPr>
              <a:t> </a:t>
            </a:r>
            <a:r>
              <a:rPr sz="2000" dirty="0">
                <a:solidFill>
                  <a:srgbClr val="3B3B3B"/>
                </a:solidFill>
                <a:latin typeface="Gill Sans MT"/>
                <a:cs typeface="Gill Sans MT"/>
              </a:rPr>
              <a:t>is</a:t>
            </a:r>
            <a:r>
              <a:rPr sz="2000" spc="-50" dirty="0">
                <a:solidFill>
                  <a:srgbClr val="3B3B3B"/>
                </a:solidFill>
                <a:latin typeface="Gill Sans MT"/>
                <a:cs typeface="Gill Sans MT"/>
              </a:rPr>
              <a:t> </a:t>
            </a:r>
            <a:r>
              <a:rPr sz="2000" spc="-20" dirty="0">
                <a:solidFill>
                  <a:srgbClr val="3B3B3B"/>
                </a:solidFill>
                <a:latin typeface="Gill Sans MT"/>
                <a:cs typeface="Gill Sans MT"/>
              </a:rPr>
              <a:t>taken</a:t>
            </a:r>
            <a:r>
              <a:rPr sz="2000" spc="-85" dirty="0">
                <a:solidFill>
                  <a:srgbClr val="3B3B3B"/>
                </a:solidFill>
                <a:latin typeface="Gill Sans MT"/>
                <a:cs typeface="Gill Sans MT"/>
              </a:rPr>
              <a:t> </a:t>
            </a:r>
            <a:r>
              <a:rPr sz="2000" dirty="0">
                <a:solidFill>
                  <a:srgbClr val="3B3B3B"/>
                </a:solidFill>
                <a:latin typeface="Gill Sans MT"/>
                <a:cs typeface="Gill Sans MT"/>
              </a:rPr>
              <a:t>off</a:t>
            </a:r>
            <a:r>
              <a:rPr sz="2000" spc="-50" dirty="0">
                <a:solidFill>
                  <a:srgbClr val="3B3B3B"/>
                </a:solidFill>
                <a:latin typeface="Gill Sans MT"/>
                <a:cs typeface="Gill Sans MT"/>
              </a:rPr>
              <a:t> </a:t>
            </a:r>
            <a:r>
              <a:rPr sz="2000" dirty="0">
                <a:solidFill>
                  <a:srgbClr val="3B3B3B"/>
                </a:solidFill>
                <a:latin typeface="Gill Sans MT"/>
                <a:cs typeface="Gill Sans MT"/>
              </a:rPr>
              <a:t>campus</a:t>
            </a:r>
            <a:r>
              <a:rPr sz="2000" spc="-65" dirty="0">
                <a:solidFill>
                  <a:srgbClr val="3B3B3B"/>
                </a:solidFill>
                <a:latin typeface="Gill Sans MT"/>
                <a:cs typeface="Gill Sans MT"/>
              </a:rPr>
              <a:t> </a:t>
            </a:r>
            <a:r>
              <a:rPr sz="2000" dirty="0">
                <a:solidFill>
                  <a:srgbClr val="3B3B3B"/>
                </a:solidFill>
                <a:latin typeface="Gill Sans MT"/>
                <a:cs typeface="Gill Sans MT"/>
              </a:rPr>
              <a:t>for</a:t>
            </a:r>
            <a:r>
              <a:rPr sz="2000" spc="-60" dirty="0">
                <a:solidFill>
                  <a:srgbClr val="3B3B3B"/>
                </a:solidFill>
                <a:latin typeface="Gill Sans MT"/>
                <a:cs typeface="Gill Sans MT"/>
              </a:rPr>
              <a:t> </a:t>
            </a:r>
            <a:r>
              <a:rPr sz="2000" dirty="0">
                <a:solidFill>
                  <a:srgbClr val="3B3B3B"/>
                </a:solidFill>
                <a:latin typeface="Gill Sans MT"/>
                <a:cs typeface="Gill Sans MT"/>
              </a:rPr>
              <a:t>a</a:t>
            </a:r>
            <a:r>
              <a:rPr sz="2000" spc="-50" dirty="0">
                <a:solidFill>
                  <a:srgbClr val="3B3B3B"/>
                </a:solidFill>
                <a:latin typeface="Gill Sans MT"/>
                <a:cs typeface="Gill Sans MT"/>
              </a:rPr>
              <a:t> </a:t>
            </a:r>
            <a:r>
              <a:rPr sz="2000" dirty="0">
                <a:solidFill>
                  <a:srgbClr val="3B3B3B"/>
                </a:solidFill>
                <a:latin typeface="Gill Sans MT"/>
                <a:cs typeface="Gill Sans MT"/>
              </a:rPr>
              <a:t>period</a:t>
            </a:r>
            <a:r>
              <a:rPr sz="2000" spc="-50" dirty="0">
                <a:solidFill>
                  <a:srgbClr val="3B3B3B"/>
                </a:solidFill>
                <a:latin typeface="Gill Sans MT"/>
                <a:cs typeface="Gill Sans MT"/>
              </a:rPr>
              <a:t> </a:t>
            </a:r>
            <a:r>
              <a:rPr sz="2000" dirty="0">
                <a:solidFill>
                  <a:srgbClr val="3B3B3B"/>
                </a:solidFill>
                <a:latin typeface="Gill Sans MT"/>
                <a:cs typeface="Gill Sans MT"/>
              </a:rPr>
              <a:t>of</a:t>
            </a:r>
            <a:r>
              <a:rPr sz="2000" spc="-45" dirty="0">
                <a:solidFill>
                  <a:srgbClr val="3B3B3B"/>
                </a:solidFill>
                <a:latin typeface="Gill Sans MT"/>
                <a:cs typeface="Gill Sans MT"/>
              </a:rPr>
              <a:t> </a:t>
            </a:r>
            <a:r>
              <a:rPr sz="2000" dirty="0">
                <a:solidFill>
                  <a:srgbClr val="3B3B3B"/>
                </a:solidFill>
                <a:latin typeface="Gill Sans MT"/>
                <a:cs typeface="Gill Sans MT"/>
              </a:rPr>
              <a:t>more</a:t>
            </a:r>
            <a:r>
              <a:rPr sz="2000" spc="-70" dirty="0">
                <a:solidFill>
                  <a:srgbClr val="3B3B3B"/>
                </a:solidFill>
                <a:latin typeface="Gill Sans MT"/>
                <a:cs typeface="Gill Sans MT"/>
              </a:rPr>
              <a:t> </a:t>
            </a:r>
            <a:r>
              <a:rPr sz="2000" dirty="0">
                <a:solidFill>
                  <a:srgbClr val="3B3B3B"/>
                </a:solidFill>
                <a:latin typeface="Gill Sans MT"/>
                <a:cs typeface="Gill Sans MT"/>
              </a:rPr>
              <a:t>than</a:t>
            </a:r>
            <a:r>
              <a:rPr sz="2000" spc="-55" dirty="0">
                <a:solidFill>
                  <a:srgbClr val="3B3B3B"/>
                </a:solidFill>
                <a:latin typeface="Gill Sans MT"/>
                <a:cs typeface="Gill Sans MT"/>
              </a:rPr>
              <a:t> </a:t>
            </a:r>
            <a:r>
              <a:rPr sz="2000" dirty="0">
                <a:solidFill>
                  <a:srgbClr val="3B3B3B"/>
                </a:solidFill>
                <a:latin typeface="Gill Sans MT"/>
                <a:cs typeface="Gill Sans MT"/>
              </a:rPr>
              <a:t>one</a:t>
            </a:r>
            <a:r>
              <a:rPr sz="2000" spc="-55" dirty="0">
                <a:solidFill>
                  <a:srgbClr val="3B3B3B"/>
                </a:solidFill>
                <a:latin typeface="Gill Sans MT"/>
                <a:cs typeface="Gill Sans MT"/>
              </a:rPr>
              <a:t> </a:t>
            </a:r>
            <a:r>
              <a:rPr sz="2000" spc="-45" dirty="0">
                <a:solidFill>
                  <a:srgbClr val="3B3B3B"/>
                </a:solidFill>
                <a:latin typeface="Gill Sans MT"/>
                <a:cs typeface="Gill Sans MT"/>
              </a:rPr>
              <a:t>year,</a:t>
            </a:r>
            <a:r>
              <a:rPr sz="2000" spc="140" dirty="0">
                <a:solidFill>
                  <a:srgbClr val="3B3B3B"/>
                </a:solidFill>
                <a:latin typeface="Gill Sans MT"/>
                <a:cs typeface="Gill Sans MT"/>
              </a:rPr>
              <a:t> </a:t>
            </a:r>
            <a:r>
              <a:rPr lang="en-US" sz="2000" dirty="0">
                <a:solidFill>
                  <a:srgbClr val="3B3B3B"/>
                </a:solidFill>
                <a:latin typeface="Gill Sans MT"/>
                <a:cs typeface="Gill Sans MT"/>
              </a:rPr>
              <a:t>please ensure that the check out in Apptree is still valid</a:t>
            </a:r>
            <a:r>
              <a:rPr sz="2000" spc="-10" dirty="0">
                <a:solidFill>
                  <a:srgbClr val="3B3B3B"/>
                </a:solidFill>
                <a:latin typeface="Gill Sans MT"/>
                <a:cs typeface="Gill Sans MT"/>
              </a:rPr>
              <a:t>.</a:t>
            </a:r>
            <a:endParaRPr sz="2000" dirty="0">
              <a:latin typeface="Gill Sans MT"/>
              <a:cs typeface="Gill Sans M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531" y="606551"/>
            <a:ext cx="11299190" cy="1034257"/>
          </a:xfrm>
          <a:prstGeom prst="rect">
            <a:avLst/>
          </a:prstGeom>
          <a:solidFill>
            <a:srgbClr val="4D1334"/>
          </a:solidFill>
        </p:spPr>
        <p:txBody>
          <a:bodyPr vert="horz" wrap="square" lIns="0" tIns="353695" rIns="0" bIns="0" rtlCol="0">
            <a:spAutoFit/>
          </a:bodyPr>
          <a:lstStyle/>
          <a:p>
            <a:pPr marL="225425">
              <a:lnSpc>
                <a:spcPct val="100000"/>
              </a:lnSpc>
              <a:spcBef>
                <a:spcPts val="2785"/>
              </a:spcBef>
            </a:pPr>
            <a:r>
              <a:rPr sz="4400" dirty="0">
                <a:solidFill>
                  <a:srgbClr val="FFFFFF"/>
                </a:solidFill>
              </a:rPr>
              <a:t>CHECKING</a:t>
            </a:r>
            <a:r>
              <a:rPr sz="4400" spc="-70" dirty="0">
                <a:solidFill>
                  <a:srgbClr val="FFFFFF"/>
                </a:solidFill>
              </a:rPr>
              <a:t> </a:t>
            </a:r>
            <a:r>
              <a:rPr sz="4400" dirty="0">
                <a:solidFill>
                  <a:srgbClr val="FFFFFF"/>
                </a:solidFill>
              </a:rPr>
              <a:t>OUT</a:t>
            </a:r>
            <a:r>
              <a:rPr sz="4400" spc="-65" dirty="0">
                <a:solidFill>
                  <a:srgbClr val="FFFFFF"/>
                </a:solidFill>
              </a:rPr>
              <a:t> </a:t>
            </a:r>
            <a:r>
              <a:rPr sz="4400" spc="-10" dirty="0">
                <a:solidFill>
                  <a:srgbClr val="FFFFFF"/>
                </a:solidFill>
              </a:rPr>
              <a:t>EQUIPMENT</a:t>
            </a:r>
            <a:r>
              <a:rPr lang="en-US" sz="4400" spc="-10" dirty="0">
                <a:solidFill>
                  <a:srgbClr val="FFFFFF"/>
                </a:solidFill>
              </a:rPr>
              <a:t>- APPTREE</a:t>
            </a:r>
            <a:endParaRPr sz="4400" dirty="0"/>
          </a:p>
        </p:txBody>
      </p:sp>
      <p:sp>
        <p:nvSpPr>
          <p:cNvPr id="3" name="object 3"/>
          <p:cNvSpPr txBox="1"/>
          <p:nvPr/>
        </p:nvSpPr>
        <p:spPr>
          <a:xfrm>
            <a:off x="1143000" y="1905000"/>
            <a:ext cx="8560716" cy="3242554"/>
          </a:xfrm>
          <a:prstGeom prst="rect">
            <a:avLst/>
          </a:prstGeom>
        </p:spPr>
        <p:txBody>
          <a:bodyPr vert="horz" wrap="square" lIns="0" tIns="13335" rIns="0" bIns="0" rtlCol="0">
            <a:spAutoFit/>
          </a:bodyPr>
          <a:lstStyle/>
          <a:p>
            <a:pPr marL="318770" marR="81915" indent="-306705">
              <a:lnSpc>
                <a:spcPct val="100000"/>
              </a:lnSpc>
              <a:spcBef>
                <a:spcPts val="105"/>
              </a:spcBef>
              <a:buClr>
                <a:srgbClr val="902F61"/>
              </a:buClr>
              <a:buSzPct val="91176"/>
              <a:buFont typeface="Wingdings 2"/>
              <a:buChar char=""/>
              <a:tabLst>
                <a:tab pos="318770" algn="l"/>
              </a:tabLst>
            </a:pPr>
            <a:r>
              <a:rPr lang="en-US" sz="2000" dirty="0">
                <a:solidFill>
                  <a:srgbClr val="3B3B3B"/>
                </a:solidFill>
                <a:latin typeface="Gill Sans MT"/>
                <a:cs typeface="Gill Sans MT"/>
              </a:rPr>
              <a:t>Please submit a check out request in Apptree before taking </a:t>
            </a:r>
            <a:r>
              <a:rPr sz="2000" spc="-10" dirty="0">
                <a:solidFill>
                  <a:srgbClr val="3B3B3B"/>
                </a:solidFill>
                <a:latin typeface="Gill Sans MT"/>
                <a:cs typeface="Gill Sans MT"/>
              </a:rPr>
              <a:t>University</a:t>
            </a:r>
            <a:r>
              <a:rPr sz="2000" spc="-80" dirty="0">
                <a:solidFill>
                  <a:srgbClr val="3B3B3B"/>
                </a:solidFill>
                <a:latin typeface="Gill Sans MT"/>
                <a:cs typeface="Gill Sans MT"/>
              </a:rPr>
              <a:t> </a:t>
            </a:r>
            <a:r>
              <a:rPr sz="2000" spc="-10" dirty="0">
                <a:solidFill>
                  <a:srgbClr val="3B3B3B"/>
                </a:solidFill>
                <a:latin typeface="Gill Sans MT"/>
                <a:cs typeface="Gill Sans MT"/>
              </a:rPr>
              <a:t>property</a:t>
            </a:r>
            <a:r>
              <a:rPr lang="en-US" sz="2000" spc="-10" dirty="0">
                <a:solidFill>
                  <a:srgbClr val="3B3B3B"/>
                </a:solidFill>
                <a:latin typeface="Gill Sans MT"/>
                <a:cs typeface="Gill Sans MT"/>
              </a:rPr>
              <a:t> off campus.</a:t>
            </a:r>
          </a:p>
          <a:p>
            <a:pPr marL="12065" marR="81915">
              <a:lnSpc>
                <a:spcPct val="100000"/>
              </a:lnSpc>
              <a:spcBef>
                <a:spcPts val="105"/>
              </a:spcBef>
              <a:buClr>
                <a:srgbClr val="902F61"/>
              </a:buClr>
              <a:buSzPct val="91176"/>
              <a:tabLst>
                <a:tab pos="318770" algn="l"/>
              </a:tabLst>
            </a:pPr>
            <a:r>
              <a:rPr lang="en-US" sz="2000" spc="-10" dirty="0">
                <a:solidFill>
                  <a:srgbClr val="3B3B3B"/>
                </a:solidFill>
                <a:latin typeface="Gill Sans MT"/>
                <a:cs typeface="Gill Sans MT"/>
              </a:rPr>
              <a:t> </a:t>
            </a:r>
          </a:p>
          <a:p>
            <a:pPr marL="318770" marR="81915" indent="-306705">
              <a:lnSpc>
                <a:spcPct val="100000"/>
              </a:lnSpc>
              <a:spcBef>
                <a:spcPts val="105"/>
              </a:spcBef>
              <a:buClr>
                <a:srgbClr val="902F61"/>
              </a:buClr>
              <a:buSzPct val="91176"/>
              <a:buFont typeface="Wingdings 2"/>
              <a:buChar char=""/>
              <a:tabLst>
                <a:tab pos="318770" algn="l"/>
              </a:tabLst>
            </a:pPr>
            <a:r>
              <a:rPr lang="en-US" sz="2000" spc="-10" dirty="0">
                <a:solidFill>
                  <a:srgbClr val="3B3B3B"/>
                </a:solidFill>
                <a:latin typeface="Gill Sans MT"/>
                <a:cs typeface="Gill Sans MT"/>
              </a:rPr>
              <a:t>Please note the checkout will be good for a year and it will renew every year. </a:t>
            </a:r>
          </a:p>
          <a:p>
            <a:pPr marL="12065" marR="81915">
              <a:lnSpc>
                <a:spcPct val="100000"/>
              </a:lnSpc>
              <a:spcBef>
                <a:spcPts val="105"/>
              </a:spcBef>
              <a:buClr>
                <a:srgbClr val="902F61"/>
              </a:buClr>
              <a:buSzPct val="91176"/>
              <a:tabLst>
                <a:tab pos="318770" algn="l"/>
              </a:tabLst>
            </a:pPr>
            <a:endParaRPr lang="en-US" sz="2000" spc="-10" dirty="0">
              <a:solidFill>
                <a:srgbClr val="3B3B3B"/>
              </a:solidFill>
              <a:latin typeface="Gill Sans MT"/>
              <a:cs typeface="Gill Sans MT"/>
            </a:endParaRPr>
          </a:p>
          <a:p>
            <a:pPr marL="318770" marR="81915" indent="-306705">
              <a:lnSpc>
                <a:spcPct val="100000"/>
              </a:lnSpc>
              <a:spcBef>
                <a:spcPts val="105"/>
              </a:spcBef>
              <a:buClr>
                <a:srgbClr val="902F61"/>
              </a:buClr>
              <a:buSzPct val="91176"/>
              <a:buFont typeface="Wingdings 2"/>
              <a:buChar char=""/>
              <a:tabLst>
                <a:tab pos="318770" algn="l"/>
              </a:tabLst>
            </a:pPr>
            <a:r>
              <a:rPr lang="en-US" sz="2000" spc="-10" dirty="0">
                <a:solidFill>
                  <a:srgbClr val="3B3B3B"/>
                </a:solidFill>
                <a:latin typeface="Gill Sans MT"/>
                <a:cs typeface="Gill Sans MT"/>
              </a:rPr>
              <a:t>Check-ins request after property is done being used off campus are required to be submitted via Apptree</a:t>
            </a:r>
          </a:p>
          <a:p>
            <a:pPr marL="318770" marR="81915" indent="-306705">
              <a:lnSpc>
                <a:spcPct val="100000"/>
              </a:lnSpc>
              <a:spcBef>
                <a:spcPts val="105"/>
              </a:spcBef>
              <a:buClr>
                <a:srgbClr val="902F61"/>
              </a:buClr>
              <a:buSzPct val="91176"/>
              <a:buFont typeface="Wingdings 2"/>
              <a:buChar char=""/>
              <a:tabLst>
                <a:tab pos="318770" algn="l"/>
              </a:tabLst>
            </a:pPr>
            <a:endParaRPr sz="1700" dirty="0">
              <a:latin typeface="Gill Sans MT"/>
              <a:cs typeface="Gill Sans MT"/>
            </a:endParaRPr>
          </a:p>
          <a:p>
            <a:pPr marL="337185" marR="559435">
              <a:spcBef>
                <a:spcPts val="1010"/>
              </a:spcBef>
              <a:buClr>
                <a:srgbClr val="902F61"/>
              </a:buClr>
              <a:buSzPct val="90000"/>
              <a:tabLst>
                <a:tab pos="641985" algn="l"/>
              </a:tabLst>
            </a:pPr>
            <a:endParaRPr sz="1500" dirty="0">
              <a:latin typeface="Gill Sans MT"/>
              <a:cs typeface="Gill Sans MT"/>
            </a:endParaRPr>
          </a:p>
          <a:p>
            <a:pPr marL="12065" marR="5080">
              <a:lnSpc>
                <a:spcPct val="100000"/>
              </a:lnSpc>
              <a:spcBef>
                <a:spcPts val="985"/>
              </a:spcBef>
              <a:buClr>
                <a:srgbClr val="902F61"/>
              </a:buClr>
              <a:buSzPct val="91176"/>
              <a:tabLst>
                <a:tab pos="318770" algn="l"/>
              </a:tabLst>
            </a:pPr>
            <a:endParaRPr sz="1700" dirty="0">
              <a:latin typeface="Gill Sans MT"/>
              <a:cs typeface="Gill Sans MT"/>
            </a:endParaRPr>
          </a:p>
        </p:txBody>
      </p:sp>
      <p:graphicFrame>
        <p:nvGraphicFramePr>
          <p:cNvPr id="4" name="Table 3">
            <a:extLst>
              <a:ext uri="{FF2B5EF4-FFF2-40B4-BE49-F238E27FC236}">
                <a16:creationId xmlns:a16="http://schemas.microsoft.com/office/drawing/2014/main" id="{FC6D6C63-B429-C8B6-AFCE-74017F531B5B}"/>
              </a:ext>
            </a:extLst>
          </p:cNvPr>
          <p:cNvGraphicFramePr>
            <a:graphicFrameLocks noGrp="1"/>
          </p:cNvGraphicFramePr>
          <p:nvPr>
            <p:extLst>
              <p:ext uri="{D42A27DB-BD31-4B8C-83A1-F6EECF244321}">
                <p14:modId xmlns:p14="http://schemas.microsoft.com/office/powerpoint/2010/main" val="3856402472"/>
              </p:ext>
            </p:extLst>
          </p:nvPr>
        </p:nvGraphicFramePr>
        <p:xfrm>
          <a:off x="2133600" y="5257800"/>
          <a:ext cx="6324600" cy="1524000"/>
        </p:xfrm>
        <a:graphic>
          <a:graphicData uri="http://schemas.openxmlformats.org/drawingml/2006/table">
            <a:tbl>
              <a:tblPr/>
              <a:tblGrid>
                <a:gridCol w="1236850">
                  <a:extLst>
                    <a:ext uri="{9D8B030D-6E8A-4147-A177-3AD203B41FA5}">
                      <a16:colId xmlns:a16="http://schemas.microsoft.com/office/drawing/2014/main" val="972535444"/>
                    </a:ext>
                  </a:extLst>
                </a:gridCol>
                <a:gridCol w="5087750">
                  <a:extLst>
                    <a:ext uri="{9D8B030D-6E8A-4147-A177-3AD203B41FA5}">
                      <a16:colId xmlns:a16="http://schemas.microsoft.com/office/drawing/2014/main" val="1945078751"/>
                    </a:ext>
                  </a:extLst>
                </a:gridCol>
              </a:tblGrid>
              <a:tr h="1524000">
                <a:tc>
                  <a:txBody>
                    <a:bodyPr/>
                    <a:lstStyle/>
                    <a:p>
                      <a:pPr fontAlgn="t">
                        <a:buNone/>
                      </a:pPr>
                      <a:r>
                        <a:rPr lang="en-US" sz="1800" b="1" dirty="0">
                          <a:effectLst/>
                        </a:rPr>
                        <a:t>Asset Checkout</a:t>
                      </a:r>
                      <a:endParaRPr lang="en-US" sz="1800" dirty="0">
                        <a:effectLst/>
                      </a:endParaRPr>
                    </a:p>
                  </a:txBody>
                  <a:tcPr marL="50335" marR="50335" marT="50335" marB="50335">
                    <a:lnL>
                      <a:noFill/>
                    </a:lnL>
                    <a:lnR>
                      <a:noFill/>
                    </a:lnR>
                    <a:lnT w="9525" cap="flat" cmpd="sng" algn="ctr">
                      <a:solidFill>
                        <a:srgbClr val="DDDDDD"/>
                      </a:solidFill>
                      <a:prstDash val="solid"/>
                      <a:round/>
                      <a:headEnd type="none" w="med" len="med"/>
                      <a:tailEnd type="none" w="med" len="med"/>
                    </a:lnT>
                    <a:lnB>
                      <a:noFill/>
                    </a:lnB>
                    <a:solidFill>
                      <a:srgbClr val="FFFFFF"/>
                    </a:solidFill>
                  </a:tcPr>
                </a:tc>
                <a:tc>
                  <a:txBody>
                    <a:bodyPr/>
                    <a:lstStyle/>
                    <a:p>
                      <a:pPr fontAlgn="t">
                        <a:buNone/>
                      </a:pPr>
                      <a:r>
                        <a:rPr lang="en-US" sz="1800" dirty="0">
                          <a:effectLst/>
                        </a:rPr>
                        <a:t>UNM property may be taken off campus for business purposes. The checkout process registers who is responsible for the security of the property and its appropriate use and maintenance.</a:t>
                      </a:r>
                    </a:p>
                  </a:txBody>
                  <a:tcPr marL="50335" marR="50335" marT="50335" marB="50335">
                    <a:lnL>
                      <a:noFill/>
                    </a:lnL>
                    <a:lnR>
                      <a:noFill/>
                    </a:lnR>
                    <a:lnT w="9525" cap="flat" cmpd="sng" algn="ctr">
                      <a:solidFill>
                        <a:srgbClr val="DDDDDD"/>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87276026"/>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531" y="606551"/>
            <a:ext cx="11299190" cy="1259205"/>
          </a:xfrm>
          <a:prstGeom prst="rect">
            <a:avLst/>
          </a:prstGeom>
          <a:solidFill>
            <a:srgbClr val="4D1334"/>
          </a:solidFill>
        </p:spPr>
        <p:txBody>
          <a:bodyPr vert="horz" wrap="square" lIns="0" tIns="353695" rIns="0" bIns="0" rtlCol="0">
            <a:spAutoFit/>
          </a:bodyPr>
          <a:lstStyle/>
          <a:p>
            <a:pPr marL="225425">
              <a:lnSpc>
                <a:spcPct val="100000"/>
              </a:lnSpc>
              <a:spcBef>
                <a:spcPts val="2785"/>
              </a:spcBef>
            </a:pPr>
            <a:r>
              <a:rPr sz="4400" spc="-30" dirty="0">
                <a:solidFill>
                  <a:srgbClr val="FFFFFF"/>
                </a:solidFill>
              </a:rPr>
              <a:t>EXPORT</a:t>
            </a:r>
            <a:r>
              <a:rPr sz="4400" spc="-265" dirty="0">
                <a:solidFill>
                  <a:srgbClr val="FFFFFF"/>
                </a:solidFill>
              </a:rPr>
              <a:t> </a:t>
            </a:r>
            <a:r>
              <a:rPr sz="4400" spc="-10" dirty="0">
                <a:solidFill>
                  <a:srgbClr val="FFFFFF"/>
                </a:solidFill>
              </a:rPr>
              <a:t>CONTROLS</a:t>
            </a:r>
            <a:endParaRPr sz="4400" dirty="0"/>
          </a:p>
        </p:txBody>
      </p:sp>
      <p:sp>
        <p:nvSpPr>
          <p:cNvPr id="3" name="object 3"/>
          <p:cNvSpPr txBox="1"/>
          <p:nvPr/>
        </p:nvSpPr>
        <p:spPr>
          <a:xfrm>
            <a:off x="6267450" y="2237598"/>
            <a:ext cx="4558030" cy="2468625"/>
          </a:xfrm>
          <a:prstGeom prst="rect">
            <a:avLst/>
          </a:prstGeom>
        </p:spPr>
        <p:txBody>
          <a:bodyPr vert="horz" wrap="square" lIns="0" tIns="158750" rIns="0" bIns="0" rtlCol="0">
            <a:spAutoFit/>
          </a:bodyPr>
          <a:lstStyle/>
          <a:p>
            <a:pPr marL="318770" indent="-306070">
              <a:lnSpc>
                <a:spcPct val="100000"/>
              </a:lnSpc>
              <a:spcBef>
                <a:spcPts val="1250"/>
              </a:spcBef>
              <a:buClr>
                <a:srgbClr val="902F61"/>
              </a:buClr>
              <a:buSzPct val="91666"/>
              <a:buFont typeface="Wingdings 2"/>
              <a:buChar char=""/>
              <a:tabLst>
                <a:tab pos="318770" algn="l"/>
              </a:tabLst>
            </a:pPr>
            <a:r>
              <a:rPr sz="1800" b="1" dirty="0">
                <a:solidFill>
                  <a:srgbClr val="3B3B3B"/>
                </a:solidFill>
                <a:latin typeface="Gill Sans MT"/>
                <a:cs typeface="Gill Sans MT"/>
              </a:rPr>
              <a:t>UNM</a:t>
            </a:r>
            <a:r>
              <a:rPr sz="1800" b="1" spc="-60" dirty="0">
                <a:solidFill>
                  <a:srgbClr val="3B3B3B"/>
                </a:solidFill>
                <a:latin typeface="Gill Sans MT"/>
                <a:cs typeface="Gill Sans MT"/>
              </a:rPr>
              <a:t> </a:t>
            </a:r>
            <a:r>
              <a:rPr sz="1800" b="1" dirty="0">
                <a:solidFill>
                  <a:srgbClr val="3B3B3B"/>
                </a:solidFill>
                <a:latin typeface="Gill Sans MT"/>
                <a:cs typeface="Gill Sans MT"/>
              </a:rPr>
              <a:t>Office</a:t>
            </a:r>
            <a:r>
              <a:rPr sz="1800" b="1" spc="-75" dirty="0">
                <a:solidFill>
                  <a:srgbClr val="3B3B3B"/>
                </a:solidFill>
                <a:latin typeface="Gill Sans MT"/>
                <a:cs typeface="Gill Sans MT"/>
              </a:rPr>
              <a:t> </a:t>
            </a:r>
            <a:r>
              <a:rPr sz="1800" b="1" dirty="0">
                <a:solidFill>
                  <a:srgbClr val="3B3B3B"/>
                </a:solidFill>
                <a:latin typeface="Gill Sans MT"/>
                <a:cs typeface="Gill Sans MT"/>
              </a:rPr>
              <a:t>of</a:t>
            </a:r>
            <a:r>
              <a:rPr sz="1800" b="1" spc="-40" dirty="0">
                <a:solidFill>
                  <a:srgbClr val="3B3B3B"/>
                </a:solidFill>
                <a:latin typeface="Gill Sans MT"/>
                <a:cs typeface="Gill Sans MT"/>
              </a:rPr>
              <a:t> </a:t>
            </a:r>
            <a:r>
              <a:rPr sz="1800" b="1" dirty="0">
                <a:solidFill>
                  <a:srgbClr val="3B3B3B"/>
                </a:solidFill>
                <a:latin typeface="Gill Sans MT"/>
                <a:cs typeface="Gill Sans MT"/>
              </a:rPr>
              <a:t>Export</a:t>
            </a:r>
            <a:r>
              <a:rPr sz="1800" b="1" spc="-30" dirty="0">
                <a:solidFill>
                  <a:srgbClr val="3B3B3B"/>
                </a:solidFill>
                <a:latin typeface="Gill Sans MT"/>
                <a:cs typeface="Gill Sans MT"/>
              </a:rPr>
              <a:t> </a:t>
            </a:r>
            <a:r>
              <a:rPr sz="1800" b="1" dirty="0">
                <a:solidFill>
                  <a:srgbClr val="3B3B3B"/>
                </a:solidFill>
                <a:latin typeface="Gill Sans MT"/>
                <a:cs typeface="Gill Sans MT"/>
              </a:rPr>
              <a:t>Control</a:t>
            </a:r>
            <a:r>
              <a:rPr sz="1800" b="1" spc="-55" dirty="0">
                <a:solidFill>
                  <a:srgbClr val="3B3B3B"/>
                </a:solidFill>
                <a:latin typeface="Gill Sans MT"/>
                <a:cs typeface="Gill Sans MT"/>
              </a:rPr>
              <a:t> </a:t>
            </a:r>
            <a:r>
              <a:rPr sz="1800" b="1" spc="-10" dirty="0">
                <a:solidFill>
                  <a:srgbClr val="3B3B3B"/>
                </a:solidFill>
                <a:latin typeface="Gill Sans MT"/>
                <a:cs typeface="Gill Sans MT"/>
              </a:rPr>
              <a:t>Contact:</a:t>
            </a:r>
            <a:endParaRPr sz="1800" dirty="0">
              <a:latin typeface="Gill Sans MT"/>
              <a:cs typeface="Gill Sans MT"/>
            </a:endParaRPr>
          </a:p>
          <a:p>
            <a:pPr marL="845819" lvl="1" indent="-304800">
              <a:lnSpc>
                <a:spcPct val="100000"/>
              </a:lnSpc>
              <a:spcBef>
                <a:spcPts val="1015"/>
              </a:spcBef>
              <a:buClr>
                <a:srgbClr val="902F61"/>
              </a:buClr>
              <a:buSzPct val="90625"/>
              <a:buFont typeface="Wingdings 2"/>
              <a:buChar char=""/>
              <a:tabLst>
                <a:tab pos="845819" algn="l"/>
              </a:tabLst>
            </a:pPr>
            <a:r>
              <a:rPr lang="en-US" sz="1600" dirty="0">
                <a:solidFill>
                  <a:srgbClr val="3B3B3B"/>
                </a:solidFill>
                <a:latin typeface="Gill Sans MT"/>
                <a:cs typeface="Gill Sans MT"/>
              </a:rPr>
              <a:t>Email: </a:t>
            </a:r>
            <a:r>
              <a:rPr lang="en-US" sz="1600" dirty="0">
                <a:solidFill>
                  <a:srgbClr val="3B3B3B"/>
                </a:solidFill>
                <a:latin typeface="Gill Sans MT"/>
                <a:cs typeface="Gill Sans MT"/>
                <a:hlinkClick r:id="rId2"/>
              </a:rPr>
              <a:t>export@unm.edu</a:t>
            </a:r>
            <a:endParaRPr lang="en-US" sz="1600" dirty="0">
              <a:solidFill>
                <a:srgbClr val="3B3B3B"/>
              </a:solidFill>
              <a:latin typeface="Gill Sans MT"/>
              <a:cs typeface="Gill Sans MT"/>
            </a:endParaRPr>
          </a:p>
          <a:p>
            <a:pPr marL="840105" lvl="1" indent="-304800">
              <a:lnSpc>
                <a:spcPct val="100000"/>
              </a:lnSpc>
              <a:spcBef>
                <a:spcPts val="900"/>
              </a:spcBef>
              <a:buClr>
                <a:srgbClr val="902F61"/>
              </a:buClr>
              <a:buSzPct val="90625"/>
              <a:buFont typeface="Wingdings 2"/>
              <a:buChar char=""/>
              <a:tabLst>
                <a:tab pos="840105" algn="l"/>
              </a:tabLst>
            </a:pPr>
            <a:r>
              <a:rPr sz="1600" dirty="0">
                <a:solidFill>
                  <a:srgbClr val="3B3B3B"/>
                </a:solidFill>
                <a:latin typeface="Gill Sans MT"/>
                <a:cs typeface="Gill Sans MT"/>
              </a:rPr>
              <a:t>(505)</a:t>
            </a:r>
            <a:r>
              <a:rPr sz="1600" spc="-75" dirty="0">
                <a:solidFill>
                  <a:srgbClr val="3B3B3B"/>
                </a:solidFill>
                <a:latin typeface="Gill Sans MT"/>
                <a:cs typeface="Gill Sans MT"/>
              </a:rPr>
              <a:t> </a:t>
            </a:r>
            <a:r>
              <a:rPr sz="1600" spc="-20" dirty="0">
                <a:solidFill>
                  <a:srgbClr val="3B3B3B"/>
                </a:solidFill>
                <a:latin typeface="Gill Sans MT"/>
                <a:cs typeface="Gill Sans MT"/>
              </a:rPr>
              <a:t>277-2968</a:t>
            </a:r>
            <a:endParaRPr sz="1600" dirty="0">
              <a:latin typeface="Gill Sans MT"/>
              <a:cs typeface="Gill Sans MT"/>
            </a:endParaRPr>
          </a:p>
          <a:p>
            <a:pPr lvl="1">
              <a:lnSpc>
                <a:spcPct val="100000"/>
              </a:lnSpc>
              <a:spcBef>
                <a:spcPts val="5"/>
              </a:spcBef>
              <a:buClr>
                <a:srgbClr val="902F61"/>
              </a:buClr>
              <a:buFont typeface="Wingdings 2"/>
              <a:buChar char=""/>
            </a:pPr>
            <a:endParaRPr sz="1750" dirty="0">
              <a:latin typeface="Gill Sans MT"/>
              <a:cs typeface="Gill Sans MT"/>
            </a:endParaRPr>
          </a:p>
          <a:p>
            <a:pPr marL="327660" indent="-306070">
              <a:lnSpc>
                <a:spcPct val="100000"/>
              </a:lnSpc>
              <a:buClr>
                <a:srgbClr val="902F61"/>
              </a:buClr>
              <a:buSzPct val="91666"/>
              <a:buFont typeface="Wingdings 2"/>
              <a:buChar char=""/>
              <a:tabLst>
                <a:tab pos="327660" algn="l"/>
              </a:tabLst>
            </a:pPr>
            <a:r>
              <a:rPr sz="1800" b="1" dirty="0">
                <a:solidFill>
                  <a:srgbClr val="3B3B3B"/>
                </a:solidFill>
                <a:latin typeface="Gill Sans MT"/>
                <a:cs typeface="Gill Sans MT"/>
              </a:rPr>
              <a:t>HSC</a:t>
            </a:r>
            <a:r>
              <a:rPr sz="1800" b="1" spc="-60" dirty="0">
                <a:solidFill>
                  <a:srgbClr val="3B3B3B"/>
                </a:solidFill>
                <a:latin typeface="Gill Sans MT"/>
                <a:cs typeface="Gill Sans MT"/>
              </a:rPr>
              <a:t> </a:t>
            </a:r>
            <a:r>
              <a:rPr sz="1800" b="1" dirty="0">
                <a:solidFill>
                  <a:srgbClr val="3B3B3B"/>
                </a:solidFill>
                <a:latin typeface="Gill Sans MT"/>
                <a:cs typeface="Gill Sans MT"/>
              </a:rPr>
              <a:t>Office</a:t>
            </a:r>
            <a:r>
              <a:rPr sz="1800" b="1" spc="-70" dirty="0">
                <a:solidFill>
                  <a:srgbClr val="3B3B3B"/>
                </a:solidFill>
                <a:latin typeface="Gill Sans MT"/>
                <a:cs typeface="Gill Sans MT"/>
              </a:rPr>
              <a:t> </a:t>
            </a:r>
            <a:r>
              <a:rPr sz="1800" b="1" dirty="0">
                <a:solidFill>
                  <a:srgbClr val="3B3B3B"/>
                </a:solidFill>
                <a:latin typeface="Gill Sans MT"/>
                <a:cs typeface="Gill Sans MT"/>
              </a:rPr>
              <a:t>of</a:t>
            </a:r>
            <a:r>
              <a:rPr sz="1800" b="1" spc="-40" dirty="0">
                <a:solidFill>
                  <a:srgbClr val="3B3B3B"/>
                </a:solidFill>
                <a:latin typeface="Gill Sans MT"/>
                <a:cs typeface="Gill Sans MT"/>
              </a:rPr>
              <a:t> </a:t>
            </a:r>
            <a:r>
              <a:rPr sz="1800" b="1" dirty="0">
                <a:solidFill>
                  <a:srgbClr val="3B3B3B"/>
                </a:solidFill>
                <a:latin typeface="Gill Sans MT"/>
                <a:cs typeface="Gill Sans MT"/>
              </a:rPr>
              <a:t>Export</a:t>
            </a:r>
            <a:r>
              <a:rPr sz="1800" b="1" spc="-30" dirty="0">
                <a:solidFill>
                  <a:srgbClr val="3B3B3B"/>
                </a:solidFill>
                <a:latin typeface="Gill Sans MT"/>
                <a:cs typeface="Gill Sans MT"/>
              </a:rPr>
              <a:t> </a:t>
            </a:r>
            <a:r>
              <a:rPr sz="1800" b="1" dirty="0">
                <a:solidFill>
                  <a:srgbClr val="3B3B3B"/>
                </a:solidFill>
                <a:latin typeface="Gill Sans MT"/>
                <a:cs typeface="Gill Sans MT"/>
              </a:rPr>
              <a:t>Control</a:t>
            </a:r>
            <a:r>
              <a:rPr sz="1800" b="1" spc="-55" dirty="0">
                <a:solidFill>
                  <a:srgbClr val="3B3B3B"/>
                </a:solidFill>
                <a:latin typeface="Gill Sans MT"/>
                <a:cs typeface="Gill Sans MT"/>
              </a:rPr>
              <a:t> </a:t>
            </a:r>
            <a:r>
              <a:rPr sz="1800" b="1" spc="-10" dirty="0">
                <a:solidFill>
                  <a:srgbClr val="3B3B3B"/>
                </a:solidFill>
                <a:latin typeface="Gill Sans MT"/>
                <a:cs typeface="Gill Sans MT"/>
              </a:rPr>
              <a:t>Contact:</a:t>
            </a:r>
            <a:endParaRPr sz="1800" dirty="0">
              <a:latin typeface="Gill Sans MT"/>
              <a:cs typeface="Gill Sans MT"/>
            </a:endParaRPr>
          </a:p>
          <a:p>
            <a:pPr marL="862965" lvl="1" indent="-304800">
              <a:lnSpc>
                <a:spcPct val="100000"/>
              </a:lnSpc>
              <a:spcBef>
                <a:spcPts val="1000"/>
              </a:spcBef>
              <a:buClr>
                <a:srgbClr val="902F61"/>
              </a:buClr>
              <a:buSzPct val="90625"/>
              <a:buFont typeface="Wingdings 2"/>
              <a:buChar char=""/>
              <a:tabLst>
                <a:tab pos="862965" algn="l"/>
              </a:tabLst>
            </a:pPr>
            <a:r>
              <a:rPr lang="fr-FR" sz="1600" dirty="0">
                <a:solidFill>
                  <a:srgbClr val="3B3B3B"/>
                </a:solidFill>
                <a:latin typeface="Gill Sans MT"/>
                <a:cs typeface="Gill Sans MT"/>
              </a:rPr>
              <a:t>Email: </a:t>
            </a:r>
            <a:r>
              <a:rPr lang="fr-FR" sz="1600" dirty="0">
                <a:solidFill>
                  <a:srgbClr val="3B3B3B"/>
                </a:solidFill>
                <a:latin typeface="Gill Sans MT"/>
                <a:cs typeface="Gill Sans MT"/>
                <a:hlinkClick r:id="rId3"/>
              </a:rPr>
              <a:t>hscexport@salud.unm.edu</a:t>
            </a:r>
            <a:endParaRPr lang="fr-FR" sz="1600" dirty="0">
              <a:solidFill>
                <a:srgbClr val="3B3B3B"/>
              </a:solidFill>
              <a:latin typeface="Gill Sans MT"/>
              <a:cs typeface="Gill Sans MT"/>
            </a:endParaRPr>
          </a:p>
          <a:p>
            <a:pPr marL="862965" lvl="1" indent="-304800">
              <a:lnSpc>
                <a:spcPct val="100000"/>
              </a:lnSpc>
              <a:spcBef>
                <a:spcPts val="1000"/>
              </a:spcBef>
              <a:buClr>
                <a:srgbClr val="902F61"/>
              </a:buClr>
              <a:buSzPct val="90625"/>
              <a:buFont typeface="Wingdings 2"/>
              <a:buChar char=""/>
              <a:tabLst>
                <a:tab pos="862965" algn="l"/>
              </a:tabLst>
            </a:pPr>
            <a:r>
              <a:rPr sz="1600" spc="-10" dirty="0">
                <a:solidFill>
                  <a:srgbClr val="3B3B3B"/>
                </a:solidFill>
                <a:latin typeface="Gill Sans MT"/>
                <a:cs typeface="Gill Sans MT"/>
              </a:rPr>
              <a:t>272-</a:t>
            </a:r>
            <a:r>
              <a:rPr sz="1600" spc="-20" dirty="0">
                <a:solidFill>
                  <a:srgbClr val="3B3B3B"/>
                </a:solidFill>
                <a:latin typeface="Gill Sans MT"/>
                <a:cs typeface="Gill Sans MT"/>
              </a:rPr>
              <a:t>5993</a:t>
            </a:r>
            <a:endParaRPr sz="1600" dirty="0">
              <a:latin typeface="Gill Sans MT"/>
              <a:cs typeface="Gill Sans MT"/>
            </a:endParaRPr>
          </a:p>
        </p:txBody>
      </p:sp>
      <p:sp>
        <p:nvSpPr>
          <p:cNvPr id="4" name="object 4"/>
          <p:cNvSpPr txBox="1">
            <a:spLocks noGrp="1"/>
          </p:cNvSpPr>
          <p:nvPr>
            <p:ph sz="half" idx="2"/>
          </p:nvPr>
        </p:nvSpPr>
        <p:spPr>
          <a:prstGeom prst="rect">
            <a:avLst/>
          </a:prstGeom>
        </p:spPr>
        <p:txBody>
          <a:bodyPr vert="horz" wrap="square" lIns="0" tIns="13335" rIns="0" bIns="0" rtlCol="0">
            <a:spAutoFit/>
          </a:bodyPr>
          <a:lstStyle/>
          <a:p>
            <a:pPr marL="318770" marR="49530" indent="-306705">
              <a:lnSpc>
                <a:spcPct val="100000"/>
              </a:lnSpc>
              <a:spcBef>
                <a:spcPts val="105"/>
              </a:spcBef>
              <a:buClr>
                <a:srgbClr val="902F61"/>
              </a:buClr>
              <a:buSzPct val="90000"/>
              <a:buFont typeface="Wingdings 2"/>
              <a:buChar char=""/>
              <a:tabLst>
                <a:tab pos="318770" algn="l"/>
              </a:tabLst>
            </a:pPr>
            <a:r>
              <a:rPr dirty="0"/>
              <a:t>Are</a:t>
            </a:r>
            <a:r>
              <a:rPr spc="-90" dirty="0"/>
              <a:t> </a:t>
            </a:r>
            <a:r>
              <a:rPr spc="-10" dirty="0"/>
              <a:t>your</a:t>
            </a:r>
            <a:r>
              <a:rPr spc="-70" dirty="0"/>
              <a:t> </a:t>
            </a:r>
            <a:r>
              <a:rPr dirty="0"/>
              <a:t>faculty</a:t>
            </a:r>
            <a:r>
              <a:rPr spc="-90" dirty="0"/>
              <a:t> </a:t>
            </a:r>
            <a:r>
              <a:rPr dirty="0"/>
              <a:t>and</a:t>
            </a:r>
            <a:r>
              <a:rPr spc="-55" dirty="0"/>
              <a:t> </a:t>
            </a:r>
            <a:r>
              <a:rPr dirty="0"/>
              <a:t>staff</a:t>
            </a:r>
            <a:r>
              <a:rPr spc="-50" dirty="0"/>
              <a:t> </a:t>
            </a:r>
            <a:r>
              <a:rPr spc="-10" dirty="0"/>
              <a:t>traveling internationally</a:t>
            </a:r>
            <a:r>
              <a:rPr spc="-65" dirty="0"/>
              <a:t> </a:t>
            </a:r>
            <a:r>
              <a:rPr dirty="0"/>
              <a:t>and</a:t>
            </a:r>
            <a:r>
              <a:rPr spc="-35" dirty="0"/>
              <a:t> </a:t>
            </a:r>
            <a:r>
              <a:rPr dirty="0"/>
              <a:t>planning</a:t>
            </a:r>
            <a:r>
              <a:rPr spc="-70" dirty="0"/>
              <a:t> </a:t>
            </a:r>
            <a:r>
              <a:rPr dirty="0"/>
              <a:t>on</a:t>
            </a:r>
            <a:r>
              <a:rPr spc="-20" dirty="0"/>
              <a:t> </a:t>
            </a:r>
            <a:r>
              <a:rPr spc="-10" dirty="0"/>
              <a:t>taking University</a:t>
            </a:r>
            <a:r>
              <a:rPr spc="-90" dirty="0"/>
              <a:t> </a:t>
            </a:r>
            <a:r>
              <a:rPr spc="-20" dirty="0"/>
              <a:t>owned</a:t>
            </a:r>
            <a:r>
              <a:rPr spc="-110" dirty="0"/>
              <a:t> </a:t>
            </a:r>
            <a:r>
              <a:rPr dirty="0"/>
              <a:t>equipment</a:t>
            </a:r>
            <a:r>
              <a:rPr spc="-100" dirty="0"/>
              <a:t> </a:t>
            </a:r>
            <a:r>
              <a:rPr dirty="0"/>
              <a:t>with</a:t>
            </a:r>
            <a:r>
              <a:rPr spc="-135" dirty="0"/>
              <a:t> </a:t>
            </a:r>
            <a:r>
              <a:rPr spc="-10" dirty="0"/>
              <a:t>them?</a:t>
            </a:r>
          </a:p>
          <a:p>
            <a:pPr marL="318770" marR="5080" indent="-306705">
              <a:lnSpc>
                <a:spcPct val="100000"/>
              </a:lnSpc>
              <a:spcBef>
                <a:spcPts val="1019"/>
              </a:spcBef>
              <a:buClr>
                <a:srgbClr val="902F61"/>
              </a:buClr>
              <a:buSzPct val="90625"/>
              <a:buFont typeface="Wingdings 2"/>
              <a:buChar char=""/>
              <a:tabLst>
                <a:tab pos="318770" algn="l"/>
              </a:tabLst>
            </a:pPr>
            <a:r>
              <a:rPr sz="1600" b="0" dirty="0">
                <a:latin typeface="Gill Sans MT"/>
                <a:cs typeface="Gill Sans MT"/>
              </a:rPr>
              <a:t>All</a:t>
            </a:r>
            <a:r>
              <a:rPr sz="1600" b="0" spc="-60" dirty="0">
                <a:latin typeface="Gill Sans MT"/>
                <a:cs typeface="Gill Sans MT"/>
              </a:rPr>
              <a:t> </a:t>
            </a:r>
            <a:r>
              <a:rPr sz="1600" b="0" dirty="0">
                <a:latin typeface="Gill Sans MT"/>
                <a:cs typeface="Gill Sans MT"/>
              </a:rPr>
              <a:t>UNM</a:t>
            </a:r>
            <a:r>
              <a:rPr sz="1600" b="0" spc="-45" dirty="0">
                <a:latin typeface="Gill Sans MT"/>
                <a:cs typeface="Gill Sans MT"/>
              </a:rPr>
              <a:t> </a:t>
            </a:r>
            <a:r>
              <a:rPr sz="1600" b="0" spc="-25" dirty="0">
                <a:latin typeface="Gill Sans MT"/>
                <a:cs typeface="Gill Sans MT"/>
              </a:rPr>
              <a:t>travelers</a:t>
            </a:r>
            <a:r>
              <a:rPr sz="1600" b="0" spc="-70" dirty="0">
                <a:latin typeface="Gill Sans MT"/>
                <a:cs typeface="Gill Sans MT"/>
              </a:rPr>
              <a:t> </a:t>
            </a:r>
            <a:r>
              <a:rPr sz="1600" b="0" dirty="0">
                <a:latin typeface="Gill Sans MT"/>
                <a:cs typeface="Gill Sans MT"/>
              </a:rPr>
              <a:t>who</a:t>
            </a:r>
            <a:r>
              <a:rPr sz="1600" b="0" spc="-60" dirty="0">
                <a:latin typeface="Gill Sans MT"/>
                <a:cs typeface="Gill Sans MT"/>
              </a:rPr>
              <a:t> </a:t>
            </a:r>
            <a:r>
              <a:rPr sz="1600" b="0" spc="-10" dirty="0">
                <a:latin typeface="Gill Sans MT"/>
                <a:cs typeface="Gill Sans MT"/>
              </a:rPr>
              <a:t>intend</a:t>
            </a:r>
            <a:r>
              <a:rPr sz="1600" b="0" spc="-55" dirty="0">
                <a:latin typeface="Gill Sans MT"/>
                <a:cs typeface="Gill Sans MT"/>
              </a:rPr>
              <a:t> </a:t>
            </a:r>
            <a:r>
              <a:rPr sz="1600" b="0" dirty="0">
                <a:latin typeface="Gill Sans MT"/>
                <a:cs typeface="Gill Sans MT"/>
              </a:rPr>
              <a:t>to</a:t>
            </a:r>
            <a:r>
              <a:rPr sz="1600" b="0" spc="-40" dirty="0">
                <a:latin typeface="Gill Sans MT"/>
                <a:cs typeface="Gill Sans MT"/>
              </a:rPr>
              <a:t> </a:t>
            </a:r>
            <a:r>
              <a:rPr sz="1600" b="0" spc="-25" dirty="0">
                <a:latin typeface="Gill Sans MT"/>
                <a:cs typeface="Gill Sans MT"/>
              </a:rPr>
              <a:t>take</a:t>
            </a:r>
            <a:r>
              <a:rPr sz="1600" b="0" spc="-65" dirty="0">
                <a:latin typeface="Gill Sans MT"/>
                <a:cs typeface="Gill Sans MT"/>
              </a:rPr>
              <a:t> </a:t>
            </a:r>
            <a:r>
              <a:rPr sz="1600" b="0" dirty="0">
                <a:latin typeface="Gill Sans MT"/>
                <a:cs typeface="Gill Sans MT"/>
              </a:rPr>
              <a:t>equipment</a:t>
            </a:r>
            <a:r>
              <a:rPr sz="1600" b="0" spc="-70" dirty="0">
                <a:latin typeface="Gill Sans MT"/>
                <a:cs typeface="Gill Sans MT"/>
              </a:rPr>
              <a:t> </a:t>
            </a:r>
            <a:r>
              <a:rPr sz="1600" b="0" spc="-25" dirty="0">
                <a:latin typeface="Gill Sans MT"/>
                <a:cs typeface="Gill Sans MT"/>
              </a:rPr>
              <a:t>or </a:t>
            </a:r>
            <a:r>
              <a:rPr sz="1600" b="0" spc="-10" dirty="0">
                <a:latin typeface="Gill Sans MT"/>
                <a:cs typeface="Gill Sans MT"/>
              </a:rPr>
              <a:t>software</a:t>
            </a:r>
            <a:r>
              <a:rPr sz="1600" b="0" spc="-40" dirty="0">
                <a:latin typeface="Gill Sans MT"/>
                <a:cs typeface="Gill Sans MT"/>
              </a:rPr>
              <a:t> </a:t>
            </a:r>
            <a:r>
              <a:rPr sz="1600" b="0" spc="-10" dirty="0">
                <a:latin typeface="Gill Sans MT"/>
                <a:cs typeface="Gill Sans MT"/>
              </a:rPr>
              <a:t>abroad</a:t>
            </a:r>
            <a:r>
              <a:rPr sz="1600" b="0" spc="-50" dirty="0">
                <a:latin typeface="Gill Sans MT"/>
                <a:cs typeface="Gill Sans MT"/>
              </a:rPr>
              <a:t> </a:t>
            </a:r>
            <a:r>
              <a:rPr sz="1600" b="0" dirty="0">
                <a:latin typeface="Gill Sans MT"/>
                <a:cs typeface="Gill Sans MT"/>
              </a:rPr>
              <a:t>should</a:t>
            </a:r>
            <a:r>
              <a:rPr sz="1600" b="0" spc="-90" dirty="0">
                <a:latin typeface="Gill Sans MT"/>
                <a:cs typeface="Gill Sans MT"/>
              </a:rPr>
              <a:t> </a:t>
            </a:r>
            <a:r>
              <a:rPr sz="1600" b="0" dirty="0">
                <a:latin typeface="Gill Sans MT"/>
                <a:cs typeface="Gill Sans MT"/>
              </a:rPr>
              <a:t>check</a:t>
            </a:r>
            <a:r>
              <a:rPr sz="1600" b="0" spc="-80" dirty="0">
                <a:latin typeface="Gill Sans MT"/>
                <a:cs typeface="Gill Sans MT"/>
              </a:rPr>
              <a:t> </a:t>
            </a:r>
            <a:r>
              <a:rPr sz="1600" b="0" dirty="0">
                <a:latin typeface="Gill Sans MT"/>
                <a:cs typeface="Gill Sans MT"/>
              </a:rPr>
              <a:t>the</a:t>
            </a:r>
            <a:r>
              <a:rPr sz="1600" b="0" spc="-70" dirty="0">
                <a:latin typeface="Gill Sans MT"/>
                <a:cs typeface="Gill Sans MT"/>
              </a:rPr>
              <a:t> </a:t>
            </a:r>
            <a:r>
              <a:rPr sz="1600" b="0" dirty="0">
                <a:latin typeface="Gill Sans MT"/>
                <a:cs typeface="Gill Sans MT"/>
              </a:rPr>
              <a:t>with</a:t>
            </a:r>
            <a:r>
              <a:rPr sz="1600" b="0" spc="-60" dirty="0">
                <a:latin typeface="Gill Sans MT"/>
                <a:cs typeface="Gill Sans MT"/>
              </a:rPr>
              <a:t> </a:t>
            </a:r>
            <a:r>
              <a:rPr sz="1600" b="0" dirty="0">
                <a:latin typeface="Gill Sans MT"/>
                <a:cs typeface="Gill Sans MT"/>
              </a:rPr>
              <a:t>the</a:t>
            </a:r>
            <a:r>
              <a:rPr sz="1600" b="0" spc="-65" dirty="0">
                <a:latin typeface="Gill Sans MT"/>
                <a:cs typeface="Gill Sans MT"/>
              </a:rPr>
              <a:t> </a:t>
            </a:r>
            <a:r>
              <a:rPr sz="1600" b="0" dirty="0">
                <a:latin typeface="Gill Sans MT"/>
                <a:cs typeface="Gill Sans MT"/>
              </a:rPr>
              <a:t>UNM</a:t>
            </a:r>
            <a:r>
              <a:rPr sz="1600" b="0" spc="-65" dirty="0">
                <a:latin typeface="Gill Sans MT"/>
                <a:cs typeface="Gill Sans MT"/>
              </a:rPr>
              <a:t> </a:t>
            </a:r>
            <a:r>
              <a:rPr sz="1600" b="0" dirty="0">
                <a:latin typeface="Gill Sans MT"/>
                <a:cs typeface="Gill Sans MT"/>
              </a:rPr>
              <a:t>or</a:t>
            </a:r>
            <a:r>
              <a:rPr sz="1600" b="0" spc="-45" dirty="0">
                <a:latin typeface="Gill Sans MT"/>
                <a:cs typeface="Gill Sans MT"/>
              </a:rPr>
              <a:t> </a:t>
            </a:r>
            <a:r>
              <a:rPr sz="1600" b="0" spc="-25" dirty="0">
                <a:latin typeface="Gill Sans MT"/>
                <a:cs typeface="Gill Sans MT"/>
              </a:rPr>
              <a:t>HCS </a:t>
            </a:r>
            <a:r>
              <a:rPr sz="1600" b="0" spc="-10" dirty="0">
                <a:latin typeface="Gill Sans MT"/>
                <a:cs typeface="Gill Sans MT"/>
              </a:rPr>
              <a:t>Office</a:t>
            </a:r>
            <a:r>
              <a:rPr sz="1600" b="0" spc="-40" dirty="0">
                <a:latin typeface="Gill Sans MT"/>
                <a:cs typeface="Gill Sans MT"/>
              </a:rPr>
              <a:t> </a:t>
            </a:r>
            <a:r>
              <a:rPr sz="1600" b="0" dirty="0">
                <a:latin typeface="Gill Sans MT"/>
                <a:cs typeface="Gill Sans MT"/>
              </a:rPr>
              <a:t>of</a:t>
            </a:r>
            <a:r>
              <a:rPr sz="1600" b="0" spc="-50" dirty="0">
                <a:latin typeface="Gill Sans MT"/>
                <a:cs typeface="Gill Sans MT"/>
              </a:rPr>
              <a:t> </a:t>
            </a:r>
            <a:r>
              <a:rPr sz="1600" b="0" dirty="0">
                <a:latin typeface="Gill Sans MT"/>
                <a:cs typeface="Gill Sans MT"/>
              </a:rPr>
              <a:t>Export</a:t>
            </a:r>
            <a:r>
              <a:rPr sz="1600" b="0" spc="-40" dirty="0">
                <a:latin typeface="Gill Sans MT"/>
                <a:cs typeface="Gill Sans MT"/>
              </a:rPr>
              <a:t> </a:t>
            </a:r>
            <a:r>
              <a:rPr sz="1600" b="0" spc="-20" dirty="0">
                <a:latin typeface="Gill Sans MT"/>
                <a:cs typeface="Gill Sans MT"/>
              </a:rPr>
              <a:t>Controls</a:t>
            </a:r>
            <a:r>
              <a:rPr sz="1600" b="0" spc="-55" dirty="0">
                <a:latin typeface="Gill Sans MT"/>
                <a:cs typeface="Gill Sans MT"/>
              </a:rPr>
              <a:t> </a:t>
            </a:r>
            <a:r>
              <a:rPr sz="1600" b="0" dirty="0">
                <a:latin typeface="Gill Sans MT"/>
                <a:cs typeface="Gill Sans MT"/>
              </a:rPr>
              <a:t>to</a:t>
            </a:r>
            <a:r>
              <a:rPr sz="1600" b="0" spc="-40" dirty="0">
                <a:latin typeface="Gill Sans MT"/>
                <a:cs typeface="Gill Sans MT"/>
              </a:rPr>
              <a:t> </a:t>
            </a:r>
            <a:r>
              <a:rPr sz="1600" b="0" spc="-10" dirty="0">
                <a:latin typeface="Gill Sans MT"/>
                <a:cs typeface="Gill Sans MT"/>
              </a:rPr>
              <a:t>ensure</a:t>
            </a:r>
            <a:r>
              <a:rPr sz="1600" b="0" spc="-70" dirty="0">
                <a:latin typeface="Gill Sans MT"/>
                <a:cs typeface="Gill Sans MT"/>
              </a:rPr>
              <a:t> </a:t>
            </a:r>
            <a:r>
              <a:rPr sz="1600" b="0" dirty="0">
                <a:latin typeface="Gill Sans MT"/>
                <a:cs typeface="Gill Sans MT"/>
              </a:rPr>
              <a:t>that</a:t>
            </a:r>
            <a:r>
              <a:rPr sz="1600" b="0" spc="-50" dirty="0">
                <a:latin typeface="Gill Sans MT"/>
                <a:cs typeface="Gill Sans MT"/>
              </a:rPr>
              <a:t> </a:t>
            </a:r>
            <a:r>
              <a:rPr sz="1600" b="0" dirty="0">
                <a:latin typeface="Gill Sans MT"/>
                <a:cs typeface="Gill Sans MT"/>
              </a:rPr>
              <a:t>they</a:t>
            </a:r>
            <a:r>
              <a:rPr sz="1600" b="0" spc="-50" dirty="0">
                <a:latin typeface="Gill Sans MT"/>
                <a:cs typeface="Gill Sans MT"/>
              </a:rPr>
              <a:t> </a:t>
            </a:r>
            <a:r>
              <a:rPr sz="1600" b="0" dirty="0">
                <a:latin typeface="Gill Sans MT"/>
                <a:cs typeface="Gill Sans MT"/>
              </a:rPr>
              <a:t>are</a:t>
            </a:r>
            <a:r>
              <a:rPr sz="1600" b="0" spc="-65" dirty="0">
                <a:latin typeface="Gill Sans MT"/>
                <a:cs typeface="Gill Sans MT"/>
              </a:rPr>
              <a:t> </a:t>
            </a:r>
            <a:r>
              <a:rPr sz="1600" b="0" spc="-25" dirty="0">
                <a:latin typeface="Gill Sans MT"/>
                <a:cs typeface="Gill Sans MT"/>
              </a:rPr>
              <a:t>in </a:t>
            </a:r>
            <a:r>
              <a:rPr sz="1600" b="0" spc="-10" dirty="0">
                <a:latin typeface="Gill Sans MT"/>
                <a:cs typeface="Gill Sans MT"/>
              </a:rPr>
              <a:t>compliance</a:t>
            </a:r>
            <a:r>
              <a:rPr sz="1600" b="0" spc="-90" dirty="0">
                <a:latin typeface="Gill Sans MT"/>
                <a:cs typeface="Gill Sans MT"/>
              </a:rPr>
              <a:t> </a:t>
            </a:r>
            <a:r>
              <a:rPr sz="1600" b="0" dirty="0">
                <a:latin typeface="Gill Sans MT"/>
                <a:cs typeface="Gill Sans MT"/>
              </a:rPr>
              <a:t>with</a:t>
            </a:r>
            <a:r>
              <a:rPr sz="1600" b="0" spc="-50" dirty="0">
                <a:latin typeface="Gill Sans MT"/>
                <a:cs typeface="Gill Sans MT"/>
              </a:rPr>
              <a:t> </a:t>
            </a:r>
            <a:r>
              <a:rPr sz="1600" b="0" spc="-10" dirty="0">
                <a:latin typeface="Gill Sans MT"/>
                <a:cs typeface="Gill Sans MT"/>
              </a:rPr>
              <a:t>Federal</a:t>
            </a:r>
            <a:r>
              <a:rPr sz="1600" b="0" spc="-60" dirty="0">
                <a:latin typeface="Gill Sans MT"/>
                <a:cs typeface="Gill Sans MT"/>
              </a:rPr>
              <a:t> </a:t>
            </a:r>
            <a:r>
              <a:rPr sz="1600" b="0" spc="-20" dirty="0">
                <a:latin typeface="Gill Sans MT"/>
                <a:cs typeface="Gill Sans MT"/>
              </a:rPr>
              <a:t>regulations</a:t>
            </a:r>
            <a:r>
              <a:rPr sz="1600" b="0" spc="-35" dirty="0">
                <a:latin typeface="Gill Sans MT"/>
                <a:cs typeface="Gill Sans MT"/>
              </a:rPr>
              <a:t> </a:t>
            </a:r>
            <a:r>
              <a:rPr sz="1600" b="0" dirty="0">
                <a:latin typeface="Gill Sans MT"/>
                <a:cs typeface="Gill Sans MT"/>
              </a:rPr>
              <a:t>prior</a:t>
            </a:r>
            <a:r>
              <a:rPr sz="1600" b="0" spc="-65" dirty="0">
                <a:latin typeface="Gill Sans MT"/>
                <a:cs typeface="Gill Sans MT"/>
              </a:rPr>
              <a:t> </a:t>
            </a:r>
            <a:r>
              <a:rPr sz="1600" b="0" dirty="0">
                <a:latin typeface="Gill Sans MT"/>
                <a:cs typeface="Gill Sans MT"/>
              </a:rPr>
              <a:t>to</a:t>
            </a:r>
            <a:r>
              <a:rPr sz="1600" b="0" spc="-50" dirty="0">
                <a:latin typeface="Gill Sans MT"/>
                <a:cs typeface="Gill Sans MT"/>
              </a:rPr>
              <a:t> </a:t>
            </a:r>
            <a:r>
              <a:rPr sz="1600" b="0" spc="-10" dirty="0">
                <a:latin typeface="Gill Sans MT"/>
                <a:cs typeface="Gill Sans MT"/>
              </a:rPr>
              <a:t>travel</a:t>
            </a:r>
            <a:r>
              <a:rPr sz="1600" b="0" spc="120" dirty="0">
                <a:latin typeface="Gill Sans MT"/>
                <a:cs typeface="Gill Sans MT"/>
              </a:rPr>
              <a:t> </a:t>
            </a:r>
            <a:r>
              <a:rPr sz="1600" b="0" spc="-10" dirty="0">
                <a:latin typeface="Gill Sans MT"/>
                <a:cs typeface="Gill Sans MT"/>
              </a:rPr>
              <a:t>abroad.</a:t>
            </a:r>
            <a:endParaRPr sz="1600" dirty="0">
              <a:latin typeface="Gill Sans MT"/>
              <a:cs typeface="Gill Sans MT"/>
            </a:endParaRPr>
          </a:p>
          <a:p>
            <a:pPr marL="318770" marR="130810" indent="-306705">
              <a:lnSpc>
                <a:spcPct val="100000"/>
              </a:lnSpc>
              <a:spcBef>
                <a:spcPts val="1000"/>
              </a:spcBef>
              <a:buClr>
                <a:srgbClr val="902F61"/>
              </a:buClr>
              <a:buSzPct val="90625"/>
              <a:buFont typeface="Wingdings 2"/>
              <a:buChar char=""/>
              <a:tabLst>
                <a:tab pos="318770" algn="l"/>
              </a:tabLst>
            </a:pPr>
            <a:r>
              <a:rPr sz="1600" b="0" spc="-80" dirty="0">
                <a:latin typeface="Gill Sans MT"/>
                <a:cs typeface="Gill Sans MT"/>
              </a:rPr>
              <a:t>Travelers</a:t>
            </a:r>
            <a:r>
              <a:rPr sz="1600" b="0" spc="-105" dirty="0">
                <a:latin typeface="Gill Sans MT"/>
                <a:cs typeface="Gill Sans MT"/>
              </a:rPr>
              <a:t> </a:t>
            </a:r>
            <a:r>
              <a:rPr sz="1600" b="0" dirty="0">
                <a:latin typeface="Gill Sans MT"/>
                <a:cs typeface="Gill Sans MT"/>
              </a:rPr>
              <a:t>should</a:t>
            </a:r>
            <a:r>
              <a:rPr sz="1600" b="0" spc="-80" dirty="0">
                <a:latin typeface="Gill Sans MT"/>
                <a:cs typeface="Gill Sans MT"/>
              </a:rPr>
              <a:t> </a:t>
            </a:r>
            <a:r>
              <a:rPr sz="1600" b="0" dirty="0">
                <a:latin typeface="Gill Sans MT"/>
                <a:cs typeface="Gill Sans MT"/>
              </a:rPr>
              <a:t>also</a:t>
            </a:r>
            <a:r>
              <a:rPr sz="1600" b="0" spc="-35" dirty="0">
                <a:latin typeface="Gill Sans MT"/>
                <a:cs typeface="Gill Sans MT"/>
              </a:rPr>
              <a:t> </a:t>
            </a:r>
            <a:r>
              <a:rPr sz="1600" b="0" dirty="0">
                <a:latin typeface="Gill Sans MT"/>
                <a:cs typeface="Gill Sans MT"/>
              </a:rPr>
              <a:t>be</a:t>
            </a:r>
            <a:r>
              <a:rPr sz="1600" b="0" spc="-40" dirty="0">
                <a:latin typeface="Gill Sans MT"/>
                <a:cs typeface="Gill Sans MT"/>
              </a:rPr>
              <a:t> </a:t>
            </a:r>
            <a:r>
              <a:rPr sz="1600" b="0" spc="-50" dirty="0">
                <a:latin typeface="Gill Sans MT"/>
                <a:cs typeface="Gill Sans MT"/>
              </a:rPr>
              <a:t>aware</a:t>
            </a:r>
            <a:r>
              <a:rPr sz="1600" b="0" spc="-60" dirty="0">
                <a:latin typeface="Gill Sans MT"/>
                <a:cs typeface="Gill Sans MT"/>
              </a:rPr>
              <a:t> </a:t>
            </a:r>
            <a:r>
              <a:rPr sz="1600" b="0" dirty="0">
                <a:latin typeface="Gill Sans MT"/>
                <a:cs typeface="Gill Sans MT"/>
              </a:rPr>
              <a:t>of</a:t>
            </a:r>
            <a:r>
              <a:rPr sz="1600" b="0" spc="-20" dirty="0">
                <a:latin typeface="Gill Sans MT"/>
                <a:cs typeface="Gill Sans MT"/>
              </a:rPr>
              <a:t> </a:t>
            </a:r>
            <a:r>
              <a:rPr sz="1600" b="0" dirty="0">
                <a:latin typeface="Gill Sans MT"/>
                <a:cs typeface="Gill Sans MT"/>
              </a:rPr>
              <a:t>the</a:t>
            </a:r>
            <a:r>
              <a:rPr sz="1600" b="0" spc="-35" dirty="0">
                <a:latin typeface="Gill Sans MT"/>
                <a:cs typeface="Gill Sans MT"/>
              </a:rPr>
              <a:t> </a:t>
            </a:r>
            <a:r>
              <a:rPr sz="1600" b="0" dirty="0">
                <a:latin typeface="Gill Sans MT"/>
                <a:cs typeface="Gill Sans MT"/>
              </a:rPr>
              <a:t>list</a:t>
            </a:r>
            <a:r>
              <a:rPr sz="1600" b="0" spc="-20" dirty="0">
                <a:latin typeface="Gill Sans MT"/>
                <a:cs typeface="Gill Sans MT"/>
              </a:rPr>
              <a:t> </a:t>
            </a:r>
            <a:r>
              <a:rPr sz="1600" b="0" dirty="0">
                <a:latin typeface="Gill Sans MT"/>
                <a:cs typeface="Gill Sans MT"/>
              </a:rPr>
              <a:t>of</a:t>
            </a:r>
            <a:r>
              <a:rPr sz="1600" b="0" spc="-30" dirty="0">
                <a:latin typeface="Gill Sans MT"/>
                <a:cs typeface="Gill Sans MT"/>
              </a:rPr>
              <a:t> </a:t>
            </a:r>
            <a:r>
              <a:rPr sz="1600" b="0" spc="-10" dirty="0">
                <a:latin typeface="Gill Sans MT"/>
                <a:cs typeface="Gill Sans MT"/>
              </a:rPr>
              <a:t>countries</a:t>
            </a:r>
            <a:r>
              <a:rPr sz="1600" b="0" spc="-5" dirty="0">
                <a:latin typeface="Gill Sans MT"/>
                <a:cs typeface="Gill Sans MT"/>
              </a:rPr>
              <a:t> </a:t>
            </a:r>
            <a:r>
              <a:rPr sz="1600" b="0" spc="-20" dirty="0">
                <a:latin typeface="Gill Sans MT"/>
                <a:cs typeface="Gill Sans MT"/>
              </a:rPr>
              <a:t>that </a:t>
            </a:r>
            <a:r>
              <a:rPr sz="1600" b="0" spc="-55" dirty="0">
                <a:latin typeface="Gill Sans MT"/>
                <a:cs typeface="Gill Sans MT"/>
              </a:rPr>
              <a:t>have</a:t>
            </a:r>
            <a:r>
              <a:rPr sz="1600" b="0" spc="-70" dirty="0">
                <a:latin typeface="Gill Sans MT"/>
                <a:cs typeface="Gill Sans MT"/>
              </a:rPr>
              <a:t> </a:t>
            </a:r>
            <a:r>
              <a:rPr sz="1600" b="0" dirty="0">
                <a:latin typeface="Gill Sans MT"/>
                <a:cs typeface="Gill Sans MT"/>
              </a:rPr>
              <a:t>been</a:t>
            </a:r>
            <a:r>
              <a:rPr sz="1600" b="0" spc="-45" dirty="0">
                <a:latin typeface="Gill Sans MT"/>
                <a:cs typeface="Gill Sans MT"/>
              </a:rPr>
              <a:t> </a:t>
            </a:r>
            <a:r>
              <a:rPr sz="1600" b="0" spc="-10" dirty="0">
                <a:latin typeface="Gill Sans MT"/>
                <a:cs typeface="Gill Sans MT"/>
              </a:rPr>
              <a:t>sanctioned</a:t>
            </a:r>
            <a:r>
              <a:rPr sz="1600" b="0" spc="-40" dirty="0">
                <a:latin typeface="Gill Sans MT"/>
                <a:cs typeface="Gill Sans MT"/>
              </a:rPr>
              <a:t> </a:t>
            </a:r>
            <a:r>
              <a:rPr sz="1600" b="0" dirty="0">
                <a:latin typeface="Gill Sans MT"/>
                <a:cs typeface="Gill Sans MT"/>
              </a:rPr>
              <a:t>by</a:t>
            </a:r>
            <a:r>
              <a:rPr sz="1600" b="0" spc="-20" dirty="0">
                <a:latin typeface="Gill Sans MT"/>
                <a:cs typeface="Gill Sans MT"/>
              </a:rPr>
              <a:t> </a:t>
            </a:r>
            <a:r>
              <a:rPr sz="1600" b="0" dirty="0">
                <a:latin typeface="Gill Sans MT"/>
                <a:cs typeface="Gill Sans MT"/>
              </a:rPr>
              <a:t>the</a:t>
            </a:r>
            <a:r>
              <a:rPr sz="1600" b="0" spc="-15" dirty="0">
                <a:latin typeface="Gill Sans MT"/>
                <a:cs typeface="Gill Sans MT"/>
              </a:rPr>
              <a:t> </a:t>
            </a:r>
            <a:r>
              <a:rPr sz="1600" b="0" spc="-35" dirty="0">
                <a:latin typeface="Gill Sans MT"/>
                <a:cs typeface="Gill Sans MT"/>
              </a:rPr>
              <a:t>U.S.</a:t>
            </a:r>
            <a:r>
              <a:rPr sz="1600" b="0" spc="-185" dirty="0">
                <a:latin typeface="Gill Sans MT"/>
                <a:cs typeface="Gill Sans MT"/>
              </a:rPr>
              <a:t> </a:t>
            </a:r>
            <a:r>
              <a:rPr sz="1600" b="0" spc="-50" dirty="0">
                <a:latin typeface="Gill Sans MT"/>
                <a:cs typeface="Gill Sans MT"/>
              </a:rPr>
              <a:t>Government.Travel</a:t>
            </a:r>
            <a:r>
              <a:rPr sz="1600" b="0" spc="5" dirty="0">
                <a:latin typeface="Gill Sans MT"/>
                <a:cs typeface="Gill Sans MT"/>
              </a:rPr>
              <a:t> </a:t>
            </a:r>
            <a:r>
              <a:rPr sz="1600" b="0" spc="-25" dirty="0">
                <a:latin typeface="Gill Sans MT"/>
                <a:cs typeface="Gill Sans MT"/>
              </a:rPr>
              <a:t>to </a:t>
            </a:r>
            <a:r>
              <a:rPr sz="1600" b="0" dirty="0">
                <a:latin typeface="Gill Sans MT"/>
                <a:cs typeface="Gill Sans MT"/>
              </a:rPr>
              <a:t>these</a:t>
            </a:r>
            <a:r>
              <a:rPr sz="1600" b="0" spc="-80" dirty="0">
                <a:latin typeface="Gill Sans MT"/>
                <a:cs typeface="Gill Sans MT"/>
              </a:rPr>
              <a:t> </a:t>
            </a:r>
            <a:r>
              <a:rPr sz="1600" b="0" spc="-10" dirty="0">
                <a:latin typeface="Gill Sans MT"/>
                <a:cs typeface="Gill Sans MT"/>
              </a:rPr>
              <a:t>countries</a:t>
            </a:r>
            <a:r>
              <a:rPr sz="1600" b="0" spc="-30" dirty="0">
                <a:latin typeface="Gill Sans MT"/>
                <a:cs typeface="Gill Sans MT"/>
              </a:rPr>
              <a:t> </a:t>
            </a:r>
            <a:r>
              <a:rPr sz="1600" b="0" spc="-40" dirty="0">
                <a:latin typeface="Gill Sans MT"/>
                <a:cs typeface="Gill Sans MT"/>
              </a:rPr>
              <a:t>may</a:t>
            </a:r>
            <a:r>
              <a:rPr sz="1600" b="0" spc="-65" dirty="0">
                <a:latin typeface="Gill Sans MT"/>
                <a:cs typeface="Gill Sans MT"/>
              </a:rPr>
              <a:t> </a:t>
            </a:r>
            <a:r>
              <a:rPr sz="1600" b="0" spc="-55" dirty="0">
                <a:latin typeface="Gill Sans MT"/>
                <a:cs typeface="Gill Sans MT"/>
              </a:rPr>
              <a:t>have</a:t>
            </a:r>
            <a:r>
              <a:rPr sz="1600" b="0" spc="-70" dirty="0">
                <a:latin typeface="Gill Sans MT"/>
                <a:cs typeface="Gill Sans MT"/>
              </a:rPr>
              <a:t> </a:t>
            </a:r>
            <a:r>
              <a:rPr sz="1600" b="0" spc="-20" dirty="0">
                <a:latin typeface="Gill Sans MT"/>
                <a:cs typeface="Gill Sans MT"/>
              </a:rPr>
              <a:t>restrictions</a:t>
            </a:r>
            <a:r>
              <a:rPr sz="1600" b="0" spc="10" dirty="0">
                <a:latin typeface="Gill Sans MT"/>
                <a:cs typeface="Gill Sans MT"/>
              </a:rPr>
              <a:t> </a:t>
            </a:r>
            <a:r>
              <a:rPr sz="1600" b="0" dirty="0">
                <a:latin typeface="Gill Sans MT"/>
                <a:cs typeface="Gill Sans MT"/>
              </a:rPr>
              <a:t>or</a:t>
            </a:r>
            <a:r>
              <a:rPr sz="1600" b="0" spc="-30" dirty="0">
                <a:latin typeface="Gill Sans MT"/>
                <a:cs typeface="Gill Sans MT"/>
              </a:rPr>
              <a:t> </a:t>
            </a:r>
            <a:r>
              <a:rPr sz="1600" b="0" dirty="0">
                <a:latin typeface="Gill Sans MT"/>
                <a:cs typeface="Gill Sans MT"/>
              </a:rPr>
              <a:t>could</a:t>
            </a:r>
            <a:r>
              <a:rPr sz="1600" b="0" spc="-40" dirty="0">
                <a:latin typeface="Gill Sans MT"/>
                <a:cs typeface="Gill Sans MT"/>
              </a:rPr>
              <a:t> </a:t>
            </a:r>
            <a:r>
              <a:rPr sz="1600" b="0" spc="-25" dirty="0">
                <a:latin typeface="Gill Sans MT"/>
                <a:cs typeface="Gill Sans MT"/>
              </a:rPr>
              <a:t>require</a:t>
            </a:r>
            <a:r>
              <a:rPr sz="1600" b="0" spc="-70" dirty="0">
                <a:latin typeface="Gill Sans MT"/>
                <a:cs typeface="Gill Sans MT"/>
              </a:rPr>
              <a:t> </a:t>
            </a:r>
            <a:r>
              <a:rPr sz="1600" b="0" spc="-25" dirty="0">
                <a:latin typeface="Gill Sans MT"/>
                <a:cs typeface="Gill Sans MT"/>
              </a:rPr>
              <a:t>an </a:t>
            </a:r>
            <a:r>
              <a:rPr sz="1600" b="0" dirty="0">
                <a:latin typeface="Gill Sans MT"/>
                <a:cs typeface="Gill Sans MT"/>
              </a:rPr>
              <a:t>export</a:t>
            </a:r>
            <a:r>
              <a:rPr sz="1600" b="0" spc="-30" dirty="0">
                <a:latin typeface="Gill Sans MT"/>
                <a:cs typeface="Gill Sans MT"/>
              </a:rPr>
              <a:t> </a:t>
            </a:r>
            <a:r>
              <a:rPr sz="1600" b="0" spc="-10" dirty="0">
                <a:latin typeface="Gill Sans MT"/>
                <a:cs typeface="Gill Sans MT"/>
              </a:rPr>
              <a:t>license.</a:t>
            </a:r>
            <a:endParaRPr sz="1600" dirty="0">
              <a:latin typeface="Gill Sans MT"/>
              <a:cs typeface="Gill Sans MT"/>
            </a:endParaRPr>
          </a:p>
          <a:p>
            <a:pPr marL="318770" indent="-306070">
              <a:lnSpc>
                <a:spcPct val="100000"/>
              </a:lnSpc>
              <a:spcBef>
                <a:spcPts val="994"/>
              </a:spcBef>
              <a:buClr>
                <a:srgbClr val="902F61"/>
              </a:buClr>
              <a:buSzPct val="90625"/>
              <a:buFont typeface="Wingdings 2"/>
              <a:buChar char=""/>
              <a:tabLst>
                <a:tab pos="318770" algn="l"/>
              </a:tabLst>
            </a:pPr>
            <a:r>
              <a:rPr sz="1600" b="0" dirty="0">
                <a:solidFill>
                  <a:srgbClr val="000000"/>
                </a:solidFill>
                <a:latin typeface="Gill Sans MT"/>
                <a:cs typeface="Gill Sans MT"/>
              </a:rPr>
              <a:t>For</a:t>
            </a:r>
            <a:r>
              <a:rPr sz="1600" b="0" spc="-50" dirty="0">
                <a:solidFill>
                  <a:srgbClr val="000000"/>
                </a:solidFill>
                <a:latin typeface="Gill Sans MT"/>
                <a:cs typeface="Gill Sans MT"/>
              </a:rPr>
              <a:t> </a:t>
            </a:r>
            <a:r>
              <a:rPr sz="1600" b="0" dirty="0">
                <a:solidFill>
                  <a:srgbClr val="000000"/>
                </a:solidFill>
                <a:latin typeface="Gill Sans MT"/>
                <a:cs typeface="Gill Sans MT"/>
              </a:rPr>
              <a:t>current</a:t>
            </a:r>
            <a:r>
              <a:rPr sz="1600" b="0" spc="-70" dirty="0">
                <a:solidFill>
                  <a:srgbClr val="000000"/>
                </a:solidFill>
                <a:latin typeface="Gill Sans MT"/>
                <a:cs typeface="Gill Sans MT"/>
              </a:rPr>
              <a:t> </a:t>
            </a:r>
            <a:r>
              <a:rPr sz="1600" b="0" spc="-10" dirty="0">
                <a:solidFill>
                  <a:srgbClr val="000000"/>
                </a:solidFill>
                <a:latin typeface="Gill Sans MT"/>
                <a:cs typeface="Gill Sans MT"/>
              </a:rPr>
              <a:t>information:</a:t>
            </a:r>
            <a:endParaRPr sz="1600" dirty="0">
              <a:latin typeface="Gill Sans MT"/>
              <a:cs typeface="Gill Sans MT"/>
            </a:endParaRPr>
          </a:p>
          <a:p>
            <a:pPr marL="318770">
              <a:lnSpc>
                <a:spcPct val="100000"/>
              </a:lnSpc>
            </a:pPr>
            <a:r>
              <a:rPr sz="1600" b="0" u="sng" spc="-10" dirty="0">
                <a:solidFill>
                  <a:srgbClr val="0000FF"/>
                </a:solidFill>
                <a:uFill>
                  <a:solidFill>
                    <a:srgbClr val="0000FF"/>
                  </a:solidFill>
                </a:uFill>
                <a:latin typeface="Gill Sans MT"/>
                <a:cs typeface="Gill Sans MT"/>
                <a:hlinkClick r:id="rId4"/>
              </a:rPr>
              <a:t>isd.unm.edu/export-control/export-</a:t>
            </a:r>
            <a:r>
              <a:rPr sz="1600" b="0" u="sng" spc="-20" dirty="0">
                <a:solidFill>
                  <a:srgbClr val="0000FF"/>
                </a:solidFill>
                <a:uFill>
                  <a:solidFill>
                    <a:srgbClr val="0000FF"/>
                  </a:solidFill>
                </a:uFill>
                <a:latin typeface="Gill Sans MT"/>
                <a:cs typeface="Gill Sans MT"/>
                <a:hlinkClick r:id="rId4"/>
              </a:rPr>
              <a:t>control-</a:t>
            </a:r>
            <a:r>
              <a:rPr sz="1600" b="0" u="sng" spc="-10" dirty="0">
                <a:solidFill>
                  <a:srgbClr val="0000FF"/>
                </a:solidFill>
                <a:uFill>
                  <a:solidFill>
                    <a:srgbClr val="0000FF"/>
                  </a:solidFill>
                </a:uFill>
                <a:latin typeface="Gill Sans MT"/>
                <a:cs typeface="Gill Sans MT"/>
                <a:hlinkClick r:id="rId4"/>
              </a:rPr>
              <a:t>guidance.html</a:t>
            </a:r>
            <a:endParaRPr sz="1600" dirty="0">
              <a:latin typeface="Gill Sans MT"/>
              <a:cs typeface="Gill Sans M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531" y="606551"/>
            <a:ext cx="11299190" cy="1056640"/>
          </a:xfrm>
          <a:prstGeom prst="rect">
            <a:avLst/>
          </a:prstGeom>
          <a:solidFill>
            <a:srgbClr val="4D1334"/>
          </a:solidFill>
        </p:spPr>
        <p:txBody>
          <a:bodyPr vert="horz" wrap="square" lIns="0" tIns="353695" rIns="0" bIns="0" rtlCol="0">
            <a:spAutoFit/>
          </a:bodyPr>
          <a:lstStyle/>
          <a:p>
            <a:pPr marL="225425">
              <a:lnSpc>
                <a:spcPct val="100000"/>
              </a:lnSpc>
              <a:spcBef>
                <a:spcPts val="2785"/>
              </a:spcBef>
            </a:pPr>
            <a:r>
              <a:rPr sz="4400" dirty="0">
                <a:solidFill>
                  <a:srgbClr val="FFFFFF"/>
                </a:solidFill>
              </a:rPr>
              <a:t>TRANSFERS</a:t>
            </a:r>
            <a:r>
              <a:rPr sz="4400" spc="-170" dirty="0">
                <a:solidFill>
                  <a:srgbClr val="FFFFFF"/>
                </a:solidFill>
              </a:rPr>
              <a:t> </a:t>
            </a:r>
            <a:r>
              <a:rPr sz="4400" spc="-80" dirty="0">
                <a:solidFill>
                  <a:srgbClr val="FFFFFF"/>
                </a:solidFill>
              </a:rPr>
              <a:t>TO</a:t>
            </a:r>
            <a:r>
              <a:rPr lang="en-US" sz="4400" spc="-80" dirty="0">
                <a:solidFill>
                  <a:srgbClr val="FFFFFF"/>
                </a:solidFill>
              </a:rPr>
              <a:t>/FROM</a:t>
            </a:r>
            <a:r>
              <a:rPr sz="4400" spc="-370" dirty="0">
                <a:solidFill>
                  <a:srgbClr val="FFFFFF"/>
                </a:solidFill>
              </a:rPr>
              <a:t> </a:t>
            </a:r>
            <a:r>
              <a:rPr sz="4400" spc="-10" dirty="0">
                <a:solidFill>
                  <a:srgbClr val="FFFFFF"/>
                </a:solidFill>
              </a:rPr>
              <a:t>ANOTHER</a:t>
            </a:r>
            <a:r>
              <a:rPr sz="4400" spc="-175" dirty="0">
                <a:solidFill>
                  <a:srgbClr val="FFFFFF"/>
                </a:solidFill>
              </a:rPr>
              <a:t> </a:t>
            </a:r>
            <a:r>
              <a:rPr sz="4400" spc="-10" dirty="0">
                <a:solidFill>
                  <a:srgbClr val="FFFFFF"/>
                </a:solidFill>
              </a:rPr>
              <a:t>ENTITY</a:t>
            </a:r>
            <a:endParaRPr sz="4400" dirty="0"/>
          </a:p>
        </p:txBody>
      </p:sp>
      <p:sp>
        <p:nvSpPr>
          <p:cNvPr id="3" name="object 3"/>
          <p:cNvSpPr txBox="1"/>
          <p:nvPr/>
        </p:nvSpPr>
        <p:spPr>
          <a:xfrm>
            <a:off x="609091" y="2049144"/>
            <a:ext cx="4901565" cy="513080"/>
          </a:xfrm>
          <a:prstGeom prst="rect">
            <a:avLst/>
          </a:prstGeom>
        </p:spPr>
        <p:txBody>
          <a:bodyPr vert="horz" wrap="square" lIns="0" tIns="12065" rIns="0" bIns="0" rtlCol="0">
            <a:spAutoFit/>
          </a:bodyPr>
          <a:lstStyle/>
          <a:p>
            <a:pPr marL="318770" marR="5080" indent="-306705">
              <a:lnSpc>
                <a:spcPct val="100000"/>
              </a:lnSpc>
              <a:spcBef>
                <a:spcPts val="95"/>
              </a:spcBef>
              <a:buClr>
                <a:srgbClr val="902F61"/>
              </a:buClr>
              <a:buSzPct val="90625"/>
              <a:buFont typeface="Wingdings 2"/>
              <a:buChar char=""/>
              <a:tabLst>
                <a:tab pos="318770" algn="l"/>
              </a:tabLst>
            </a:pPr>
            <a:r>
              <a:rPr sz="1600" b="1" spc="-45" dirty="0">
                <a:solidFill>
                  <a:srgbClr val="3B3B3B"/>
                </a:solidFill>
                <a:latin typeface="Gill Sans MT"/>
                <a:cs typeface="Gill Sans MT"/>
              </a:rPr>
              <a:t>Policy</a:t>
            </a:r>
            <a:r>
              <a:rPr sz="1600" b="1" spc="-70" dirty="0">
                <a:solidFill>
                  <a:srgbClr val="3B3B3B"/>
                </a:solidFill>
                <a:latin typeface="Gill Sans MT"/>
                <a:cs typeface="Gill Sans MT"/>
              </a:rPr>
              <a:t> </a:t>
            </a:r>
            <a:r>
              <a:rPr sz="1600" b="1" spc="-30" dirty="0">
                <a:solidFill>
                  <a:srgbClr val="3B3B3B"/>
                </a:solidFill>
                <a:latin typeface="Gill Sans MT"/>
                <a:cs typeface="Gill Sans MT"/>
              </a:rPr>
              <a:t>7710:</a:t>
            </a:r>
            <a:r>
              <a:rPr sz="1600" b="1" spc="-125" dirty="0">
                <a:solidFill>
                  <a:srgbClr val="3B3B3B"/>
                </a:solidFill>
                <a:latin typeface="Gill Sans MT"/>
                <a:cs typeface="Gill Sans MT"/>
              </a:rPr>
              <a:t> </a:t>
            </a:r>
            <a:r>
              <a:rPr sz="1600" b="1" dirty="0">
                <a:solidFill>
                  <a:srgbClr val="3B3B3B"/>
                </a:solidFill>
                <a:latin typeface="Gill Sans MT"/>
                <a:cs typeface="Gill Sans MT"/>
              </a:rPr>
              <a:t>Property</a:t>
            </a:r>
            <a:r>
              <a:rPr sz="1600" b="1" spc="-110" dirty="0">
                <a:solidFill>
                  <a:srgbClr val="3B3B3B"/>
                </a:solidFill>
                <a:latin typeface="Gill Sans MT"/>
                <a:cs typeface="Gill Sans MT"/>
              </a:rPr>
              <a:t> </a:t>
            </a:r>
            <a:r>
              <a:rPr sz="1600" b="1" spc="-20" dirty="0">
                <a:solidFill>
                  <a:srgbClr val="3B3B3B"/>
                </a:solidFill>
                <a:latin typeface="Gill Sans MT"/>
                <a:cs typeface="Gill Sans MT"/>
              </a:rPr>
              <a:t>Management</a:t>
            </a:r>
            <a:r>
              <a:rPr sz="1600" b="1" spc="-25" dirty="0">
                <a:solidFill>
                  <a:srgbClr val="3B3B3B"/>
                </a:solidFill>
                <a:latin typeface="Gill Sans MT"/>
                <a:cs typeface="Gill Sans MT"/>
              </a:rPr>
              <a:t> </a:t>
            </a:r>
            <a:r>
              <a:rPr sz="1600" b="1" dirty="0">
                <a:solidFill>
                  <a:srgbClr val="3B3B3B"/>
                </a:solidFill>
                <a:latin typeface="Gill Sans MT"/>
                <a:cs typeface="Gill Sans MT"/>
              </a:rPr>
              <a:t>and</a:t>
            </a:r>
            <a:r>
              <a:rPr sz="1600" b="1" spc="-50" dirty="0">
                <a:solidFill>
                  <a:srgbClr val="3B3B3B"/>
                </a:solidFill>
                <a:latin typeface="Gill Sans MT"/>
                <a:cs typeface="Gill Sans MT"/>
              </a:rPr>
              <a:t> </a:t>
            </a:r>
            <a:r>
              <a:rPr sz="1600" b="1" spc="-10" dirty="0">
                <a:solidFill>
                  <a:srgbClr val="3B3B3B"/>
                </a:solidFill>
                <a:latin typeface="Gill Sans MT"/>
                <a:cs typeface="Gill Sans MT"/>
              </a:rPr>
              <a:t>Control</a:t>
            </a:r>
            <a:r>
              <a:rPr sz="1600" b="1" spc="-40" dirty="0">
                <a:solidFill>
                  <a:srgbClr val="3B3B3B"/>
                </a:solidFill>
                <a:latin typeface="Gill Sans MT"/>
                <a:cs typeface="Gill Sans MT"/>
              </a:rPr>
              <a:t> </a:t>
            </a:r>
            <a:r>
              <a:rPr sz="1600" b="1" spc="-50" dirty="0">
                <a:solidFill>
                  <a:srgbClr val="3B3B3B"/>
                </a:solidFill>
                <a:latin typeface="Gill Sans MT"/>
                <a:cs typeface="Gill Sans MT"/>
              </a:rPr>
              <a:t>- </a:t>
            </a:r>
            <a:r>
              <a:rPr sz="1600" b="1" spc="-40" dirty="0">
                <a:solidFill>
                  <a:srgbClr val="3B3B3B"/>
                </a:solidFill>
                <a:latin typeface="Gill Sans MT"/>
                <a:cs typeface="Gill Sans MT"/>
              </a:rPr>
              <a:t>5.2.Transfer</a:t>
            </a:r>
            <a:r>
              <a:rPr sz="1600" b="1" spc="-15" dirty="0">
                <a:solidFill>
                  <a:srgbClr val="3B3B3B"/>
                </a:solidFill>
                <a:latin typeface="Gill Sans MT"/>
                <a:cs typeface="Gill Sans MT"/>
              </a:rPr>
              <a:t> </a:t>
            </a:r>
            <a:r>
              <a:rPr sz="1600" b="1" spc="-10" dirty="0">
                <a:solidFill>
                  <a:srgbClr val="3B3B3B"/>
                </a:solidFill>
                <a:latin typeface="Gill Sans MT"/>
                <a:cs typeface="Gill Sans MT"/>
              </a:rPr>
              <a:t>of</a:t>
            </a:r>
            <a:r>
              <a:rPr sz="1600" b="1" spc="-170" dirty="0">
                <a:solidFill>
                  <a:srgbClr val="3B3B3B"/>
                </a:solidFill>
                <a:latin typeface="Gill Sans MT"/>
                <a:cs typeface="Gill Sans MT"/>
              </a:rPr>
              <a:t> </a:t>
            </a:r>
            <a:r>
              <a:rPr sz="1600" b="1" dirty="0">
                <a:solidFill>
                  <a:srgbClr val="3B3B3B"/>
                </a:solidFill>
                <a:latin typeface="Gill Sans MT"/>
                <a:cs typeface="Gill Sans MT"/>
              </a:rPr>
              <a:t>Assets </a:t>
            </a:r>
            <a:r>
              <a:rPr sz="1600" b="1" spc="-20" dirty="0">
                <a:solidFill>
                  <a:srgbClr val="3B3B3B"/>
                </a:solidFill>
                <a:latin typeface="Gill Sans MT"/>
                <a:cs typeface="Gill Sans MT"/>
              </a:rPr>
              <a:t>to</a:t>
            </a:r>
            <a:r>
              <a:rPr sz="1600" b="1" spc="-170" dirty="0">
                <a:solidFill>
                  <a:srgbClr val="3B3B3B"/>
                </a:solidFill>
                <a:latin typeface="Gill Sans MT"/>
                <a:cs typeface="Gill Sans MT"/>
              </a:rPr>
              <a:t> </a:t>
            </a:r>
            <a:r>
              <a:rPr sz="1600" b="1" spc="-10" dirty="0">
                <a:solidFill>
                  <a:srgbClr val="3B3B3B"/>
                </a:solidFill>
                <a:latin typeface="Gill Sans MT"/>
                <a:cs typeface="Gill Sans MT"/>
              </a:rPr>
              <a:t>Another</a:t>
            </a:r>
            <a:r>
              <a:rPr sz="1600" b="1" spc="-215" dirty="0">
                <a:solidFill>
                  <a:srgbClr val="3B3B3B"/>
                </a:solidFill>
                <a:latin typeface="Gill Sans MT"/>
                <a:cs typeface="Gill Sans MT"/>
              </a:rPr>
              <a:t> </a:t>
            </a:r>
            <a:r>
              <a:rPr sz="1600" b="1" spc="-10" dirty="0">
                <a:solidFill>
                  <a:srgbClr val="3B3B3B"/>
                </a:solidFill>
                <a:latin typeface="Gill Sans MT"/>
                <a:cs typeface="Gill Sans MT"/>
              </a:rPr>
              <a:t>Institution</a:t>
            </a:r>
            <a:endParaRPr sz="1600" dirty="0">
              <a:latin typeface="Gill Sans MT"/>
              <a:cs typeface="Gill Sans MT"/>
            </a:endParaRPr>
          </a:p>
        </p:txBody>
      </p:sp>
      <p:sp>
        <p:nvSpPr>
          <p:cNvPr id="4" name="object 4"/>
          <p:cNvSpPr txBox="1"/>
          <p:nvPr/>
        </p:nvSpPr>
        <p:spPr>
          <a:xfrm>
            <a:off x="915416" y="2651125"/>
            <a:ext cx="4841240" cy="3862070"/>
          </a:xfrm>
          <a:prstGeom prst="rect">
            <a:avLst/>
          </a:prstGeom>
        </p:spPr>
        <p:txBody>
          <a:bodyPr vert="horz" wrap="square" lIns="0" tIns="13335" rIns="0" bIns="0" rtlCol="0">
            <a:spAutoFit/>
          </a:bodyPr>
          <a:lstStyle/>
          <a:p>
            <a:pPr marL="299085" marR="81915" indent="-287020">
              <a:lnSpc>
                <a:spcPct val="100000"/>
              </a:lnSpc>
              <a:spcBef>
                <a:spcPts val="105"/>
              </a:spcBef>
              <a:buClr>
                <a:srgbClr val="902F61"/>
              </a:buClr>
              <a:buSzPct val="135714"/>
              <a:buFont typeface="Arial"/>
              <a:buChar char="•"/>
              <a:tabLst>
                <a:tab pos="299085" algn="l"/>
              </a:tabLst>
            </a:pPr>
            <a:r>
              <a:rPr sz="1400" dirty="0">
                <a:solidFill>
                  <a:srgbClr val="3B3B3B"/>
                </a:solidFill>
                <a:latin typeface="Gill Sans MT"/>
                <a:cs typeface="Gill Sans MT"/>
              </a:rPr>
              <a:t>Equipment</a:t>
            </a:r>
            <a:r>
              <a:rPr sz="1400" spc="-65" dirty="0">
                <a:solidFill>
                  <a:srgbClr val="3B3B3B"/>
                </a:solidFill>
                <a:latin typeface="Gill Sans MT"/>
                <a:cs typeface="Gill Sans MT"/>
              </a:rPr>
              <a:t> </a:t>
            </a:r>
            <a:r>
              <a:rPr sz="1400" spc="-10" dirty="0">
                <a:solidFill>
                  <a:srgbClr val="3B3B3B"/>
                </a:solidFill>
                <a:latin typeface="Gill Sans MT"/>
                <a:cs typeface="Gill Sans MT"/>
              </a:rPr>
              <a:t>purchased</a:t>
            </a:r>
            <a:r>
              <a:rPr sz="1400" spc="-55" dirty="0">
                <a:solidFill>
                  <a:srgbClr val="3B3B3B"/>
                </a:solidFill>
                <a:latin typeface="Gill Sans MT"/>
                <a:cs typeface="Gill Sans MT"/>
              </a:rPr>
              <a:t> </a:t>
            </a:r>
            <a:r>
              <a:rPr sz="1400" dirty="0">
                <a:solidFill>
                  <a:srgbClr val="3B3B3B"/>
                </a:solidFill>
                <a:latin typeface="Gill Sans MT"/>
                <a:cs typeface="Gill Sans MT"/>
              </a:rPr>
              <a:t>with</a:t>
            </a:r>
            <a:r>
              <a:rPr sz="1400" spc="-45" dirty="0">
                <a:solidFill>
                  <a:srgbClr val="3B3B3B"/>
                </a:solidFill>
                <a:latin typeface="Gill Sans MT"/>
                <a:cs typeface="Gill Sans MT"/>
              </a:rPr>
              <a:t> </a:t>
            </a:r>
            <a:r>
              <a:rPr sz="1400" dirty="0">
                <a:solidFill>
                  <a:srgbClr val="3B3B3B"/>
                </a:solidFill>
                <a:latin typeface="Gill Sans MT"/>
                <a:cs typeface="Gill Sans MT"/>
              </a:rPr>
              <a:t>funds</a:t>
            </a:r>
            <a:r>
              <a:rPr sz="1400" spc="-25" dirty="0">
                <a:solidFill>
                  <a:srgbClr val="3B3B3B"/>
                </a:solidFill>
                <a:latin typeface="Gill Sans MT"/>
                <a:cs typeface="Gill Sans MT"/>
              </a:rPr>
              <a:t> </a:t>
            </a:r>
            <a:r>
              <a:rPr sz="1400" spc="-10" dirty="0">
                <a:solidFill>
                  <a:srgbClr val="3B3B3B"/>
                </a:solidFill>
                <a:latin typeface="Gill Sans MT"/>
                <a:cs typeface="Gill Sans MT"/>
              </a:rPr>
              <a:t>from</a:t>
            </a:r>
            <a:r>
              <a:rPr sz="1400" spc="-40" dirty="0">
                <a:solidFill>
                  <a:srgbClr val="3B3B3B"/>
                </a:solidFill>
                <a:latin typeface="Gill Sans MT"/>
                <a:cs typeface="Gill Sans MT"/>
              </a:rPr>
              <a:t> </a:t>
            </a:r>
            <a:r>
              <a:rPr sz="1400" dirty="0">
                <a:solidFill>
                  <a:srgbClr val="3B3B3B"/>
                </a:solidFill>
                <a:latin typeface="Gill Sans MT"/>
                <a:cs typeface="Gill Sans MT"/>
              </a:rPr>
              <a:t>contracts</a:t>
            </a:r>
            <a:r>
              <a:rPr sz="1400" spc="-60" dirty="0">
                <a:solidFill>
                  <a:srgbClr val="3B3B3B"/>
                </a:solidFill>
                <a:latin typeface="Gill Sans MT"/>
                <a:cs typeface="Gill Sans MT"/>
              </a:rPr>
              <a:t> </a:t>
            </a:r>
            <a:r>
              <a:rPr sz="1400" dirty="0">
                <a:solidFill>
                  <a:srgbClr val="3B3B3B"/>
                </a:solidFill>
                <a:latin typeface="Gill Sans MT"/>
                <a:cs typeface="Gill Sans MT"/>
              </a:rPr>
              <a:t>and</a:t>
            </a:r>
            <a:r>
              <a:rPr sz="1400" spc="-15" dirty="0">
                <a:solidFill>
                  <a:srgbClr val="3B3B3B"/>
                </a:solidFill>
                <a:latin typeface="Gill Sans MT"/>
                <a:cs typeface="Gill Sans MT"/>
              </a:rPr>
              <a:t> </a:t>
            </a:r>
            <a:r>
              <a:rPr sz="1400" spc="-10" dirty="0">
                <a:solidFill>
                  <a:srgbClr val="3B3B3B"/>
                </a:solidFill>
                <a:latin typeface="Gill Sans MT"/>
                <a:cs typeface="Gill Sans MT"/>
              </a:rPr>
              <a:t>grants administered</a:t>
            </a:r>
            <a:r>
              <a:rPr sz="1400" spc="-55" dirty="0">
                <a:solidFill>
                  <a:srgbClr val="3B3B3B"/>
                </a:solidFill>
                <a:latin typeface="Gill Sans MT"/>
                <a:cs typeface="Gill Sans MT"/>
              </a:rPr>
              <a:t> </a:t>
            </a:r>
            <a:r>
              <a:rPr sz="1400" dirty="0">
                <a:solidFill>
                  <a:srgbClr val="3B3B3B"/>
                </a:solidFill>
                <a:latin typeface="Gill Sans MT"/>
                <a:cs typeface="Gill Sans MT"/>
              </a:rPr>
              <a:t>by</a:t>
            </a:r>
            <a:r>
              <a:rPr sz="1400" spc="-30" dirty="0">
                <a:solidFill>
                  <a:srgbClr val="3B3B3B"/>
                </a:solidFill>
                <a:latin typeface="Gill Sans MT"/>
                <a:cs typeface="Gill Sans MT"/>
              </a:rPr>
              <a:t> </a:t>
            </a:r>
            <a:r>
              <a:rPr sz="1400" dirty="0">
                <a:solidFill>
                  <a:srgbClr val="3B3B3B"/>
                </a:solidFill>
                <a:latin typeface="Gill Sans MT"/>
                <a:cs typeface="Gill Sans MT"/>
              </a:rPr>
              <a:t>the </a:t>
            </a:r>
            <a:r>
              <a:rPr sz="1400" spc="-10" dirty="0">
                <a:solidFill>
                  <a:srgbClr val="3B3B3B"/>
                </a:solidFill>
                <a:latin typeface="Gill Sans MT"/>
                <a:cs typeface="Gill Sans MT"/>
              </a:rPr>
              <a:t>University</a:t>
            </a:r>
            <a:r>
              <a:rPr sz="1400" spc="-55" dirty="0">
                <a:solidFill>
                  <a:srgbClr val="3B3B3B"/>
                </a:solidFill>
                <a:latin typeface="Gill Sans MT"/>
                <a:cs typeface="Gill Sans MT"/>
              </a:rPr>
              <a:t> </a:t>
            </a:r>
            <a:r>
              <a:rPr sz="1400" dirty="0">
                <a:solidFill>
                  <a:srgbClr val="3B3B3B"/>
                </a:solidFill>
                <a:latin typeface="Gill Sans MT"/>
                <a:cs typeface="Gill Sans MT"/>
              </a:rPr>
              <a:t>legally</a:t>
            </a:r>
            <a:r>
              <a:rPr sz="1400" spc="-30" dirty="0">
                <a:solidFill>
                  <a:srgbClr val="3B3B3B"/>
                </a:solidFill>
                <a:latin typeface="Gill Sans MT"/>
                <a:cs typeface="Gill Sans MT"/>
              </a:rPr>
              <a:t> </a:t>
            </a:r>
            <a:r>
              <a:rPr sz="1400" dirty="0">
                <a:solidFill>
                  <a:srgbClr val="3B3B3B"/>
                </a:solidFill>
                <a:latin typeface="Gill Sans MT"/>
                <a:cs typeface="Gill Sans MT"/>
              </a:rPr>
              <a:t>belong</a:t>
            </a:r>
            <a:r>
              <a:rPr sz="1400" spc="-25" dirty="0">
                <a:solidFill>
                  <a:srgbClr val="3B3B3B"/>
                </a:solidFill>
                <a:latin typeface="Gill Sans MT"/>
                <a:cs typeface="Gill Sans MT"/>
              </a:rPr>
              <a:t> </a:t>
            </a:r>
            <a:r>
              <a:rPr sz="1400" dirty="0">
                <a:solidFill>
                  <a:srgbClr val="3B3B3B"/>
                </a:solidFill>
                <a:latin typeface="Gill Sans MT"/>
                <a:cs typeface="Gill Sans MT"/>
              </a:rPr>
              <a:t>to</a:t>
            </a:r>
            <a:r>
              <a:rPr sz="1400" spc="-10" dirty="0">
                <a:solidFill>
                  <a:srgbClr val="3B3B3B"/>
                </a:solidFill>
                <a:latin typeface="Gill Sans MT"/>
                <a:cs typeface="Gill Sans MT"/>
              </a:rPr>
              <a:t> </a:t>
            </a:r>
            <a:r>
              <a:rPr sz="1400" dirty="0">
                <a:solidFill>
                  <a:srgbClr val="3B3B3B"/>
                </a:solidFill>
                <a:latin typeface="Gill Sans MT"/>
                <a:cs typeface="Gill Sans MT"/>
              </a:rPr>
              <a:t>the</a:t>
            </a:r>
            <a:r>
              <a:rPr sz="1400" spc="-10" dirty="0">
                <a:solidFill>
                  <a:srgbClr val="3B3B3B"/>
                </a:solidFill>
                <a:latin typeface="Gill Sans MT"/>
                <a:cs typeface="Gill Sans MT"/>
              </a:rPr>
              <a:t> University </a:t>
            </a:r>
            <a:r>
              <a:rPr sz="1400" dirty="0">
                <a:solidFill>
                  <a:srgbClr val="3B3B3B"/>
                </a:solidFill>
                <a:latin typeface="Gill Sans MT"/>
                <a:cs typeface="Gill Sans MT"/>
              </a:rPr>
              <a:t>of</a:t>
            </a:r>
            <a:r>
              <a:rPr sz="1400" spc="-40" dirty="0">
                <a:solidFill>
                  <a:srgbClr val="3B3B3B"/>
                </a:solidFill>
                <a:latin typeface="Gill Sans MT"/>
                <a:cs typeface="Gill Sans MT"/>
              </a:rPr>
              <a:t> </a:t>
            </a:r>
            <a:r>
              <a:rPr sz="1400" dirty="0">
                <a:solidFill>
                  <a:srgbClr val="3B3B3B"/>
                </a:solidFill>
                <a:latin typeface="Gill Sans MT"/>
                <a:cs typeface="Gill Sans MT"/>
              </a:rPr>
              <a:t>New</a:t>
            </a:r>
            <a:r>
              <a:rPr sz="1400" spc="-45" dirty="0">
                <a:solidFill>
                  <a:srgbClr val="3B3B3B"/>
                </a:solidFill>
                <a:latin typeface="Gill Sans MT"/>
                <a:cs typeface="Gill Sans MT"/>
              </a:rPr>
              <a:t> </a:t>
            </a:r>
            <a:r>
              <a:rPr sz="1400" spc="-10" dirty="0">
                <a:solidFill>
                  <a:srgbClr val="3B3B3B"/>
                </a:solidFill>
                <a:latin typeface="Gill Sans MT"/>
                <a:cs typeface="Gill Sans MT"/>
              </a:rPr>
              <a:t>Mexico.</a:t>
            </a:r>
            <a:endParaRPr sz="1400" dirty="0">
              <a:latin typeface="Gill Sans MT"/>
              <a:cs typeface="Gill Sans MT"/>
            </a:endParaRPr>
          </a:p>
          <a:p>
            <a:pPr marL="317500" marR="295275" indent="-287020">
              <a:lnSpc>
                <a:spcPct val="100000"/>
              </a:lnSpc>
              <a:spcBef>
                <a:spcPts val="1005"/>
              </a:spcBef>
              <a:buClr>
                <a:srgbClr val="902F61"/>
              </a:buClr>
              <a:buSzPct val="135714"/>
              <a:buFont typeface="Arial"/>
              <a:buChar char="•"/>
              <a:tabLst>
                <a:tab pos="317500" algn="l"/>
              </a:tabLst>
            </a:pPr>
            <a:r>
              <a:rPr sz="1400" dirty="0">
                <a:solidFill>
                  <a:srgbClr val="3B3B3B"/>
                </a:solidFill>
                <a:latin typeface="Gill Sans MT"/>
                <a:cs typeface="Gill Sans MT"/>
              </a:rPr>
              <a:t>If</a:t>
            </a:r>
            <a:r>
              <a:rPr sz="1400" spc="-30" dirty="0">
                <a:solidFill>
                  <a:srgbClr val="3B3B3B"/>
                </a:solidFill>
                <a:latin typeface="Gill Sans MT"/>
                <a:cs typeface="Gill Sans MT"/>
              </a:rPr>
              <a:t> </a:t>
            </a:r>
            <a:r>
              <a:rPr sz="1400" dirty="0">
                <a:solidFill>
                  <a:srgbClr val="3B3B3B"/>
                </a:solidFill>
                <a:latin typeface="Gill Sans MT"/>
                <a:cs typeface="Gill Sans MT"/>
              </a:rPr>
              <a:t>a</a:t>
            </a:r>
            <a:r>
              <a:rPr sz="1400" spc="-5" dirty="0">
                <a:solidFill>
                  <a:srgbClr val="3B3B3B"/>
                </a:solidFill>
                <a:latin typeface="Gill Sans MT"/>
                <a:cs typeface="Gill Sans MT"/>
              </a:rPr>
              <a:t> </a:t>
            </a:r>
            <a:r>
              <a:rPr sz="1400" dirty="0">
                <a:solidFill>
                  <a:srgbClr val="3B3B3B"/>
                </a:solidFill>
                <a:latin typeface="Gill Sans MT"/>
                <a:cs typeface="Gill Sans MT"/>
              </a:rPr>
              <a:t>principal</a:t>
            </a:r>
            <a:r>
              <a:rPr sz="1400" spc="-40" dirty="0">
                <a:solidFill>
                  <a:srgbClr val="3B3B3B"/>
                </a:solidFill>
                <a:latin typeface="Gill Sans MT"/>
                <a:cs typeface="Gill Sans MT"/>
              </a:rPr>
              <a:t> </a:t>
            </a:r>
            <a:r>
              <a:rPr sz="1400" spc="-20" dirty="0">
                <a:solidFill>
                  <a:srgbClr val="3B3B3B"/>
                </a:solidFill>
                <a:latin typeface="Gill Sans MT"/>
                <a:cs typeface="Gill Sans MT"/>
              </a:rPr>
              <a:t>investigator</a:t>
            </a:r>
            <a:r>
              <a:rPr sz="1400" spc="-35" dirty="0">
                <a:solidFill>
                  <a:srgbClr val="3B3B3B"/>
                </a:solidFill>
                <a:latin typeface="Gill Sans MT"/>
                <a:cs typeface="Gill Sans MT"/>
              </a:rPr>
              <a:t> </a:t>
            </a:r>
            <a:r>
              <a:rPr sz="1400" dirty="0">
                <a:solidFill>
                  <a:srgbClr val="3B3B3B"/>
                </a:solidFill>
                <a:latin typeface="Gill Sans MT"/>
                <a:cs typeface="Gill Sans MT"/>
              </a:rPr>
              <a:t>transfers</a:t>
            </a:r>
            <a:r>
              <a:rPr sz="1400" spc="-50" dirty="0">
                <a:solidFill>
                  <a:srgbClr val="3B3B3B"/>
                </a:solidFill>
                <a:latin typeface="Gill Sans MT"/>
                <a:cs typeface="Gill Sans MT"/>
              </a:rPr>
              <a:t> </a:t>
            </a:r>
            <a:r>
              <a:rPr sz="1400" dirty="0">
                <a:solidFill>
                  <a:srgbClr val="3B3B3B"/>
                </a:solidFill>
                <a:latin typeface="Gill Sans MT"/>
                <a:cs typeface="Gill Sans MT"/>
              </a:rPr>
              <a:t>to</a:t>
            </a:r>
            <a:r>
              <a:rPr sz="1400" spc="-25" dirty="0">
                <a:solidFill>
                  <a:srgbClr val="3B3B3B"/>
                </a:solidFill>
                <a:latin typeface="Gill Sans MT"/>
                <a:cs typeface="Gill Sans MT"/>
              </a:rPr>
              <a:t> </a:t>
            </a:r>
            <a:r>
              <a:rPr sz="1400" dirty="0">
                <a:solidFill>
                  <a:srgbClr val="3B3B3B"/>
                </a:solidFill>
                <a:latin typeface="Gill Sans MT"/>
                <a:cs typeface="Gill Sans MT"/>
              </a:rPr>
              <a:t>another</a:t>
            </a:r>
            <a:r>
              <a:rPr sz="1400" spc="345" dirty="0">
                <a:solidFill>
                  <a:srgbClr val="3B3B3B"/>
                </a:solidFill>
                <a:latin typeface="Gill Sans MT"/>
                <a:cs typeface="Gill Sans MT"/>
              </a:rPr>
              <a:t> </a:t>
            </a:r>
            <a:r>
              <a:rPr sz="1400" spc="-20" dirty="0">
                <a:solidFill>
                  <a:srgbClr val="3B3B3B"/>
                </a:solidFill>
                <a:latin typeface="Gill Sans MT"/>
                <a:cs typeface="Gill Sans MT"/>
              </a:rPr>
              <a:t>institution,</a:t>
            </a:r>
            <a:r>
              <a:rPr sz="1400" spc="-190" dirty="0">
                <a:solidFill>
                  <a:srgbClr val="3B3B3B"/>
                </a:solidFill>
                <a:latin typeface="Gill Sans MT"/>
                <a:cs typeface="Gill Sans MT"/>
              </a:rPr>
              <a:t> </a:t>
            </a:r>
            <a:r>
              <a:rPr sz="1400" spc="-25" dirty="0">
                <a:solidFill>
                  <a:srgbClr val="3B3B3B"/>
                </a:solidFill>
                <a:latin typeface="Gill Sans MT"/>
                <a:cs typeface="Gill Sans MT"/>
              </a:rPr>
              <a:t>in </a:t>
            </a:r>
            <a:r>
              <a:rPr sz="1400" spc="-10" dirty="0">
                <a:solidFill>
                  <a:srgbClr val="3B3B3B"/>
                </a:solidFill>
                <a:latin typeface="Gill Sans MT"/>
                <a:cs typeface="Gill Sans MT"/>
              </a:rPr>
              <a:t>general,</a:t>
            </a:r>
            <a:r>
              <a:rPr sz="1400" spc="-190" dirty="0">
                <a:solidFill>
                  <a:srgbClr val="3B3B3B"/>
                </a:solidFill>
                <a:latin typeface="Gill Sans MT"/>
                <a:cs typeface="Gill Sans MT"/>
              </a:rPr>
              <a:t> </a:t>
            </a:r>
            <a:r>
              <a:rPr sz="1400" spc="-25" dirty="0">
                <a:solidFill>
                  <a:srgbClr val="3B3B3B"/>
                </a:solidFill>
                <a:latin typeface="Gill Sans MT"/>
                <a:cs typeface="Gill Sans MT"/>
              </a:rPr>
              <a:t>research</a:t>
            </a:r>
            <a:r>
              <a:rPr sz="1400" spc="-70" dirty="0">
                <a:solidFill>
                  <a:srgbClr val="3B3B3B"/>
                </a:solidFill>
                <a:latin typeface="Gill Sans MT"/>
                <a:cs typeface="Gill Sans MT"/>
              </a:rPr>
              <a:t> </a:t>
            </a:r>
            <a:r>
              <a:rPr sz="1400" dirty="0">
                <a:solidFill>
                  <a:srgbClr val="3B3B3B"/>
                </a:solidFill>
                <a:latin typeface="Gill Sans MT"/>
                <a:cs typeface="Gill Sans MT"/>
              </a:rPr>
              <a:t>grants</a:t>
            </a:r>
            <a:r>
              <a:rPr sz="1400" spc="-55" dirty="0">
                <a:solidFill>
                  <a:srgbClr val="3B3B3B"/>
                </a:solidFill>
                <a:latin typeface="Gill Sans MT"/>
                <a:cs typeface="Gill Sans MT"/>
              </a:rPr>
              <a:t> </a:t>
            </a:r>
            <a:r>
              <a:rPr sz="1400" dirty="0">
                <a:solidFill>
                  <a:srgbClr val="3B3B3B"/>
                </a:solidFill>
                <a:latin typeface="Gill Sans MT"/>
                <a:cs typeface="Gill Sans MT"/>
              </a:rPr>
              <a:t>will</a:t>
            </a:r>
            <a:r>
              <a:rPr sz="1400" spc="-20" dirty="0">
                <a:solidFill>
                  <a:srgbClr val="3B3B3B"/>
                </a:solidFill>
                <a:latin typeface="Gill Sans MT"/>
                <a:cs typeface="Gill Sans MT"/>
              </a:rPr>
              <a:t> </a:t>
            </a:r>
            <a:r>
              <a:rPr sz="1400" spc="-10" dirty="0">
                <a:solidFill>
                  <a:srgbClr val="3B3B3B"/>
                </a:solidFill>
                <a:latin typeface="Gill Sans MT"/>
                <a:cs typeface="Gill Sans MT"/>
              </a:rPr>
              <a:t>transfer</a:t>
            </a:r>
            <a:r>
              <a:rPr sz="1400" spc="-30" dirty="0">
                <a:solidFill>
                  <a:srgbClr val="3B3B3B"/>
                </a:solidFill>
                <a:latin typeface="Gill Sans MT"/>
                <a:cs typeface="Gill Sans MT"/>
              </a:rPr>
              <a:t> </a:t>
            </a:r>
            <a:r>
              <a:rPr sz="1400" dirty="0">
                <a:solidFill>
                  <a:srgbClr val="3B3B3B"/>
                </a:solidFill>
                <a:latin typeface="Gill Sans MT"/>
                <a:cs typeface="Gill Sans MT"/>
              </a:rPr>
              <a:t>with</a:t>
            </a:r>
            <a:r>
              <a:rPr sz="1400" spc="340" dirty="0">
                <a:solidFill>
                  <a:srgbClr val="3B3B3B"/>
                </a:solidFill>
                <a:latin typeface="Gill Sans MT"/>
                <a:cs typeface="Gill Sans MT"/>
              </a:rPr>
              <a:t> </a:t>
            </a:r>
            <a:r>
              <a:rPr sz="1400" dirty="0">
                <a:solidFill>
                  <a:srgbClr val="3B3B3B"/>
                </a:solidFill>
                <a:latin typeface="Gill Sans MT"/>
                <a:cs typeface="Gill Sans MT"/>
              </a:rPr>
              <a:t>the</a:t>
            </a:r>
            <a:r>
              <a:rPr sz="1400" spc="-40" dirty="0">
                <a:solidFill>
                  <a:srgbClr val="3B3B3B"/>
                </a:solidFill>
                <a:latin typeface="Gill Sans MT"/>
                <a:cs typeface="Gill Sans MT"/>
              </a:rPr>
              <a:t> </a:t>
            </a:r>
            <a:r>
              <a:rPr sz="1400" spc="-10" dirty="0">
                <a:solidFill>
                  <a:srgbClr val="3B3B3B"/>
                </a:solidFill>
                <a:latin typeface="Gill Sans MT"/>
                <a:cs typeface="Gill Sans MT"/>
              </a:rPr>
              <a:t>principal investigator.</a:t>
            </a:r>
            <a:endParaRPr sz="1400" dirty="0">
              <a:latin typeface="Gill Sans MT"/>
              <a:cs typeface="Gill Sans MT"/>
            </a:endParaRPr>
          </a:p>
          <a:p>
            <a:pPr marL="316865" marR="26034" indent="-287020">
              <a:lnSpc>
                <a:spcPct val="100000"/>
              </a:lnSpc>
              <a:spcBef>
                <a:spcPts val="994"/>
              </a:spcBef>
              <a:buClr>
                <a:srgbClr val="902F61"/>
              </a:buClr>
              <a:buSzPct val="135714"/>
              <a:buFont typeface="Arial"/>
              <a:buChar char="•"/>
              <a:tabLst>
                <a:tab pos="316865" algn="l"/>
              </a:tabLst>
            </a:pPr>
            <a:r>
              <a:rPr sz="1400" spc="-20" dirty="0">
                <a:solidFill>
                  <a:srgbClr val="3B3B3B"/>
                </a:solidFill>
                <a:latin typeface="Gill Sans MT"/>
                <a:cs typeface="Gill Sans MT"/>
              </a:rPr>
              <a:t>Contracts</a:t>
            </a:r>
            <a:r>
              <a:rPr sz="1400" spc="-65" dirty="0">
                <a:solidFill>
                  <a:srgbClr val="3B3B3B"/>
                </a:solidFill>
                <a:latin typeface="Gill Sans MT"/>
                <a:cs typeface="Gill Sans MT"/>
              </a:rPr>
              <a:t> </a:t>
            </a:r>
            <a:r>
              <a:rPr sz="1400" dirty="0">
                <a:solidFill>
                  <a:srgbClr val="3B3B3B"/>
                </a:solidFill>
                <a:latin typeface="Gill Sans MT"/>
                <a:cs typeface="Gill Sans MT"/>
              </a:rPr>
              <a:t>and</a:t>
            </a:r>
            <a:r>
              <a:rPr sz="1400" spc="-30" dirty="0">
                <a:solidFill>
                  <a:srgbClr val="3B3B3B"/>
                </a:solidFill>
                <a:latin typeface="Gill Sans MT"/>
                <a:cs typeface="Gill Sans MT"/>
              </a:rPr>
              <a:t> </a:t>
            </a:r>
            <a:r>
              <a:rPr sz="1400" dirty="0">
                <a:solidFill>
                  <a:srgbClr val="3B3B3B"/>
                </a:solidFill>
                <a:latin typeface="Gill Sans MT"/>
                <a:cs typeface="Gill Sans MT"/>
              </a:rPr>
              <a:t>grants</a:t>
            </a:r>
            <a:r>
              <a:rPr sz="1400" spc="-50" dirty="0">
                <a:solidFill>
                  <a:srgbClr val="3B3B3B"/>
                </a:solidFill>
                <a:latin typeface="Gill Sans MT"/>
                <a:cs typeface="Gill Sans MT"/>
              </a:rPr>
              <a:t> </a:t>
            </a:r>
            <a:r>
              <a:rPr sz="1400" dirty="0">
                <a:solidFill>
                  <a:srgbClr val="3B3B3B"/>
                </a:solidFill>
                <a:latin typeface="Gill Sans MT"/>
                <a:cs typeface="Gill Sans MT"/>
              </a:rPr>
              <a:t>for</a:t>
            </a:r>
            <a:r>
              <a:rPr sz="1400" spc="-40" dirty="0">
                <a:solidFill>
                  <a:srgbClr val="3B3B3B"/>
                </a:solidFill>
                <a:latin typeface="Gill Sans MT"/>
                <a:cs typeface="Gill Sans MT"/>
              </a:rPr>
              <a:t> </a:t>
            </a:r>
            <a:r>
              <a:rPr sz="1400" dirty="0">
                <a:solidFill>
                  <a:srgbClr val="3B3B3B"/>
                </a:solidFill>
                <a:latin typeface="Gill Sans MT"/>
                <a:cs typeface="Gill Sans MT"/>
              </a:rPr>
              <a:t>public</a:t>
            </a:r>
            <a:r>
              <a:rPr sz="1400" spc="-50" dirty="0">
                <a:solidFill>
                  <a:srgbClr val="3B3B3B"/>
                </a:solidFill>
                <a:latin typeface="Gill Sans MT"/>
                <a:cs typeface="Gill Sans MT"/>
              </a:rPr>
              <a:t> </a:t>
            </a:r>
            <a:r>
              <a:rPr sz="1400" dirty="0">
                <a:solidFill>
                  <a:srgbClr val="3B3B3B"/>
                </a:solidFill>
                <a:latin typeface="Gill Sans MT"/>
                <a:cs typeface="Gill Sans MT"/>
              </a:rPr>
              <a:t>service</a:t>
            </a:r>
            <a:r>
              <a:rPr sz="1400" spc="-5" dirty="0">
                <a:solidFill>
                  <a:srgbClr val="3B3B3B"/>
                </a:solidFill>
                <a:latin typeface="Gill Sans MT"/>
                <a:cs typeface="Gill Sans MT"/>
              </a:rPr>
              <a:t> </a:t>
            </a:r>
            <a:r>
              <a:rPr sz="1400" dirty="0">
                <a:solidFill>
                  <a:srgbClr val="3B3B3B"/>
                </a:solidFill>
                <a:latin typeface="Gill Sans MT"/>
                <a:cs typeface="Gill Sans MT"/>
              </a:rPr>
              <a:t>or</a:t>
            </a:r>
            <a:r>
              <a:rPr sz="1400" spc="-30" dirty="0">
                <a:solidFill>
                  <a:srgbClr val="3B3B3B"/>
                </a:solidFill>
                <a:latin typeface="Gill Sans MT"/>
                <a:cs typeface="Gill Sans MT"/>
              </a:rPr>
              <a:t> </a:t>
            </a:r>
            <a:r>
              <a:rPr sz="1400" dirty="0">
                <a:solidFill>
                  <a:srgbClr val="3B3B3B"/>
                </a:solidFill>
                <a:latin typeface="Gill Sans MT"/>
                <a:cs typeface="Gill Sans MT"/>
              </a:rPr>
              <a:t>training</a:t>
            </a:r>
            <a:r>
              <a:rPr sz="1400" spc="-45" dirty="0">
                <a:solidFill>
                  <a:srgbClr val="3B3B3B"/>
                </a:solidFill>
                <a:latin typeface="Gill Sans MT"/>
                <a:cs typeface="Gill Sans MT"/>
              </a:rPr>
              <a:t> </a:t>
            </a:r>
            <a:r>
              <a:rPr sz="1400" spc="-10" dirty="0">
                <a:solidFill>
                  <a:srgbClr val="3B3B3B"/>
                </a:solidFill>
                <a:latin typeface="Gill Sans MT"/>
                <a:cs typeface="Gill Sans MT"/>
              </a:rPr>
              <a:t>projects</a:t>
            </a:r>
            <a:r>
              <a:rPr sz="1400" spc="-35" dirty="0">
                <a:solidFill>
                  <a:srgbClr val="3B3B3B"/>
                </a:solidFill>
                <a:latin typeface="Gill Sans MT"/>
                <a:cs typeface="Gill Sans MT"/>
              </a:rPr>
              <a:t> </a:t>
            </a:r>
            <a:r>
              <a:rPr sz="1400" spc="-20" dirty="0">
                <a:solidFill>
                  <a:srgbClr val="3B3B3B"/>
                </a:solidFill>
                <a:latin typeface="Gill Sans MT"/>
                <a:cs typeface="Gill Sans MT"/>
              </a:rPr>
              <a:t>will </a:t>
            </a:r>
            <a:r>
              <a:rPr sz="1400" dirty="0">
                <a:solidFill>
                  <a:srgbClr val="3B3B3B"/>
                </a:solidFill>
                <a:latin typeface="Gill Sans MT"/>
                <a:cs typeface="Gill Sans MT"/>
              </a:rPr>
              <a:t>usually</a:t>
            </a:r>
            <a:r>
              <a:rPr sz="1400" spc="-70" dirty="0">
                <a:solidFill>
                  <a:srgbClr val="3B3B3B"/>
                </a:solidFill>
                <a:latin typeface="Gill Sans MT"/>
                <a:cs typeface="Gill Sans MT"/>
              </a:rPr>
              <a:t> </a:t>
            </a:r>
            <a:r>
              <a:rPr sz="1400" spc="-10" dirty="0">
                <a:solidFill>
                  <a:srgbClr val="3B3B3B"/>
                </a:solidFill>
                <a:latin typeface="Gill Sans MT"/>
                <a:cs typeface="Gill Sans MT"/>
              </a:rPr>
              <a:t>remain</a:t>
            </a:r>
            <a:r>
              <a:rPr sz="1400" spc="-30" dirty="0">
                <a:solidFill>
                  <a:srgbClr val="3B3B3B"/>
                </a:solidFill>
                <a:latin typeface="Gill Sans MT"/>
                <a:cs typeface="Gill Sans MT"/>
              </a:rPr>
              <a:t> </a:t>
            </a:r>
            <a:r>
              <a:rPr sz="1400" dirty="0">
                <a:solidFill>
                  <a:srgbClr val="3B3B3B"/>
                </a:solidFill>
                <a:latin typeface="Gill Sans MT"/>
                <a:cs typeface="Gill Sans MT"/>
              </a:rPr>
              <a:t>at</a:t>
            </a:r>
            <a:r>
              <a:rPr sz="1400" spc="-40" dirty="0">
                <a:solidFill>
                  <a:srgbClr val="3B3B3B"/>
                </a:solidFill>
                <a:latin typeface="Gill Sans MT"/>
                <a:cs typeface="Gill Sans MT"/>
              </a:rPr>
              <a:t> </a:t>
            </a:r>
            <a:r>
              <a:rPr sz="1400" dirty="0">
                <a:solidFill>
                  <a:srgbClr val="3B3B3B"/>
                </a:solidFill>
                <a:latin typeface="Gill Sans MT"/>
                <a:cs typeface="Gill Sans MT"/>
              </a:rPr>
              <a:t>the</a:t>
            </a:r>
            <a:r>
              <a:rPr sz="1400" spc="70" dirty="0">
                <a:solidFill>
                  <a:srgbClr val="3B3B3B"/>
                </a:solidFill>
                <a:latin typeface="Gill Sans MT"/>
                <a:cs typeface="Gill Sans MT"/>
              </a:rPr>
              <a:t> </a:t>
            </a:r>
            <a:r>
              <a:rPr sz="1400" spc="-10" dirty="0">
                <a:solidFill>
                  <a:srgbClr val="3B3B3B"/>
                </a:solidFill>
                <a:latin typeface="Gill Sans MT"/>
                <a:cs typeface="Gill Sans MT"/>
              </a:rPr>
              <a:t>University.</a:t>
            </a:r>
            <a:endParaRPr sz="1400" dirty="0">
              <a:latin typeface="Gill Sans MT"/>
              <a:cs typeface="Gill Sans MT"/>
            </a:endParaRPr>
          </a:p>
          <a:p>
            <a:pPr marL="316865" marR="5080" indent="-287020">
              <a:lnSpc>
                <a:spcPct val="100000"/>
              </a:lnSpc>
              <a:spcBef>
                <a:spcPts val="994"/>
              </a:spcBef>
              <a:buClr>
                <a:srgbClr val="902F61"/>
              </a:buClr>
              <a:buSzPct val="135714"/>
              <a:buFont typeface="Arial"/>
              <a:buChar char="•"/>
              <a:tabLst>
                <a:tab pos="316865" algn="l"/>
              </a:tabLst>
            </a:pPr>
            <a:r>
              <a:rPr sz="1400" spc="-10" dirty="0">
                <a:solidFill>
                  <a:srgbClr val="3B3B3B"/>
                </a:solidFill>
                <a:latin typeface="Gill Sans MT"/>
                <a:cs typeface="Gill Sans MT"/>
              </a:rPr>
              <a:t>Guidelines</a:t>
            </a:r>
            <a:r>
              <a:rPr sz="1400" spc="-45" dirty="0">
                <a:solidFill>
                  <a:srgbClr val="3B3B3B"/>
                </a:solidFill>
                <a:latin typeface="Gill Sans MT"/>
                <a:cs typeface="Gill Sans MT"/>
              </a:rPr>
              <a:t> </a:t>
            </a:r>
            <a:r>
              <a:rPr sz="1400" dirty="0">
                <a:solidFill>
                  <a:srgbClr val="3B3B3B"/>
                </a:solidFill>
                <a:latin typeface="Gill Sans MT"/>
                <a:cs typeface="Gill Sans MT"/>
              </a:rPr>
              <a:t>within</a:t>
            </a:r>
            <a:r>
              <a:rPr sz="1400" spc="-60" dirty="0">
                <a:solidFill>
                  <a:srgbClr val="3B3B3B"/>
                </a:solidFill>
                <a:latin typeface="Gill Sans MT"/>
                <a:cs typeface="Gill Sans MT"/>
              </a:rPr>
              <a:t> </a:t>
            </a:r>
            <a:r>
              <a:rPr sz="1400" dirty="0">
                <a:solidFill>
                  <a:srgbClr val="3B3B3B"/>
                </a:solidFill>
                <a:latin typeface="Gill Sans MT"/>
                <a:cs typeface="Gill Sans MT"/>
              </a:rPr>
              <a:t>the</a:t>
            </a:r>
            <a:r>
              <a:rPr sz="1400" spc="-40" dirty="0">
                <a:solidFill>
                  <a:srgbClr val="3B3B3B"/>
                </a:solidFill>
                <a:latin typeface="Gill Sans MT"/>
                <a:cs typeface="Gill Sans MT"/>
              </a:rPr>
              <a:t> </a:t>
            </a:r>
            <a:r>
              <a:rPr sz="1400" spc="-10" dirty="0">
                <a:solidFill>
                  <a:srgbClr val="3B3B3B"/>
                </a:solidFill>
                <a:latin typeface="Gill Sans MT"/>
                <a:cs typeface="Gill Sans MT"/>
              </a:rPr>
              <a:t>contract</a:t>
            </a:r>
            <a:r>
              <a:rPr sz="1400" spc="-40" dirty="0">
                <a:solidFill>
                  <a:srgbClr val="3B3B3B"/>
                </a:solidFill>
                <a:latin typeface="Gill Sans MT"/>
                <a:cs typeface="Gill Sans MT"/>
              </a:rPr>
              <a:t> </a:t>
            </a:r>
            <a:r>
              <a:rPr sz="1400" dirty="0">
                <a:solidFill>
                  <a:srgbClr val="3B3B3B"/>
                </a:solidFill>
                <a:latin typeface="Gill Sans MT"/>
                <a:cs typeface="Gill Sans MT"/>
              </a:rPr>
              <a:t>or</a:t>
            </a:r>
            <a:r>
              <a:rPr sz="1400" spc="-50" dirty="0">
                <a:solidFill>
                  <a:srgbClr val="3B3B3B"/>
                </a:solidFill>
                <a:latin typeface="Gill Sans MT"/>
                <a:cs typeface="Gill Sans MT"/>
              </a:rPr>
              <a:t> </a:t>
            </a:r>
            <a:r>
              <a:rPr sz="1400" dirty="0">
                <a:solidFill>
                  <a:srgbClr val="3B3B3B"/>
                </a:solidFill>
                <a:latin typeface="Gill Sans MT"/>
                <a:cs typeface="Gill Sans MT"/>
              </a:rPr>
              <a:t>grant</a:t>
            </a:r>
            <a:r>
              <a:rPr sz="1400" spc="-55" dirty="0">
                <a:solidFill>
                  <a:srgbClr val="3B3B3B"/>
                </a:solidFill>
                <a:latin typeface="Gill Sans MT"/>
                <a:cs typeface="Gill Sans MT"/>
              </a:rPr>
              <a:t> </a:t>
            </a:r>
            <a:r>
              <a:rPr sz="1400" dirty="0">
                <a:solidFill>
                  <a:srgbClr val="3B3B3B"/>
                </a:solidFill>
                <a:latin typeface="Gill Sans MT"/>
                <a:cs typeface="Gill Sans MT"/>
              </a:rPr>
              <a:t>will</a:t>
            </a:r>
            <a:r>
              <a:rPr sz="1400" spc="-25" dirty="0">
                <a:solidFill>
                  <a:srgbClr val="3B3B3B"/>
                </a:solidFill>
                <a:latin typeface="Gill Sans MT"/>
                <a:cs typeface="Gill Sans MT"/>
              </a:rPr>
              <a:t> </a:t>
            </a:r>
            <a:r>
              <a:rPr sz="1400" dirty="0">
                <a:solidFill>
                  <a:srgbClr val="3B3B3B"/>
                </a:solidFill>
                <a:latin typeface="Gill Sans MT"/>
                <a:cs typeface="Gill Sans MT"/>
              </a:rPr>
              <a:t>specify</a:t>
            </a:r>
            <a:r>
              <a:rPr sz="1400" spc="-55" dirty="0">
                <a:solidFill>
                  <a:srgbClr val="3B3B3B"/>
                </a:solidFill>
                <a:latin typeface="Gill Sans MT"/>
                <a:cs typeface="Gill Sans MT"/>
              </a:rPr>
              <a:t> </a:t>
            </a:r>
            <a:r>
              <a:rPr sz="1400" spc="-25" dirty="0">
                <a:solidFill>
                  <a:srgbClr val="3B3B3B"/>
                </a:solidFill>
                <a:latin typeface="Gill Sans MT"/>
                <a:cs typeface="Gill Sans MT"/>
              </a:rPr>
              <a:t>the procedure</a:t>
            </a:r>
            <a:r>
              <a:rPr sz="1400" spc="-85" dirty="0">
                <a:solidFill>
                  <a:srgbClr val="3B3B3B"/>
                </a:solidFill>
                <a:latin typeface="Gill Sans MT"/>
                <a:cs typeface="Gill Sans MT"/>
              </a:rPr>
              <a:t> </a:t>
            </a:r>
            <a:r>
              <a:rPr sz="1400" dirty="0">
                <a:solidFill>
                  <a:srgbClr val="3B3B3B"/>
                </a:solidFill>
                <a:latin typeface="Gill Sans MT"/>
                <a:cs typeface="Gill Sans MT"/>
              </a:rPr>
              <a:t>to</a:t>
            </a:r>
            <a:r>
              <a:rPr sz="1400" spc="-35" dirty="0">
                <a:solidFill>
                  <a:srgbClr val="3B3B3B"/>
                </a:solidFill>
                <a:latin typeface="Gill Sans MT"/>
                <a:cs typeface="Gill Sans MT"/>
              </a:rPr>
              <a:t> </a:t>
            </a:r>
            <a:r>
              <a:rPr sz="1400" spc="-10" dirty="0">
                <a:solidFill>
                  <a:srgbClr val="3B3B3B"/>
                </a:solidFill>
                <a:latin typeface="Gill Sans MT"/>
                <a:cs typeface="Gill Sans MT"/>
              </a:rPr>
              <a:t>follow</a:t>
            </a:r>
            <a:r>
              <a:rPr sz="1400" spc="-65" dirty="0">
                <a:solidFill>
                  <a:srgbClr val="3B3B3B"/>
                </a:solidFill>
                <a:latin typeface="Gill Sans MT"/>
                <a:cs typeface="Gill Sans MT"/>
              </a:rPr>
              <a:t> </a:t>
            </a:r>
            <a:r>
              <a:rPr sz="1400" dirty="0">
                <a:solidFill>
                  <a:srgbClr val="3B3B3B"/>
                </a:solidFill>
                <a:latin typeface="Gill Sans MT"/>
                <a:cs typeface="Gill Sans MT"/>
              </a:rPr>
              <a:t>if</a:t>
            </a:r>
            <a:r>
              <a:rPr sz="1400" spc="-35" dirty="0">
                <a:solidFill>
                  <a:srgbClr val="3B3B3B"/>
                </a:solidFill>
                <a:latin typeface="Gill Sans MT"/>
                <a:cs typeface="Gill Sans MT"/>
              </a:rPr>
              <a:t> </a:t>
            </a:r>
            <a:r>
              <a:rPr sz="1400" dirty="0">
                <a:solidFill>
                  <a:srgbClr val="3B3B3B"/>
                </a:solidFill>
                <a:latin typeface="Gill Sans MT"/>
                <a:cs typeface="Gill Sans MT"/>
              </a:rPr>
              <a:t>the</a:t>
            </a:r>
            <a:r>
              <a:rPr sz="1400" spc="-40" dirty="0">
                <a:solidFill>
                  <a:srgbClr val="3B3B3B"/>
                </a:solidFill>
                <a:latin typeface="Gill Sans MT"/>
                <a:cs typeface="Gill Sans MT"/>
              </a:rPr>
              <a:t> </a:t>
            </a:r>
            <a:r>
              <a:rPr sz="1400" dirty="0">
                <a:solidFill>
                  <a:srgbClr val="3B3B3B"/>
                </a:solidFill>
                <a:latin typeface="Gill Sans MT"/>
                <a:cs typeface="Gill Sans MT"/>
              </a:rPr>
              <a:t>assets</a:t>
            </a:r>
            <a:r>
              <a:rPr sz="1400" spc="-55" dirty="0">
                <a:solidFill>
                  <a:srgbClr val="3B3B3B"/>
                </a:solidFill>
                <a:latin typeface="Gill Sans MT"/>
                <a:cs typeface="Gill Sans MT"/>
              </a:rPr>
              <a:t> </a:t>
            </a:r>
            <a:r>
              <a:rPr sz="1400" spc="-10" dirty="0">
                <a:solidFill>
                  <a:srgbClr val="3B3B3B"/>
                </a:solidFill>
                <a:latin typeface="Gill Sans MT"/>
                <a:cs typeface="Gill Sans MT"/>
              </a:rPr>
              <a:t>are</a:t>
            </a:r>
            <a:r>
              <a:rPr sz="1400" spc="-55" dirty="0">
                <a:solidFill>
                  <a:srgbClr val="3B3B3B"/>
                </a:solidFill>
                <a:latin typeface="Gill Sans MT"/>
                <a:cs typeface="Gill Sans MT"/>
              </a:rPr>
              <a:t> </a:t>
            </a:r>
            <a:r>
              <a:rPr sz="1400" dirty="0">
                <a:solidFill>
                  <a:srgbClr val="3B3B3B"/>
                </a:solidFill>
                <a:latin typeface="Gill Sans MT"/>
                <a:cs typeface="Gill Sans MT"/>
              </a:rPr>
              <a:t>to</a:t>
            </a:r>
            <a:r>
              <a:rPr sz="1400" spc="-40" dirty="0">
                <a:solidFill>
                  <a:srgbClr val="3B3B3B"/>
                </a:solidFill>
                <a:latin typeface="Gill Sans MT"/>
                <a:cs typeface="Gill Sans MT"/>
              </a:rPr>
              <a:t> </a:t>
            </a:r>
            <a:r>
              <a:rPr sz="1400" spc="-10" dirty="0">
                <a:solidFill>
                  <a:srgbClr val="3B3B3B"/>
                </a:solidFill>
                <a:latin typeface="Gill Sans MT"/>
                <a:cs typeface="Gill Sans MT"/>
              </a:rPr>
              <a:t>transfer</a:t>
            </a:r>
            <a:r>
              <a:rPr sz="1400" spc="-45" dirty="0">
                <a:solidFill>
                  <a:srgbClr val="3B3B3B"/>
                </a:solidFill>
                <a:latin typeface="Gill Sans MT"/>
                <a:cs typeface="Gill Sans MT"/>
              </a:rPr>
              <a:t> </a:t>
            </a:r>
            <a:r>
              <a:rPr sz="1400" dirty="0">
                <a:solidFill>
                  <a:srgbClr val="3B3B3B"/>
                </a:solidFill>
                <a:latin typeface="Gill Sans MT"/>
                <a:cs typeface="Gill Sans MT"/>
              </a:rPr>
              <a:t>with</a:t>
            </a:r>
            <a:r>
              <a:rPr sz="1400" spc="330" dirty="0">
                <a:solidFill>
                  <a:srgbClr val="3B3B3B"/>
                </a:solidFill>
                <a:latin typeface="Gill Sans MT"/>
                <a:cs typeface="Gill Sans MT"/>
              </a:rPr>
              <a:t> </a:t>
            </a:r>
            <a:r>
              <a:rPr sz="1400" dirty="0">
                <a:solidFill>
                  <a:srgbClr val="3B3B3B"/>
                </a:solidFill>
                <a:latin typeface="Gill Sans MT"/>
                <a:cs typeface="Gill Sans MT"/>
              </a:rPr>
              <a:t>the</a:t>
            </a:r>
            <a:r>
              <a:rPr sz="1400" spc="-30" dirty="0">
                <a:solidFill>
                  <a:srgbClr val="3B3B3B"/>
                </a:solidFill>
                <a:latin typeface="Gill Sans MT"/>
                <a:cs typeface="Gill Sans MT"/>
              </a:rPr>
              <a:t> </a:t>
            </a:r>
            <a:r>
              <a:rPr sz="1400" spc="-10" dirty="0">
                <a:solidFill>
                  <a:srgbClr val="3B3B3B"/>
                </a:solidFill>
                <a:latin typeface="Gill Sans MT"/>
                <a:cs typeface="Gill Sans MT"/>
              </a:rPr>
              <a:t>grant.</a:t>
            </a:r>
            <a:endParaRPr sz="1400" dirty="0">
              <a:latin typeface="Gill Sans MT"/>
              <a:cs typeface="Gill Sans MT"/>
            </a:endParaRPr>
          </a:p>
          <a:p>
            <a:pPr marL="316865" marR="640715" indent="-287020">
              <a:lnSpc>
                <a:spcPct val="100000"/>
              </a:lnSpc>
              <a:spcBef>
                <a:spcPts val="1010"/>
              </a:spcBef>
              <a:buClr>
                <a:srgbClr val="902F61"/>
              </a:buClr>
              <a:buSzPct val="135714"/>
              <a:buFont typeface="Arial"/>
              <a:buChar char="•"/>
              <a:tabLst>
                <a:tab pos="316865" algn="l"/>
              </a:tabLst>
            </a:pPr>
            <a:r>
              <a:rPr sz="1400" spc="-10" dirty="0">
                <a:solidFill>
                  <a:srgbClr val="3B3B3B"/>
                </a:solidFill>
                <a:latin typeface="Gill Sans MT"/>
                <a:cs typeface="Gill Sans MT"/>
              </a:rPr>
              <a:t>Any</a:t>
            </a:r>
            <a:r>
              <a:rPr sz="1400" spc="-85" dirty="0">
                <a:solidFill>
                  <a:srgbClr val="3B3B3B"/>
                </a:solidFill>
                <a:latin typeface="Gill Sans MT"/>
                <a:cs typeface="Gill Sans MT"/>
              </a:rPr>
              <a:t> </a:t>
            </a:r>
            <a:r>
              <a:rPr sz="1400" dirty="0">
                <a:solidFill>
                  <a:srgbClr val="3B3B3B"/>
                </a:solidFill>
                <a:latin typeface="Gill Sans MT"/>
                <a:cs typeface="Gill Sans MT"/>
              </a:rPr>
              <a:t>equipment</a:t>
            </a:r>
            <a:r>
              <a:rPr sz="1400" spc="-70" dirty="0">
                <a:solidFill>
                  <a:srgbClr val="3B3B3B"/>
                </a:solidFill>
                <a:latin typeface="Gill Sans MT"/>
                <a:cs typeface="Gill Sans MT"/>
              </a:rPr>
              <a:t> </a:t>
            </a:r>
            <a:r>
              <a:rPr sz="1400" dirty="0">
                <a:solidFill>
                  <a:srgbClr val="3B3B3B"/>
                </a:solidFill>
                <a:latin typeface="Gill Sans MT"/>
                <a:cs typeface="Gill Sans MT"/>
              </a:rPr>
              <a:t>not</a:t>
            </a:r>
            <a:r>
              <a:rPr sz="1400" spc="-60" dirty="0">
                <a:solidFill>
                  <a:srgbClr val="3B3B3B"/>
                </a:solidFill>
                <a:latin typeface="Gill Sans MT"/>
                <a:cs typeface="Gill Sans MT"/>
              </a:rPr>
              <a:t> </a:t>
            </a:r>
            <a:r>
              <a:rPr sz="1400" spc="-10" dirty="0">
                <a:solidFill>
                  <a:srgbClr val="3B3B3B"/>
                </a:solidFill>
                <a:latin typeface="Gill Sans MT"/>
                <a:cs typeface="Gill Sans MT"/>
              </a:rPr>
              <a:t>officially</a:t>
            </a:r>
            <a:r>
              <a:rPr sz="1400" spc="-30" dirty="0">
                <a:solidFill>
                  <a:srgbClr val="3B3B3B"/>
                </a:solidFill>
                <a:latin typeface="Gill Sans MT"/>
                <a:cs typeface="Gill Sans MT"/>
              </a:rPr>
              <a:t> </a:t>
            </a:r>
            <a:r>
              <a:rPr sz="1400" spc="-20" dirty="0">
                <a:solidFill>
                  <a:srgbClr val="3B3B3B"/>
                </a:solidFill>
                <a:latin typeface="Gill Sans MT"/>
                <a:cs typeface="Gill Sans MT"/>
              </a:rPr>
              <a:t>transferred</a:t>
            </a:r>
            <a:r>
              <a:rPr sz="1400" spc="-40" dirty="0">
                <a:solidFill>
                  <a:srgbClr val="3B3B3B"/>
                </a:solidFill>
                <a:latin typeface="Gill Sans MT"/>
                <a:cs typeface="Gill Sans MT"/>
              </a:rPr>
              <a:t> </a:t>
            </a:r>
            <a:r>
              <a:rPr sz="1400" dirty="0">
                <a:solidFill>
                  <a:srgbClr val="3B3B3B"/>
                </a:solidFill>
                <a:latin typeface="Gill Sans MT"/>
                <a:cs typeface="Gill Sans MT"/>
              </a:rPr>
              <a:t>with</a:t>
            </a:r>
            <a:r>
              <a:rPr sz="1400" spc="-40" dirty="0">
                <a:solidFill>
                  <a:srgbClr val="3B3B3B"/>
                </a:solidFill>
                <a:latin typeface="Gill Sans MT"/>
                <a:cs typeface="Gill Sans MT"/>
              </a:rPr>
              <a:t> </a:t>
            </a:r>
            <a:r>
              <a:rPr sz="1400" dirty="0">
                <a:solidFill>
                  <a:srgbClr val="3B3B3B"/>
                </a:solidFill>
                <a:latin typeface="Gill Sans MT"/>
                <a:cs typeface="Gill Sans MT"/>
              </a:rPr>
              <a:t>the</a:t>
            </a:r>
            <a:r>
              <a:rPr sz="1400" spc="-45" dirty="0">
                <a:solidFill>
                  <a:srgbClr val="3B3B3B"/>
                </a:solidFill>
                <a:latin typeface="Gill Sans MT"/>
                <a:cs typeface="Gill Sans MT"/>
              </a:rPr>
              <a:t> </a:t>
            </a:r>
            <a:r>
              <a:rPr sz="1400" spc="-10" dirty="0">
                <a:solidFill>
                  <a:srgbClr val="3B3B3B"/>
                </a:solidFill>
                <a:latin typeface="Gill Sans MT"/>
                <a:cs typeface="Gill Sans MT"/>
              </a:rPr>
              <a:t>grant remains</a:t>
            </a:r>
            <a:r>
              <a:rPr sz="1400" spc="-65" dirty="0">
                <a:solidFill>
                  <a:srgbClr val="3B3B3B"/>
                </a:solidFill>
                <a:latin typeface="Gill Sans MT"/>
                <a:cs typeface="Gill Sans MT"/>
              </a:rPr>
              <a:t> </a:t>
            </a:r>
            <a:r>
              <a:rPr sz="1400" dirty="0">
                <a:solidFill>
                  <a:srgbClr val="3B3B3B"/>
                </a:solidFill>
                <a:latin typeface="Gill Sans MT"/>
                <a:cs typeface="Gill Sans MT"/>
              </a:rPr>
              <a:t>with</a:t>
            </a:r>
            <a:r>
              <a:rPr sz="1400" spc="-45" dirty="0">
                <a:solidFill>
                  <a:srgbClr val="3B3B3B"/>
                </a:solidFill>
                <a:latin typeface="Gill Sans MT"/>
                <a:cs typeface="Gill Sans MT"/>
              </a:rPr>
              <a:t> </a:t>
            </a:r>
            <a:r>
              <a:rPr sz="1400" dirty="0">
                <a:solidFill>
                  <a:srgbClr val="3B3B3B"/>
                </a:solidFill>
                <a:latin typeface="Gill Sans MT"/>
                <a:cs typeface="Gill Sans MT"/>
              </a:rPr>
              <a:t>the</a:t>
            </a:r>
            <a:r>
              <a:rPr sz="1400" spc="-30" dirty="0">
                <a:solidFill>
                  <a:srgbClr val="3B3B3B"/>
                </a:solidFill>
                <a:latin typeface="Gill Sans MT"/>
                <a:cs typeface="Gill Sans MT"/>
              </a:rPr>
              <a:t> </a:t>
            </a:r>
            <a:r>
              <a:rPr sz="1400" spc="-10" dirty="0">
                <a:solidFill>
                  <a:srgbClr val="3B3B3B"/>
                </a:solidFill>
                <a:latin typeface="Gill Sans MT"/>
                <a:cs typeface="Gill Sans MT"/>
              </a:rPr>
              <a:t>University.</a:t>
            </a:r>
            <a:endParaRPr sz="1400" dirty="0">
              <a:latin typeface="Gill Sans MT"/>
              <a:cs typeface="Gill Sans MT"/>
            </a:endParaRPr>
          </a:p>
          <a:p>
            <a:pPr marL="317500" marR="158115" indent="-287020">
              <a:lnSpc>
                <a:spcPct val="100000"/>
              </a:lnSpc>
              <a:spcBef>
                <a:spcPts val="994"/>
              </a:spcBef>
              <a:buClr>
                <a:srgbClr val="902F61"/>
              </a:buClr>
              <a:buSzPct val="135714"/>
              <a:buFont typeface="Arial"/>
              <a:buChar char="•"/>
              <a:tabLst>
                <a:tab pos="317500" algn="l"/>
              </a:tabLst>
            </a:pPr>
            <a:r>
              <a:rPr sz="1400" spc="-30" dirty="0">
                <a:solidFill>
                  <a:srgbClr val="3B3B3B"/>
                </a:solidFill>
                <a:latin typeface="Gill Sans MT"/>
                <a:cs typeface="Gill Sans MT"/>
              </a:rPr>
              <a:t>Signatures</a:t>
            </a:r>
            <a:r>
              <a:rPr sz="1400" spc="-90" dirty="0">
                <a:solidFill>
                  <a:srgbClr val="3B3B3B"/>
                </a:solidFill>
                <a:latin typeface="Gill Sans MT"/>
                <a:cs typeface="Gill Sans MT"/>
              </a:rPr>
              <a:t> </a:t>
            </a:r>
            <a:r>
              <a:rPr sz="1400" dirty="0">
                <a:solidFill>
                  <a:srgbClr val="3B3B3B"/>
                </a:solidFill>
                <a:latin typeface="Gill Sans MT"/>
                <a:cs typeface="Gill Sans MT"/>
              </a:rPr>
              <a:t>of</a:t>
            </a:r>
            <a:r>
              <a:rPr sz="1400" spc="110" dirty="0">
                <a:solidFill>
                  <a:srgbClr val="3B3B3B"/>
                </a:solidFill>
                <a:latin typeface="Gill Sans MT"/>
                <a:cs typeface="Gill Sans MT"/>
              </a:rPr>
              <a:t> </a:t>
            </a:r>
            <a:r>
              <a:rPr sz="1400" spc="-10" dirty="0">
                <a:solidFill>
                  <a:srgbClr val="3B3B3B"/>
                </a:solidFill>
                <a:latin typeface="Gill Sans MT"/>
                <a:cs typeface="Gill Sans MT"/>
              </a:rPr>
              <a:t>VP</a:t>
            </a:r>
            <a:r>
              <a:rPr sz="1400" spc="-70" dirty="0">
                <a:solidFill>
                  <a:srgbClr val="3B3B3B"/>
                </a:solidFill>
                <a:latin typeface="Gill Sans MT"/>
                <a:cs typeface="Gill Sans MT"/>
              </a:rPr>
              <a:t> </a:t>
            </a:r>
            <a:r>
              <a:rPr sz="1400" spc="-20" dirty="0">
                <a:solidFill>
                  <a:srgbClr val="3B3B3B"/>
                </a:solidFill>
                <a:latin typeface="Gill Sans MT"/>
                <a:cs typeface="Gill Sans MT"/>
              </a:rPr>
              <a:t>for</a:t>
            </a:r>
            <a:r>
              <a:rPr sz="1400" spc="-70" dirty="0">
                <a:solidFill>
                  <a:srgbClr val="3B3B3B"/>
                </a:solidFill>
                <a:latin typeface="Gill Sans MT"/>
                <a:cs typeface="Gill Sans MT"/>
              </a:rPr>
              <a:t> </a:t>
            </a:r>
            <a:r>
              <a:rPr sz="1400" spc="-35" dirty="0">
                <a:solidFill>
                  <a:srgbClr val="3B3B3B"/>
                </a:solidFill>
                <a:latin typeface="Gill Sans MT"/>
                <a:cs typeface="Gill Sans MT"/>
              </a:rPr>
              <a:t>Research,</a:t>
            </a:r>
            <a:r>
              <a:rPr sz="1400" spc="-195" dirty="0">
                <a:solidFill>
                  <a:srgbClr val="3B3B3B"/>
                </a:solidFill>
                <a:latin typeface="Gill Sans MT"/>
                <a:cs typeface="Gill Sans MT"/>
              </a:rPr>
              <a:t> </a:t>
            </a:r>
            <a:r>
              <a:rPr sz="1400" dirty="0">
                <a:solidFill>
                  <a:srgbClr val="3B3B3B"/>
                </a:solidFill>
                <a:latin typeface="Gill Sans MT"/>
                <a:cs typeface="Gill Sans MT"/>
              </a:rPr>
              <a:t>CPO,</a:t>
            </a:r>
            <a:r>
              <a:rPr sz="1400" spc="160" dirty="0">
                <a:solidFill>
                  <a:srgbClr val="3B3B3B"/>
                </a:solidFill>
                <a:latin typeface="Gill Sans MT"/>
                <a:cs typeface="Gill Sans MT"/>
              </a:rPr>
              <a:t> </a:t>
            </a:r>
            <a:r>
              <a:rPr sz="1400" spc="-20" dirty="0">
                <a:solidFill>
                  <a:srgbClr val="3B3B3B"/>
                </a:solidFill>
                <a:latin typeface="Gill Sans MT"/>
                <a:cs typeface="Gill Sans MT"/>
              </a:rPr>
              <a:t>and</a:t>
            </a:r>
            <a:r>
              <a:rPr sz="1400" spc="-75" dirty="0">
                <a:solidFill>
                  <a:srgbClr val="3B3B3B"/>
                </a:solidFill>
                <a:latin typeface="Gill Sans MT"/>
                <a:cs typeface="Gill Sans MT"/>
              </a:rPr>
              <a:t> </a:t>
            </a:r>
            <a:r>
              <a:rPr sz="1400" spc="-30" dirty="0">
                <a:solidFill>
                  <a:srgbClr val="3B3B3B"/>
                </a:solidFill>
                <a:latin typeface="Gill Sans MT"/>
                <a:cs typeface="Gill Sans MT"/>
              </a:rPr>
              <a:t>University</a:t>
            </a:r>
            <a:r>
              <a:rPr sz="1400" spc="-75" dirty="0">
                <a:solidFill>
                  <a:srgbClr val="3B3B3B"/>
                </a:solidFill>
                <a:latin typeface="Gill Sans MT"/>
                <a:cs typeface="Gill Sans MT"/>
              </a:rPr>
              <a:t> </a:t>
            </a:r>
            <a:r>
              <a:rPr sz="1400" spc="-20" dirty="0">
                <a:solidFill>
                  <a:srgbClr val="3B3B3B"/>
                </a:solidFill>
                <a:latin typeface="Gill Sans MT"/>
                <a:cs typeface="Gill Sans MT"/>
              </a:rPr>
              <a:t>Controller </a:t>
            </a:r>
            <a:r>
              <a:rPr sz="1400" spc="-10" dirty="0">
                <a:solidFill>
                  <a:srgbClr val="3B3B3B"/>
                </a:solidFill>
                <a:latin typeface="Gill Sans MT"/>
                <a:cs typeface="Gill Sans MT"/>
              </a:rPr>
              <a:t>will</a:t>
            </a:r>
            <a:r>
              <a:rPr sz="1400" spc="-45" dirty="0">
                <a:solidFill>
                  <a:srgbClr val="3B3B3B"/>
                </a:solidFill>
                <a:latin typeface="Gill Sans MT"/>
                <a:cs typeface="Gill Sans MT"/>
              </a:rPr>
              <a:t> </a:t>
            </a:r>
            <a:r>
              <a:rPr sz="1400" dirty="0">
                <a:solidFill>
                  <a:srgbClr val="3B3B3B"/>
                </a:solidFill>
                <a:latin typeface="Gill Sans MT"/>
                <a:cs typeface="Gill Sans MT"/>
              </a:rPr>
              <a:t>be</a:t>
            </a:r>
            <a:r>
              <a:rPr sz="1400" spc="-45" dirty="0">
                <a:solidFill>
                  <a:srgbClr val="3B3B3B"/>
                </a:solidFill>
                <a:latin typeface="Gill Sans MT"/>
                <a:cs typeface="Gill Sans MT"/>
              </a:rPr>
              <a:t> </a:t>
            </a:r>
            <a:r>
              <a:rPr sz="1400" spc="-25" dirty="0">
                <a:solidFill>
                  <a:srgbClr val="3B3B3B"/>
                </a:solidFill>
                <a:latin typeface="Gill Sans MT"/>
                <a:cs typeface="Gill Sans MT"/>
              </a:rPr>
              <a:t>obtained</a:t>
            </a:r>
            <a:r>
              <a:rPr sz="1400" spc="-80" dirty="0">
                <a:solidFill>
                  <a:srgbClr val="3B3B3B"/>
                </a:solidFill>
                <a:latin typeface="Gill Sans MT"/>
                <a:cs typeface="Gill Sans MT"/>
              </a:rPr>
              <a:t> </a:t>
            </a:r>
            <a:r>
              <a:rPr sz="1400" spc="-10" dirty="0">
                <a:solidFill>
                  <a:srgbClr val="3B3B3B"/>
                </a:solidFill>
                <a:latin typeface="Gill Sans MT"/>
                <a:cs typeface="Gill Sans MT"/>
              </a:rPr>
              <a:t>by</a:t>
            </a:r>
            <a:r>
              <a:rPr sz="1400" spc="-65" dirty="0">
                <a:solidFill>
                  <a:srgbClr val="3B3B3B"/>
                </a:solidFill>
                <a:latin typeface="Gill Sans MT"/>
                <a:cs typeface="Gill Sans MT"/>
              </a:rPr>
              <a:t> </a:t>
            </a:r>
            <a:r>
              <a:rPr sz="1400" spc="-30" dirty="0">
                <a:solidFill>
                  <a:srgbClr val="3B3B3B"/>
                </a:solidFill>
                <a:latin typeface="Gill Sans MT"/>
                <a:cs typeface="Gill Sans MT"/>
              </a:rPr>
              <a:t>Inventory</a:t>
            </a:r>
            <a:r>
              <a:rPr sz="1400" spc="-70" dirty="0">
                <a:solidFill>
                  <a:srgbClr val="3B3B3B"/>
                </a:solidFill>
                <a:latin typeface="Gill Sans MT"/>
                <a:cs typeface="Gill Sans MT"/>
              </a:rPr>
              <a:t> </a:t>
            </a:r>
            <a:r>
              <a:rPr sz="1400" spc="-30" dirty="0">
                <a:solidFill>
                  <a:srgbClr val="3B3B3B"/>
                </a:solidFill>
                <a:latin typeface="Gill Sans MT"/>
                <a:cs typeface="Gill Sans MT"/>
              </a:rPr>
              <a:t>Control</a:t>
            </a:r>
            <a:r>
              <a:rPr sz="1400" spc="-80" dirty="0">
                <a:solidFill>
                  <a:srgbClr val="3B3B3B"/>
                </a:solidFill>
                <a:latin typeface="Gill Sans MT"/>
                <a:cs typeface="Gill Sans MT"/>
              </a:rPr>
              <a:t> </a:t>
            </a:r>
            <a:r>
              <a:rPr sz="1400" spc="-20" dirty="0">
                <a:solidFill>
                  <a:srgbClr val="3B3B3B"/>
                </a:solidFill>
                <a:latin typeface="Gill Sans MT"/>
                <a:cs typeface="Gill Sans MT"/>
              </a:rPr>
              <a:t>after</a:t>
            </a:r>
            <a:r>
              <a:rPr sz="1400" spc="-50" dirty="0">
                <a:solidFill>
                  <a:srgbClr val="3B3B3B"/>
                </a:solidFill>
                <a:latin typeface="Gill Sans MT"/>
                <a:cs typeface="Gill Sans MT"/>
              </a:rPr>
              <a:t> </a:t>
            </a:r>
            <a:r>
              <a:rPr sz="1400" spc="-10" dirty="0">
                <a:solidFill>
                  <a:srgbClr val="3B3B3B"/>
                </a:solidFill>
                <a:latin typeface="Gill Sans MT"/>
                <a:cs typeface="Gill Sans MT"/>
              </a:rPr>
              <a:t>the</a:t>
            </a:r>
            <a:r>
              <a:rPr sz="1400" spc="-65" dirty="0">
                <a:solidFill>
                  <a:srgbClr val="3B3B3B"/>
                </a:solidFill>
                <a:latin typeface="Gill Sans MT"/>
                <a:cs typeface="Gill Sans MT"/>
              </a:rPr>
              <a:t> </a:t>
            </a:r>
            <a:r>
              <a:rPr sz="1400" spc="-25" dirty="0">
                <a:solidFill>
                  <a:srgbClr val="3B3B3B"/>
                </a:solidFill>
                <a:latin typeface="Gill Sans MT"/>
                <a:cs typeface="Gill Sans MT"/>
              </a:rPr>
              <a:t>form</a:t>
            </a:r>
            <a:r>
              <a:rPr sz="1400" spc="-60" dirty="0">
                <a:solidFill>
                  <a:srgbClr val="3B3B3B"/>
                </a:solidFill>
                <a:latin typeface="Gill Sans MT"/>
                <a:cs typeface="Gill Sans MT"/>
              </a:rPr>
              <a:t> </a:t>
            </a:r>
            <a:r>
              <a:rPr sz="1400" spc="-25" dirty="0">
                <a:solidFill>
                  <a:srgbClr val="3B3B3B"/>
                </a:solidFill>
                <a:latin typeface="Gill Sans MT"/>
                <a:cs typeface="Gill Sans MT"/>
              </a:rPr>
              <a:t>is </a:t>
            </a:r>
            <a:r>
              <a:rPr sz="1400" spc="-10" dirty="0">
                <a:solidFill>
                  <a:srgbClr val="3B3B3B"/>
                </a:solidFill>
                <a:latin typeface="Gill Sans MT"/>
                <a:cs typeface="Gill Sans MT"/>
              </a:rPr>
              <a:t>submitted.</a:t>
            </a:r>
            <a:endParaRPr sz="1400" dirty="0">
              <a:latin typeface="Gill Sans MT"/>
              <a:cs typeface="Gill Sans MT"/>
            </a:endParaRPr>
          </a:p>
        </p:txBody>
      </p:sp>
      <p:pic>
        <p:nvPicPr>
          <p:cNvPr id="8" name="Picture 7">
            <a:extLst>
              <a:ext uri="{FF2B5EF4-FFF2-40B4-BE49-F238E27FC236}">
                <a16:creationId xmlns:a16="http://schemas.microsoft.com/office/drawing/2014/main" id="{F6206760-A901-53A9-C7B3-0C8A1CB2AB64}"/>
              </a:ext>
            </a:extLst>
          </p:cNvPr>
          <p:cNvPicPr>
            <a:picLocks noChangeAspect="1"/>
          </p:cNvPicPr>
          <p:nvPr/>
        </p:nvPicPr>
        <p:blipFill>
          <a:blip r:embed="rId2"/>
          <a:stretch>
            <a:fillRect/>
          </a:stretch>
        </p:blipFill>
        <p:spPr>
          <a:xfrm>
            <a:off x="6753874" y="1813544"/>
            <a:ext cx="3568165" cy="4437905"/>
          </a:xfrm>
          <a:prstGeom prst="rect">
            <a:avLst/>
          </a:prstGeom>
        </p:spPr>
      </p:pic>
      <p:sp>
        <p:nvSpPr>
          <p:cNvPr id="9" name="TextBox 8">
            <a:extLst>
              <a:ext uri="{FF2B5EF4-FFF2-40B4-BE49-F238E27FC236}">
                <a16:creationId xmlns:a16="http://schemas.microsoft.com/office/drawing/2014/main" id="{77C747B6-32B2-8305-F632-6803B7532BE1}"/>
              </a:ext>
            </a:extLst>
          </p:cNvPr>
          <p:cNvSpPr txBox="1"/>
          <p:nvPr/>
        </p:nvSpPr>
        <p:spPr>
          <a:xfrm rot="10800000" flipV="1">
            <a:off x="6781800" y="6213113"/>
            <a:ext cx="4038600" cy="600164"/>
          </a:xfrm>
          <a:prstGeom prst="rect">
            <a:avLst/>
          </a:prstGeom>
          <a:noFill/>
        </p:spPr>
        <p:txBody>
          <a:bodyPr wrap="square" rtlCol="0">
            <a:spAutoFit/>
          </a:bodyPr>
          <a:lstStyle/>
          <a:p>
            <a:r>
              <a:rPr lang="en-US" sz="1100" dirty="0"/>
              <a:t>Please visit </a:t>
            </a:r>
            <a:r>
              <a:rPr lang="en-US" sz="1100" dirty="0">
                <a:hlinkClick r:id="rId3"/>
              </a:rPr>
              <a:t>https://propertyaccounting.unm.edu/forms/inventory-forms.html</a:t>
            </a:r>
            <a:r>
              <a:rPr lang="en-US" sz="1100" dirty="0"/>
              <a:t> for more information on External Transfers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1E491-F358-B712-ED99-65F13DB3BD6D}"/>
              </a:ext>
            </a:extLst>
          </p:cNvPr>
          <p:cNvSpPr>
            <a:spLocks noGrp="1"/>
          </p:cNvSpPr>
          <p:nvPr>
            <p:ph type="title"/>
          </p:nvPr>
        </p:nvSpPr>
        <p:spPr>
          <a:xfrm>
            <a:off x="1080262" y="838200"/>
            <a:ext cx="10349738" cy="738664"/>
          </a:xfrm>
        </p:spPr>
        <p:txBody>
          <a:bodyPr/>
          <a:lstStyle/>
          <a:p>
            <a:r>
              <a:rPr lang="en-US" dirty="0"/>
              <a:t>Donated Equipment </a:t>
            </a:r>
          </a:p>
        </p:txBody>
      </p:sp>
      <p:sp>
        <p:nvSpPr>
          <p:cNvPr id="3" name="Text Placeholder 2">
            <a:extLst>
              <a:ext uri="{FF2B5EF4-FFF2-40B4-BE49-F238E27FC236}">
                <a16:creationId xmlns:a16="http://schemas.microsoft.com/office/drawing/2014/main" id="{31A9B180-D1A7-B550-FCC0-32028BB720B5}"/>
              </a:ext>
            </a:extLst>
          </p:cNvPr>
          <p:cNvSpPr>
            <a:spLocks noGrp="1"/>
          </p:cNvSpPr>
          <p:nvPr>
            <p:ph type="body" idx="1"/>
          </p:nvPr>
        </p:nvSpPr>
        <p:spPr>
          <a:xfrm>
            <a:off x="990600" y="2286000"/>
            <a:ext cx="7239000" cy="3662541"/>
          </a:xfrm>
        </p:spPr>
        <p:txBody>
          <a:bodyPr/>
          <a:lstStyle/>
          <a:p>
            <a:r>
              <a:rPr lang="en-US" b="1" dirty="0"/>
              <a:t>Equipment Donations to the University</a:t>
            </a:r>
            <a:endParaRPr lang="en-US" dirty="0"/>
          </a:p>
          <a:p>
            <a:r>
              <a:rPr lang="en-US" dirty="0"/>
              <a:t> </a:t>
            </a:r>
          </a:p>
          <a:p>
            <a:r>
              <a:rPr lang="en-US" dirty="0"/>
              <a:t>Do you have a piece of equipment that was donated to the university that needs to be recorded? Property Accounting records all equipment donations, regardless of fair market value. Please complete the </a:t>
            </a:r>
            <a:r>
              <a:rPr lang="en-US" b="1" dirty="0"/>
              <a:t>Donation Smartsheet Forms</a:t>
            </a:r>
            <a:r>
              <a:rPr lang="en-US" dirty="0"/>
              <a:t> using the link below. Be sure to submit </a:t>
            </a:r>
            <a:r>
              <a:rPr lang="en-US" b="1" dirty="0"/>
              <a:t>both required forms</a:t>
            </a:r>
            <a:r>
              <a:rPr lang="en-US" dirty="0"/>
              <a:t> within the Equipment Donation Smartsheet.</a:t>
            </a:r>
          </a:p>
          <a:p>
            <a:r>
              <a:rPr lang="en-US" dirty="0"/>
              <a:t> </a:t>
            </a:r>
          </a:p>
          <a:p>
            <a:r>
              <a:rPr lang="en-US" u="sng" dirty="0">
                <a:hlinkClick r:id="rId2"/>
              </a:rPr>
              <a:t>https://app.smartsheet.com/b/form/0d96ea5276c44bb0bb0c40f6d03043f5</a:t>
            </a:r>
            <a:r>
              <a:rPr lang="en-US" dirty="0"/>
              <a:t> </a:t>
            </a:r>
          </a:p>
          <a:p>
            <a:endParaRPr lang="en-US" dirty="0"/>
          </a:p>
          <a:p>
            <a:r>
              <a:rPr lang="en-US" dirty="0"/>
              <a:t>Please visit </a:t>
            </a:r>
            <a:r>
              <a:rPr lang="en-US" dirty="0">
                <a:hlinkClick r:id="rId3"/>
              </a:rPr>
              <a:t>https://propertyaccounting.unm.edu/forms/inventory-forms.html</a:t>
            </a:r>
            <a:r>
              <a:rPr lang="en-US" dirty="0"/>
              <a:t> for more information on any inventory forms. </a:t>
            </a:r>
          </a:p>
          <a:p>
            <a:r>
              <a:rPr lang="en-US" dirty="0"/>
              <a:t> </a:t>
            </a:r>
          </a:p>
          <a:p>
            <a:endParaRPr lang="en-US" dirty="0"/>
          </a:p>
        </p:txBody>
      </p:sp>
    </p:spTree>
    <p:extLst>
      <p:ext uri="{BB962C8B-B14F-4D97-AF65-F5344CB8AC3E}">
        <p14:creationId xmlns:p14="http://schemas.microsoft.com/office/powerpoint/2010/main" val="14033192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531" y="606551"/>
            <a:ext cx="11299190" cy="1259205"/>
          </a:xfrm>
          <a:prstGeom prst="rect">
            <a:avLst/>
          </a:prstGeom>
          <a:solidFill>
            <a:srgbClr val="4D1334"/>
          </a:solidFill>
        </p:spPr>
        <p:txBody>
          <a:bodyPr vert="horz" wrap="square" lIns="0" tIns="353695" rIns="0" bIns="0" rtlCol="0">
            <a:spAutoFit/>
          </a:bodyPr>
          <a:lstStyle/>
          <a:p>
            <a:pPr marL="225425">
              <a:lnSpc>
                <a:spcPct val="100000"/>
              </a:lnSpc>
              <a:spcBef>
                <a:spcPts val="2785"/>
              </a:spcBef>
            </a:pPr>
            <a:r>
              <a:rPr sz="4400" dirty="0">
                <a:solidFill>
                  <a:srgbClr val="FFFFFF"/>
                </a:solidFill>
              </a:rPr>
              <a:t>INCOMING</a:t>
            </a:r>
            <a:r>
              <a:rPr sz="4400" spc="-125" dirty="0">
                <a:solidFill>
                  <a:srgbClr val="FFFFFF"/>
                </a:solidFill>
              </a:rPr>
              <a:t> </a:t>
            </a:r>
            <a:r>
              <a:rPr sz="4400" dirty="0">
                <a:solidFill>
                  <a:srgbClr val="FFFFFF"/>
                </a:solidFill>
              </a:rPr>
              <a:t>LOANED</a:t>
            </a:r>
            <a:r>
              <a:rPr sz="4400" spc="-125" dirty="0">
                <a:solidFill>
                  <a:srgbClr val="FFFFFF"/>
                </a:solidFill>
              </a:rPr>
              <a:t> </a:t>
            </a:r>
            <a:r>
              <a:rPr sz="4400" spc="-10" dirty="0">
                <a:solidFill>
                  <a:srgbClr val="FFFFFF"/>
                </a:solidFill>
              </a:rPr>
              <a:t>EQUIPMENT</a:t>
            </a:r>
            <a:endParaRPr sz="4400" dirty="0"/>
          </a:p>
        </p:txBody>
      </p:sp>
      <p:sp>
        <p:nvSpPr>
          <p:cNvPr id="3" name="object 3"/>
          <p:cNvSpPr txBox="1"/>
          <p:nvPr/>
        </p:nvSpPr>
        <p:spPr>
          <a:xfrm>
            <a:off x="445819" y="1994991"/>
            <a:ext cx="5215890" cy="4333875"/>
          </a:xfrm>
          <a:prstGeom prst="rect">
            <a:avLst/>
          </a:prstGeom>
        </p:spPr>
        <p:txBody>
          <a:bodyPr vert="horz" wrap="square" lIns="0" tIns="60325" rIns="0" bIns="0" rtlCol="0">
            <a:spAutoFit/>
          </a:bodyPr>
          <a:lstStyle/>
          <a:p>
            <a:pPr marL="318770" marR="814705" indent="-306705">
              <a:lnSpc>
                <a:spcPts val="1900"/>
              </a:lnSpc>
              <a:spcBef>
                <a:spcPts val="475"/>
              </a:spcBef>
              <a:buClr>
                <a:srgbClr val="902F61"/>
              </a:buClr>
              <a:buSzPct val="92105"/>
              <a:buFont typeface="Wingdings 2"/>
              <a:buChar char=""/>
              <a:tabLst>
                <a:tab pos="318770" algn="l"/>
              </a:tabLst>
            </a:pPr>
            <a:r>
              <a:rPr sz="1900" spc="-20" dirty="0">
                <a:solidFill>
                  <a:srgbClr val="3B3B3B"/>
                </a:solidFill>
                <a:latin typeface="Gill Sans MT"/>
                <a:cs typeface="Gill Sans MT"/>
              </a:rPr>
              <a:t>Purchased</a:t>
            </a:r>
            <a:r>
              <a:rPr sz="1900" spc="-114" dirty="0">
                <a:solidFill>
                  <a:srgbClr val="3B3B3B"/>
                </a:solidFill>
                <a:latin typeface="Gill Sans MT"/>
                <a:cs typeface="Gill Sans MT"/>
              </a:rPr>
              <a:t> </a:t>
            </a:r>
            <a:r>
              <a:rPr sz="1900" spc="-10" dirty="0">
                <a:solidFill>
                  <a:srgbClr val="3B3B3B"/>
                </a:solidFill>
                <a:latin typeface="Gill Sans MT"/>
                <a:cs typeface="Gill Sans MT"/>
              </a:rPr>
              <a:t>with</a:t>
            </a:r>
            <a:r>
              <a:rPr sz="1900" spc="-229" dirty="0">
                <a:solidFill>
                  <a:srgbClr val="3B3B3B"/>
                </a:solidFill>
                <a:latin typeface="Gill Sans MT"/>
                <a:cs typeface="Gill Sans MT"/>
              </a:rPr>
              <a:t> </a:t>
            </a:r>
            <a:r>
              <a:rPr sz="1900" dirty="0">
                <a:solidFill>
                  <a:srgbClr val="3B3B3B"/>
                </a:solidFill>
                <a:latin typeface="Gill Sans MT"/>
                <a:cs typeface="Gill Sans MT"/>
              </a:rPr>
              <a:t>Agency</a:t>
            </a:r>
            <a:r>
              <a:rPr sz="1900" spc="-50" dirty="0">
                <a:solidFill>
                  <a:srgbClr val="3B3B3B"/>
                </a:solidFill>
                <a:latin typeface="Gill Sans MT"/>
                <a:cs typeface="Gill Sans MT"/>
              </a:rPr>
              <a:t> </a:t>
            </a:r>
            <a:r>
              <a:rPr sz="1900" dirty="0">
                <a:solidFill>
                  <a:srgbClr val="3B3B3B"/>
                </a:solidFill>
                <a:latin typeface="Gill Sans MT"/>
                <a:cs typeface="Gill Sans MT"/>
              </a:rPr>
              <a:t>Funds</a:t>
            </a:r>
            <a:r>
              <a:rPr sz="1900" spc="-85" dirty="0">
                <a:solidFill>
                  <a:srgbClr val="3B3B3B"/>
                </a:solidFill>
                <a:latin typeface="Gill Sans MT"/>
                <a:cs typeface="Gill Sans MT"/>
              </a:rPr>
              <a:t> </a:t>
            </a:r>
            <a:r>
              <a:rPr sz="1900" spc="-20" dirty="0">
                <a:solidFill>
                  <a:srgbClr val="3B3B3B"/>
                </a:solidFill>
                <a:latin typeface="Gill Sans MT"/>
                <a:cs typeface="Gill Sans MT"/>
              </a:rPr>
              <a:t>or</a:t>
            </a:r>
            <a:r>
              <a:rPr sz="1900" spc="-200" dirty="0">
                <a:solidFill>
                  <a:srgbClr val="3B3B3B"/>
                </a:solidFill>
                <a:latin typeface="Gill Sans MT"/>
                <a:cs typeface="Gill Sans MT"/>
              </a:rPr>
              <a:t> </a:t>
            </a:r>
            <a:r>
              <a:rPr sz="1900" spc="-10" dirty="0">
                <a:solidFill>
                  <a:srgbClr val="3B3B3B"/>
                </a:solidFill>
                <a:latin typeface="Gill Sans MT"/>
                <a:cs typeface="Gill Sans MT"/>
              </a:rPr>
              <a:t>Physically furnished</a:t>
            </a:r>
            <a:endParaRPr sz="1900" dirty="0">
              <a:latin typeface="Gill Sans MT"/>
              <a:cs typeface="Gill Sans MT"/>
            </a:endParaRPr>
          </a:p>
          <a:p>
            <a:pPr marL="641985" lvl="1" indent="-304800">
              <a:lnSpc>
                <a:spcPct val="100000"/>
              </a:lnSpc>
              <a:spcBef>
                <a:spcPts val="409"/>
              </a:spcBef>
              <a:buClr>
                <a:srgbClr val="902F61"/>
              </a:buClr>
              <a:buSzPct val="89285"/>
              <a:buFont typeface="Wingdings"/>
              <a:buChar char=""/>
              <a:tabLst>
                <a:tab pos="641985" algn="l"/>
              </a:tabLst>
            </a:pPr>
            <a:r>
              <a:rPr sz="1400" dirty="0">
                <a:solidFill>
                  <a:srgbClr val="3B3B3B"/>
                </a:solidFill>
                <a:latin typeface="Gill Sans MT"/>
                <a:cs typeface="Gill Sans MT"/>
              </a:rPr>
              <a:t>Title</a:t>
            </a:r>
            <a:r>
              <a:rPr sz="1400" spc="-10" dirty="0">
                <a:solidFill>
                  <a:srgbClr val="3B3B3B"/>
                </a:solidFill>
                <a:latin typeface="Gill Sans MT"/>
                <a:cs typeface="Gill Sans MT"/>
              </a:rPr>
              <a:t> </a:t>
            </a:r>
            <a:r>
              <a:rPr sz="1400" dirty="0">
                <a:solidFill>
                  <a:srgbClr val="3B3B3B"/>
                </a:solidFill>
                <a:latin typeface="Gill Sans MT"/>
                <a:cs typeface="Gill Sans MT"/>
              </a:rPr>
              <a:t>is</a:t>
            </a:r>
            <a:r>
              <a:rPr sz="1400" spc="-5" dirty="0">
                <a:solidFill>
                  <a:srgbClr val="3B3B3B"/>
                </a:solidFill>
                <a:latin typeface="Gill Sans MT"/>
                <a:cs typeface="Gill Sans MT"/>
              </a:rPr>
              <a:t> </a:t>
            </a:r>
            <a:r>
              <a:rPr sz="1400" spc="-10" dirty="0">
                <a:solidFill>
                  <a:srgbClr val="3B3B3B"/>
                </a:solidFill>
                <a:latin typeface="Gill Sans MT"/>
                <a:cs typeface="Gill Sans MT"/>
              </a:rPr>
              <a:t>retained</a:t>
            </a:r>
            <a:r>
              <a:rPr sz="1400" spc="-45" dirty="0">
                <a:solidFill>
                  <a:srgbClr val="3B3B3B"/>
                </a:solidFill>
                <a:latin typeface="Gill Sans MT"/>
                <a:cs typeface="Gill Sans MT"/>
              </a:rPr>
              <a:t> </a:t>
            </a:r>
            <a:r>
              <a:rPr sz="1400" dirty="0">
                <a:solidFill>
                  <a:srgbClr val="3B3B3B"/>
                </a:solidFill>
                <a:latin typeface="Gill Sans MT"/>
                <a:cs typeface="Gill Sans MT"/>
              </a:rPr>
              <a:t>by</a:t>
            </a:r>
            <a:r>
              <a:rPr sz="1400" spc="-75" dirty="0">
                <a:solidFill>
                  <a:srgbClr val="3B3B3B"/>
                </a:solidFill>
                <a:latin typeface="Gill Sans MT"/>
                <a:cs typeface="Gill Sans MT"/>
              </a:rPr>
              <a:t> </a:t>
            </a:r>
            <a:r>
              <a:rPr sz="1400" spc="-10" dirty="0">
                <a:solidFill>
                  <a:srgbClr val="3B3B3B"/>
                </a:solidFill>
                <a:latin typeface="Gill Sans MT"/>
                <a:cs typeface="Gill Sans MT"/>
              </a:rPr>
              <a:t>agency</a:t>
            </a:r>
            <a:endParaRPr sz="1400" dirty="0">
              <a:latin typeface="Gill Sans MT"/>
              <a:cs typeface="Gill Sans MT"/>
            </a:endParaRPr>
          </a:p>
          <a:p>
            <a:pPr marL="641985" lvl="1" indent="-304800">
              <a:lnSpc>
                <a:spcPct val="100000"/>
              </a:lnSpc>
              <a:spcBef>
                <a:spcPts val="409"/>
              </a:spcBef>
              <a:buClr>
                <a:srgbClr val="902F61"/>
              </a:buClr>
              <a:buSzPct val="89285"/>
              <a:buFont typeface="Wingdings"/>
              <a:buChar char=""/>
              <a:tabLst>
                <a:tab pos="641985" algn="l"/>
              </a:tabLst>
            </a:pPr>
            <a:r>
              <a:rPr sz="1400" spc="-10" dirty="0">
                <a:solidFill>
                  <a:srgbClr val="3B3B3B"/>
                </a:solidFill>
                <a:latin typeface="Gill Sans MT"/>
                <a:cs typeface="Gill Sans MT"/>
              </a:rPr>
              <a:t>Regardless</a:t>
            </a:r>
            <a:r>
              <a:rPr sz="1400" spc="-60" dirty="0">
                <a:solidFill>
                  <a:srgbClr val="3B3B3B"/>
                </a:solidFill>
                <a:latin typeface="Gill Sans MT"/>
                <a:cs typeface="Gill Sans MT"/>
              </a:rPr>
              <a:t> </a:t>
            </a:r>
            <a:r>
              <a:rPr sz="1400" dirty="0">
                <a:solidFill>
                  <a:srgbClr val="3B3B3B"/>
                </a:solidFill>
                <a:latin typeface="Gill Sans MT"/>
                <a:cs typeface="Gill Sans MT"/>
              </a:rPr>
              <a:t>of</a:t>
            </a:r>
            <a:r>
              <a:rPr sz="1400" spc="-5" dirty="0">
                <a:solidFill>
                  <a:srgbClr val="3B3B3B"/>
                </a:solidFill>
                <a:latin typeface="Gill Sans MT"/>
                <a:cs typeface="Gill Sans MT"/>
              </a:rPr>
              <a:t> </a:t>
            </a:r>
            <a:r>
              <a:rPr sz="1400" spc="-10" dirty="0">
                <a:solidFill>
                  <a:srgbClr val="3B3B3B"/>
                </a:solidFill>
                <a:latin typeface="Gill Sans MT"/>
                <a:cs typeface="Gill Sans MT"/>
              </a:rPr>
              <a:t>cost,</a:t>
            </a:r>
            <a:r>
              <a:rPr sz="1400" spc="-140" dirty="0">
                <a:solidFill>
                  <a:srgbClr val="3B3B3B"/>
                </a:solidFill>
                <a:latin typeface="Gill Sans MT"/>
                <a:cs typeface="Gill Sans MT"/>
              </a:rPr>
              <a:t> </a:t>
            </a:r>
            <a:r>
              <a:rPr sz="1400" dirty="0">
                <a:solidFill>
                  <a:srgbClr val="3B3B3B"/>
                </a:solidFill>
                <a:latin typeface="Gill Sans MT"/>
                <a:cs typeface="Gill Sans MT"/>
              </a:rPr>
              <a:t>all</a:t>
            </a:r>
            <a:r>
              <a:rPr sz="1400" spc="5" dirty="0">
                <a:solidFill>
                  <a:srgbClr val="3B3B3B"/>
                </a:solidFill>
                <a:latin typeface="Gill Sans MT"/>
                <a:cs typeface="Gill Sans MT"/>
              </a:rPr>
              <a:t> </a:t>
            </a:r>
            <a:r>
              <a:rPr sz="1400" spc="-10" dirty="0">
                <a:solidFill>
                  <a:srgbClr val="3B3B3B"/>
                </a:solidFill>
                <a:latin typeface="Gill Sans MT"/>
                <a:cs typeface="Gill Sans MT"/>
              </a:rPr>
              <a:t>government</a:t>
            </a:r>
            <a:r>
              <a:rPr sz="1400" spc="-50" dirty="0">
                <a:solidFill>
                  <a:srgbClr val="3B3B3B"/>
                </a:solidFill>
                <a:latin typeface="Gill Sans MT"/>
                <a:cs typeface="Gill Sans MT"/>
              </a:rPr>
              <a:t> </a:t>
            </a:r>
            <a:r>
              <a:rPr sz="1400" dirty="0">
                <a:solidFill>
                  <a:srgbClr val="3B3B3B"/>
                </a:solidFill>
                <a:latin typeface="Gill Sans MT"/>
                <a:cs typeface="Gill Sans MT"/>
              </a:rPr>
              <a:t>property</a:t>
            </a:r>
            <a:r>
              <a:rPr sz="1400" spc="-40" dirty="0">
                <a:solidFill>
                  <a:srgbClr val="3B3B3B"/>
                </a:solidFill>
                <a:latin typeface="Gill Sans MT"/>
                <a:cs typeface="Gill Sans MT"/>
              </a:rPr>
              <a:t> </a:t>
            </a:r>
            <a:r>
              <a:rPr sz="1400" dirty="0">
                <a:solidFill>
                  <a:srgbClr val="3B3B3B"/>
                </a:solidFill>
                <a:latin typeface="Gill Sans MT"/>
                <a:cs typeface="Gill Sans MT"/>
              </a:rPr>
              <a:t>will</a:t>
            </a:r>
            <a:r>
              <a:rPr sz="1400" spc="-20" dirty="0">
                <a:solidFill>
                  <a:srgbClr val="3B3B3B"/>
                </a:solidFill>
                <a:latin typeface="Gill Sans MT"/>
                <a:cs typeface="Gill Sans MT"/>
              </a:rPr>
              <a:t> </a:t>
            </a:r>
            <a:r>
              <a:rPr sz="1400" dirty="0">
                <a:solidFill>
                  <a:srgbClr val="3B3B3B"/>
                </a:solidFill>
                <a:latin typeface="Gill Sans MT"/>
                <a:cs typeface="Gill Sans MT"/>
              </a:rPr>
              <a:t>be</a:t>
            </a:r>
            <a:r>
              <a:rPr sz="1400" spc="-185" dirty="0">
                <a:solidFill>
                  <a:srgbClr val="3B3B3B"/>
                </a:solidFill>
                <a:latin typeface="Gill Sans MT"/>
                <a:cs typeface="Gill Sans MT"/>
              </a:rPr>
              <a:t> </a:t>
            </a:r>
            <a:r>
              <a:rPr sz="1400" spc="-10" dirty="0">
                <a:solidFill>
                  <a:srgbClr val="3B3B3B"/>
                </a:solidFill>
                <a:latin typeface="Gill Sans MT"/>
                <a:cs typeface="Gill Sans MT"/>
              </a:rPr>
              <a:t>tracked</a:t>
            </a:r>
            <a:endParaRPr sz="1400" dirty="0">
              <a:latin typeface="Gill Sans MT"/>
              <a:cs typeface="Gill Sans MT"/>
            </a:endParaRPr>
          </a:p>
          <a:p>
            <a:pPr marL="641985" lvl="1" indent="-304800">
              <a:lnSpc>
                <a:spcPct val="100000"/>
              </a:lnSpc>
              <a:spcBef>
                <a:spcPts val="395"/>
              </a:spcBef>
              <a:buClr>
                <a:srgbClr val="902F61"/>
              </a:buClr>
              <a:buSzPct val="89285"/>
              <a:buFont typeface="Wingdings"/>
              <a:buChar char=""/>
              <a:tabLst>
                <a:tab pos="641985" algn="l"/>
              </a:tabLst>
            </a:pPr>
            <a:r>
              <a:rPr sz="1400" dirty="0">
                <a:solidFill>
                  <a:srgbClr val="3B3B3B"/>
                </a:solidFill>
                <a:latin typeface="Gill Sans MT"/>
                <a:cs typeface="Gill Sans MT"/>
              </a:rPr>
              <a:t>Blue</a:t>
            </a:r>
            <a:r>
              <a:rPr sz="1400" spc="10" dirty="0">
                <a:solidFill>
                  <a:srgbClr val="3B3B3B"/>
                </a:solidFill>
                <a:latin typeface="Gill Sans MT"/>
                <a:cs typeface="Gill Sans MT"/>
              </a:rPr>
              <a:t> </a:t>
            </a:r>
            <a:r>
              <a:rPr sz="1400" dirty="0">
                <a:solidFill>
                  <a:srgbClr val="3B3B3B"/>
                </a:solidFill>
                <a:latin typeface="Gill Sans MT"/>
                <a:cs typeface="Gill Sans MT"/>
              </a:rPr>
              <a:t>tags</a:t>
            </a:r>
            <a:r>
              <a:rPr sz="1400" spc="-15" dirty="0">
                <a:solidFill>
                  <a:srgbClr val="3B3B3B"/>
                </a:solidFill>
                <a:latin typeface="Gill Sans MT"/>
                <a:cs typeface="Gill Sans MT"/>
              </a:rPr>
              <a:t> </a:t>
            </a:r>
            <a:r>
              <a:rPr sz="1400" dirty="0">
                <a:solidFill>
                  <a:srgbClr val="3B3B3B"/>
                </a:solidFill>
                <a:latin typeface="Gill Sans MT"/>
                <a:cs typeface="Gill Sans MT"/>
              </a:rPr>
              <a:t>for</a:t>
            </a:r>
            <a:r>
              <a:rPr sz="1400" spc="-15" dirty="0">
                <a:solidFill>
                  <a:srgbClr val="3B3B3B"/>
                </a:solidFill>
                <a:latin typeface="Gill Sans MT"/>
                <a:cs typeface="Gill Sans MT"/>
              </a:rPr>
              <a:t> </a:t>
            </a:r>
            <a:r>
              <a:rPr sz="1400" spc="-25" dirty="0">
                <a:solidFill>
                  <a:srgbClr val="3B3B3B"/>
                </a:solidFill>
                <a:latin typeface="Gill Sans MT"/>
                <a:cs typeface="Gill Sans MT"/>
              </a:rPr>
              <a:t>U.S.</a:t>
            </a:r>
            <a:r>
              <a:rPr sz="1400" spc="-145" dirty="0">
                <a:solidFill>
                  <a:srgbClr val="3B3B3B"/>
                </a:solidFill>
                <a:latin typeface="Gill Sans MT"/>
                <a:cs typeface="Gill Sans MT"/>
              </a:rPr>
              <a:t> </a:t>
            </a:r>
            <a:r>
              <a:rPr sz="1400" spc="-20" dirty="0">
                <a:solidFill>
                  <a:srgbClr val="3B3B3B"/>
                </a:solidFill>
                <a:latin typeface="Gill Sans MT"/>
                <a:cs typeface="Gill Sans MT"/>
              </a:rPr>
              <a:t>Government</a:t>
            </a:r>
            <a:r>
              <a:rPr sz="1400" spc="-250" dirty="0">
                <a:solidFill>
                  <a:srgbClr val="3B3B3B"/>
                </a:solidFill>
                <a:latin typeface="Gill Sans MT"/>
                <a:cs typeface="Gill Sans MT"/>
              </a:rPr>
              <a:t> </a:t>
            </a:r>
            <a:r>
              <a:rPr sz="1400" spc="-10" dirty="0">
                <a:solidFill>
                  <a:srgbClr val="3B3B3B"/>
                </a:solidFill>
                <a:latin typeface="Gill Sans MT"/>
                <a:cs typeface="Gill Sans MT"/>
              </a:rPr>
              <a:t>equipment</a:t>
            </a:r>
            <a:endParaRPr sz="1400" dirty="0">
              <a:latin typeface="Gill Sans MT"/>
              <a:cs typeface="Gill Sans MT"/>
            </a:endParaRPr>
          </a:p>
          <a:p>
            <a:pPr marL="641985" lvl="1" indent="-304800">
              <a:lnSpc>
                <a:spcPct val="100000"/>
              </a:lnSpc>
              <a:spcBef>
                <a:spcPts val="395"/>
              </a:spcBef>
              <a:buClr>
                <a:srgbClr val="902F61"/>
              </a:buClr>
              <a:buSzPct val="89285"/>
              <a:buFont typeface="Wingdings"/>
              <a:buChar char=""/>
              <a:tabLst>
                <a:tab pos="641985" algn="l"/>
              </a:tabLst>
            </a:pPr>
            <a:r>
              <a:rPr sz="1400" spc="-10" dirty="0">
                <a:solidFill>
                  <a:srgbClr val="3B3B3B"/>
                </a:solidFill>
                <a:latin typeface="Gill Sans MT"/>
                <a:cs typeface="Gill Sans MT"/>
              </a:rPr>
              <a:t>Green</a:t>
            </a:r>
            <a:r>
              <a:rPr sz="1400" spc="-20" dirty="0">
                <a:solidFill>
                  <a:srgbClr val="3B3B3B"/>
                </a:solidFill>
                <a:latin typeface="Gill Sans MT"/>
                <a:cs typeface="Gill Sans MT"/>
              </a:rPr>
              <a:t> </a:t>
            </a:r>
            <a:r>
              <a:rPr sz="1400" dirty="0">
                <a:solidFill>
                  <a:srgbClr val="3B3B3B"/>
                </a:solidFill>
                <a:latin typeface="Gill Sans MT"/>
                <a:cs typeface="Gill Sans MT"/>
              </a:rPr>
              <a:t>tags</a:t>
            </a:r>
            <a:r>
              <a:rPr sz="1400" spc="-25" dirty="0">
                <a:solidFill>
                  <a:srgbClr val="3B3B3B"/>
                </a:solidFill>
                <a:latin typeface="Gill Sans MT"/>
                <a:cs typeface="Gill Sans MT"/>
              </a:rPr>
              <a:t> </a:t>
            </a:r>
            <a:r>
              <a:rPr sz="1400" dirty="0">
                <a:solidFill>
                  <a:srgbClr val="3B3B3B"/>
                </a:solidFill>
                <a:latin typeface="Gill Sans MT"/>
                <a:cs typeface="Gill Sans MT"/>
              </a:rPr>
              <a:t>for</a:t>
            </a:r>
            <a:r>
              <a:rPr sz="1400" spc="-30" dirty="0">
                <a:solidFill>
                  <a:srgbClr val="3B3B3B"/>
                </a:solidFill>
                <a:latin typeface="Gill Sans MT"/>
                <a:cs typeface="Gill Sans MT"/>
              </a:rPr>
              <a:t> </a:t>
            </a:r>
            <a:r>
              <a:rPr sz="1400" spc="-10" dirty="0">
                <a:solidFill>
                  <a:srgbClr val="3B3B3B"/>
                </a:solidFill>
                <a:latin typeface="Gill Sans MT"/>
                <a:cs typeface="Gill Sans MT"/>
              </a:rPr>
              <a:t>Non-</a:t>
            </a:r>
            <a:r>
              <a:rPr sz="1400" spc="-25" dirty="0">
                <a:solidFill>
                  <a:srgbClr val="3B3B3B"/>
                </a:solidFill>
                <a:latin typeface="Gill Sans MT"/>
                <a:cs typeface="Gill Sans MT"/>
              </a:rPr>
              <a:t>U.S.</a:t>
            </a:r>
            <a:r>
              <a:rPr sz="1400" spc="-180" dirty="0">
                <a:solidFill>
                  <a:srgbClr val="3B3B3B"/>
                </a:solidFill>
                <a:latin typeface="Gill Sans MT"/>
                <a:cs typeface="Gill Sans MT"/>
              </a:rPr>
              <a:t> </a:t>
            </a:r>
            <a:r>
              <a:rPr sz="1400" spc="-10" dirty="0">
                <a:solidFill>
                  <a:srgbClr val="3B3B3B"/>
                </a:solidFill>
                <a:latin typeface="Gill Sans MT"/>
                <a:cs typeface="Gill Sans MT"/>
              </a:rPr>
              <a:t>Governmentequipment</a:t>
            </a:r>
            <a:endParaRPr sz="1400" dirty="0">
              <a:latin typeface="Gill Sans MT"/>
              <a:cs typeface="Gill Sans MT"/>
            </a:endParaRPr>
          </a:p>
          <a:p>
            <a:pPr marL="641985" lvl="1" indent="-304800">
              <a:lnSpc>
                <a:spcPct val="100000"/>
              </a:lnSpc>
              <a:spcBef>
                <a:spcPts val="409"/>
              </a:spcBef>
              <a:buClr>
                <a:srgbClr val="902F61"/>
              </a:buClr>
              <a:buSzPct val="89285"/>
              <a:buFont typeface="Wingdings"/>
              <a:buChar char=""/>
              <a:tabLst>
                <a:tab pos="641985" algn="l"/>
              </a:tabLst>
            </a:pPr>
            <a:r>
              <a:rPr sz="1400" dirty="0">
                <a:solidFill>
                  <a:srgbClr val="3B3B3B"/>
                </a:solidFill>
                <a:latin typeface="Gill Sans MT"/>
                <a:cs typeface="Gill Sans MT"/>
              </a:rPr>
              <a:t>Account</a:t>
            </a:r>
            <a:r>
              <a:rPr sz="1400" spc="-25" dirty="0">
                <a:solidFill>
                  <a:srgbClr val="3B3B3B"/>
                </a:solidFill>
                <a:latin typeface="Gill Sans MT"/>
                <a:cs typeface="Gill Sans MT"/>
              </a:rPr>
              <a:t> </a:t>
            </a:r>
            <a:r>
              <a:rPr sz="1400" dirty="0">
                <a:solidFill>
                  <a:srgbClr val="3B3B3B"/>
                </a:solidFill>
                <a:latin typeface="Gill Sans MT"/>
                <a:cs typeface="Gill Sans MT"/>
              </a:rPr>
              <a:t>code#</a:t>
            </a:r>
            <a:r>
              <a:rPr sz="1400" spc="-5" dirty="0">
                <a:solidFill>
                  <a:srgbClr val="3B3B3B"/>
                </a:solidFill>
                <a:latin typeface="Gill Sans MT"/>
                <a:cs typeface="Gill Sans MT"/>
              </a:rPr>
              <a:t> </a:t>
            </a:r>
            <a:r>
              <a:rPr sz="1400" dirty="0">
                <a:solidFill>
                  <a:srgbClr val="3B3B3B"/>
                </a:solidFill>
                <a:latin typeface="Gill Sans MT"/>
                <a:cs typeface="Gill Sans MT"/>
              </a:rPr>
              <a:t>9040</a:t>
            </a:r>
            <a:r>
              <a:rPr sz="1400" spc="-30" dirty="0">
                <a:solidFill>
                  <a:srgbClr val="3B3B3B"/>
                </a:solidFill>
                <a:latin typeface="Gill Sans MT"/>
                <a:cs typeface="Gill Sans MT"/>
              </a:rPr>
              <a:t> </a:t>
            </a:r>
            <a:r>
              <a:rPr sz="1400" dirty="0">
                <a:solidFill>
                  <a:srgbClr val="3B3B3B"/>
                </a:solidFill>
                <a:latin typeface="Gill Sans MT"/>
                <a:cs typeface="Gill Sans MT"/>
              </a:rPr>
              <a:t>(only</a:t>
            </a:r>
            <a:r>
              <a:rPr sz="1400" spc="-45" dirty="0">
                <a:solidFill>
                  <a:srgbClr val="3B3B3B"/>
                </a:solidFill>
                <a:latin typeface="Gill Sans MT"/>
                <a:cs typeface="Gill Sans MT"/>
              </a:rPr>
              <a:t> </a:t>
            </a:r>
            <a:r>
              <a:rPr sz="1400" spc="-20" dirty="0">
                <a:solidFill>
                  <a:srgbClr val="3B3B3B"/>
                </a:solidFill>
                <a:latin typeface="Gill Sans MT"/>
                <a:cs typeface="Gill Sans MT"/>
              </a:rPr>
              <a:t>for</a:t>
            </a:r>
            <a:r>
              <a:rPr sz="1400" spc="-114" dirty="0">
                <a:solidFill>
                  <a:srgbClr val="3B3B3B"/>
                </a:solidFill>
                <a:latin typeface="Gill Sans MT"/>
                <a:cs typeface="Gill Sans MT"/>
              </a:rPr>
              <a:t> </a:t>
            </a:r>
            <a:r>
              <a:rPr sz="1400" spc="-10" dirty="0">
                <a:solidFill>
                  <a:srgbClr val="3B3B3B"/>
                </a:solidFill>
                <a:latin typeface="Gill Sans MT"/>
                <a:cs typeface="Gill Sans MT"/>
              </a:rPr>
              <a:t>purchases)</a:t>
            </a:r>
            <a:endParaRPr sz="1400" dirty="0">
              <a:latin typeface="Gill Sans MT"/>
              <a:cs typeface="Gill Sans MT"/>
            </a:endParaRPr>
          </a:p>
          <a:p>
            <a:pPr marL="318770" indent="-306070">
              <a:lnSpc>
                <a:spcPct val="100000"/>
              </a:lnSpc>
              <a:spcBef>
                <a:spcPts val="475"/>
              </a:spcBef>
              <a:buClr>
                <a:srgbClr val="902F61"/>
              </a:buClr>
              <a:buSzPct val="91666"/>
              <a:buFont typeface="Wingdings 2"/>
              <a:buChar char=""/>
              <a:tabLst>
                <a:tab pos="318770" algn="l"/>
              </a:tabLst>
            </a:pPr>
            <a:r>
              <a:rPr sz="1800" dirty="0">
                <a:solidFill>
                  <a:srgbClr val="3B3B3B"/>
                </a:solidFill>
                <a:latin typeface="Gill Sans MT"/>
                <a:cs typeface="Gill Sans MT"/>
              </a:rPr>
              <a:t>Fill</a:t>
            </a:r>
            <a:r>
              <a:rPr sz="1800" spc="-20" dirty="0">
                <a:solidFill>
                  <a:srgbClr val="3B3B3B"/>
                </a:solidFill>
                <a:latin typeface="Gill Sans MT"/>
                <a:cs typeface="Gill Sans MT"/>
              </a:rPr>
              <a:t> </a:t>
            </a:r>
            <a:r>
              <a:rPr sz="1800" dirty="0">
                <a:solidFill>
                  <a:srgbClr val="3B3B3B"/>
                </a:solidFill>
                <a:latin typeface="Gill Sans MT"/>
                <a:cs typeface="Gill Sans MT"/>
              </a:rPr>
              <a:t>out</a:t>
            </a:r>
            <a:r>
              <a:rPr sz="1800" spc="-20" dirty="0">
                <a:solidFill>
                  <a:srgbClr val="3B3B3B"/>
                </a:solidFill>
                <a:latin typeface="Gill Sans MT"/>
                <a:cs typeface="Gill Sans MT"/>
              </a:rPr>
              <a:t> </a:t>
            </a:r>
            <a:r>
              <a:rPr sz="1800" dirty="0">
                <a:solidFill>
                  <a:srgbClr val="3B3B3B"/>
                </a:solidFill>
                <a:latin typeface="Gill Sans MT"/>
                <a:cs typeface="Gill Sans MT"/>
              </a:rPr>
              <a:t>form</a:t>
            </a:r>
            <a:r>
              <a:rPr sz="1800" spc="-55" dirty="0">
                <a:solidFill>
                  <a:srgbClr val="3B3B3B"/>
                </a:solidFill>
                <a:latin typeface="Gill Sans MT"/>
                <a:cs typeface="Gill Sans MT"/>
              </a:rPr>
              <a:t> </a:t>
            </a:r>
            <a:r>
              <a:rPr sz="1800" dirty="0">
                <a:solidFill>
                  <a:srgbClr val="3B3B3B"/>
                </a:solidFill>
                <a:latin typeface="Gill Sans MT"/>
                <a:cs typeface="Gill Sans MT"/>
              </a:rPr>
              <a:t>completely</a:t>
            </a:r>
            <a:r>
              <a:rPr sz="1800" spc="-50" dirty="0">
                <a:solidFill>
                  <a:srgbClr val="3B3B3B"/>
                </a:solidFill>
                <a:latin typeface="Gill Sans MT"/>
                <a:cs typeface="Gill Sans MT"/>
              </a:rPr>
              <a:t> </a:t>
            </a:r>
            <a:r>
              <a:rPr sz="1800" spc="-20" dirty="0">
                <a:solidFill>
                  <a:srgbClr val="3B3B3B"/>
                </a:solidFill>
                <a:latin typeface="Gill Sans MT"/>
                <a:cs typeface="Gill Sans MT"/>
              </a:rPr>
              <a:t>(physically</a:t>
            </a:r>
            <a:r>
              <a:rPr sz="1800" spc="-30" dirty="0">
                <a:solidFill>
                  <a:srgbClr val="3B3B3B"/>
                </a:solidFill>
                <a:latin typeface="Gill Sans MT"/>
                <a:cs typeface="Gill Sans MT"/>
              </a:rPr>
              <a:t> </a:t>
            </a:r>
            <a:r>
              <a:rPr sz="1800" dirty="0">
                <a:solidFill>
                  <a:srgbClr val="3B3B3B"/>
                </a:solidFill>
                <a:latin typeface="Gill Sans MT"/>
                <a:cs typeface="Gill Sans MT"/>
              </a:rPr>
              <a:t>furnished</a:t>
            </a:r>
            <a:r>
              <a:rPr sz="1800" spc="-55" dirty="0">
                <a:solidFill>
                  <a:srgbClr val="3B3B3B"/>
                </a:solidFill>
                <a:latin typeface="Gill Sans MT"/>
                <a:cs typeface="Gill Sans MT"/>
              </a:rPr>
              <a:t> </a:t>
            </a:r>
            <a:r>
              <a:rPr sz="1800" spc="-10" dirty="0">
                <a:solidFill>
                  <a:srgbClr val="3B3B3B"/>
                </a:solidFill>
                <a:latin typeface="Gill Sans MT"/>
                <a:cs typeface="Gill Sans MT"/>
              </a:rPr>
              <a:t>only)</a:t>
            </a:r>
            <a:endParaRPr sz="1800" dirty="0">
              <a:latin typeface="Gill Sans MT"/>
              <a:cs typeface="Gill Sans MT"/>
            </a:endParaRPr>
          </a:p>
          <a:p>
            <a:pPr marL="641350" marR="71755" indent="-304800">
              <a:lnSpc>
                <a:spcPct val="77900"/>
              </a:lnSpc>
              <a:spcBef>
                <a:spcPts val="915"/>
              </a:spcBef>
              <a:buClr>
                <a:srgbClr val="902F61"/>
              </a:buClr>
              <a:buSzPct val="89285"/>
              <a:buFont typeface="Wingdings 2"/>
              <a:buChar char=""/>
              <a:tabLst>
                <a:tab pos="641350" algn="l"/>
              </a:tabLst>
            </a:pPr>
            <a:r>
              <a:rPr sz="1400" dirty="0">
                <a:solidFill>
                  <a:srgbClr val="3B3B3B"/>
                </a:solidFill>
                <a:latin typeface="Gill Sans MT"/>
                <a:cs typeface="Gill Sans MT"/>
              </a:rPr>
              <a:t>Include</a:t>
            </a:r>
            <a:r>
              <a:rPr sz="1400" spc="-25" dirty="0">
                <a:solidFill>
                  <a:srgbClr val="3B3B3B"/>
                </a:solidFill>
                <a:latin typeface="Gill Sans MT"/>
                <a:cs typeface="Gill Sans MT"/>
              </a:rPr>
              <a:t> </a:t>
            </a:r>
            <a:r>
              <a:rPr sz="1400" dirty="0">
                <a:solidFill>
                  <a:srgbClr val="3B3B3B"/>
                </a:solidFill>
                <a:latin typeface="Gill Sans MT"/>
                <a:cs typeface="Gill Sans MT"/>
              </a:rPr>
              <a:t>the</a:t>
            </a:r>
            <a:r>
              <a:rPr sz="1400" spc="-30" dirty="0">
                <a:solidFill>
                  <a:srgbClr val="3B3B3B"/>
                </a:solidFill>
                <a:latin typeface="Gill Sans MT"/>
                <a:cs typeface="Gill Sans MT"/>
              </a:rPr>
              <a:t> </a:t>
            </a:r>
            <a:r>
              <a:rPr sz="1400" dirty="0">
                <a:solidFill>
                  <a:srgbClr val="3B3B3B"/>
                </a:solidFill>
                <a:latin typeface="Gill Sans MT"/>
                <a:cs typeface="Gill Sans MT"/>
              </a:rPr>
              <a:t>Grant</a:t>
            </a:r>
            <a:r>
              <a:rPr sz="1400" spc="-15" dirty="0">
                <a:solidFill>
                  <a:srgbClr val="3B3B3B"/>
                </a:solidFill>
                <a:latin typeface="Gill Sans MT"/>
                <a:cs typeface="Gill Sans MT"/>
              </a:rPr>
              <a:t> </a:t>
            </a:r>
            <a:r>
              <a:rPr sz="1400" dirty="0">
                <a:solidFill>
                  <a:srgbClr val="3B3B3B"/>
                </a:solidFill>
                <a:latin typeface="Gill Sans MT"/>
                <a:cs typeface="Gill Sans MT"/>
              </a:rPr>
              <a:t>#</a:t>
            </a:r>
            <a:r>
              <a:rPr sz="1400" spc="-10" dirty="0">
                <a:solidFill>
                  <a:srgbClr val="3B3B3B"/>
                </a:solidFill>
                <a:latin typeface="Gill Sans MT"/>
                <a:cs typeface="Gill Sans MT"/>
              </a:rPr>
              <a:t> </a:t>
            </a:r>
            <a:r>
              <a:rPr sz="1400" dirty="0">
                <a:solidFill>
                  <a:srgbClr val="3B3B3B"/>
                </a:solidFill>
                <a:latin typeface="Gill Sans MT"/>
                <a:cs typeface="Gill Sans MT"/>
              </a:rPr>
              <a:t>(if</a:t>
            </a:r>
            <a:r>
              <a:rPr sz="1400" spc="-20" dirty="0">
                <a:solidFill>
                  <a:srgbClr val="3B3B3B"/>
                </a:solidFill>
                <a:latin typeface="Gill Sans MT"/>
                <a:cs typeface="Gill Sans MT"/>
              </a:rPr>
              <a:t> </a:t>
            </a:r>
            <a:r>
              <a:rPr sz="1400" dirty="0">
                <a:solidFill>
                  <a:srgbClr val="3B3B3B"/>
                </a:solidFill>
                <a:latin typeface="Gill Sans MT"/>
                <a:cs typeface="Gill Sans MT"/>
              </a:rPr>
              <a:t>applicable),the Org</a:t>
            </a:r>
            <a:r>
              <a:rPr sz="1400" spc="-15" dirty="0">
                <a:solidFill>
                  <a:srgbClr val="3B3B3B"/>
                </a:solidFill>
                <a:latin typeface="Gill Sans MT"/>
                <a:cs typeface="Gill Sans MT"/>
              </a:rPr>
              <a:t> </a:t>
            </a:r>
            <a:r>
              <a:rPr sz="1400" dirty="0">
                <a:solidFill>
                  <a:srgbClr val="3B3B3B"/>
                </a:solidFill>
                <a:latin typeface="Gill Sans MT"/>
                <a:cs typeface="Gill Sans MT"/>
              </a:rPr>
              <a:t>#,the</a:t>
            </a:r>
            <a:r>
              <a:rPr sz="1400" spc="-30" dirty="0">
                <a:solidFill>
                  <a:srgbClr val="3B3B3B"/>
                </a:solidFill>
                <a:latin typeface="Gill Sans MT"/>
                <a:cs typeface="Gill Sans MT"/>
              </a:rPr>
              <a:t> </a:t>
            </a:r>
            <a:r>
              <a:rPr sz="1400" dirty="0">
                <a:solidFill>
                  <a:srgbClr val="3B3B3B"/>
                </a:solidFill>
                <a:latin typeface="Gill Sans MT"/>
                <a:cs typeface="Gill Sans MT"/>
              </a:rPr>
              <a:t>loan</a:t>
            </a:r>
            <a:r>
              <a:rPr sz="1400" spc="20" dirty="0">
                <a:solidFill>
                  <a:srgbClr val="3B3B3B"/>
                </a:solidFill>
                <a:latin typeface="Gill Sans MT"/>
                <a:cs typeface="Gill Sans MT"/>
              </a:rPr>
              <a:t> </a:t>
            </a:r>
            <a:r>
              <a:rPr sz="1400" spc="-10" dirty="0">
                <a:solidFill>
                  <a:srgbClr val="3B3B3B"/>
                </a:solidFill>
                <a:latin typeface="Gill Sans MT"/>
                <a:cs typeface="Gill Sans MT"/>
              </a:rPr>
              <a:t>date,and </a:t>
            </a:r>
            <a:r>
              <a:rPr sz="1400" dirty="0">
                <a:solidFill>
                  <a:srgbClr val="3B3B3B"/>
                </a:solidFill>
                <a:latin typeface="Gill Sans MT"/>
                <a:cs typeface="Gill Sans MT"/>
              </a:rPr>
              <a:t>the</a:t>
            </a:r>
            <a:r>
              <a:rPr sz="1400" spc="-20" dirty="0">
                <a:solidFill>
                  <a:srgbClr val="3B3B3B"/>
                </a:solidFill>
                <a:latin typeface="Gill Sans MT"/>
                <a:cs typeface="Gill Sans MT"/>
              </a:rPr>
              <a:t> </a:t>
            </a:r>
            <a:r>
              <a:rPr sz="1400" dirty="0">
                <a:solidFill>
                  <a:srgbClr val="3B3B3B"/>
                </a:solidFill>
                <a:latin typeface="Gill Sans MT"/>
                <a:cs typeface="Gill Sans MT"/>
              </a:rPr>
              <a:t>expiration</a:t>
            </a:r>
            <a:r>
              <a:rPr sz="1400" spc="-80" dirty="0">
                <a:solidFill>
                  <a:srgbClr val="3B3B3B"/>
                </a:solidFill>
                <a:latin typeface="Gill Sans MT"/>
                <a:cs typeface="Gill Sans MT"/>
              </a:rPr>
              <a:t> </a:t>
            </a:r>
            <a:r>
              <a:rPr sz="1400" spc="-20" dirty="0">
                <a:solidFill>
                  <a:srgbClr val="3B3B3B"/>
                </a:solidFill>
                <a:latin typeface="Gill Sans MT"/>
                <a:cs typeface="Gill Sans MT"/>
              </a:rPr>
              <a:t>date.</a:t>
            </a:r>
            <a:endParaRPr sz="1400" dirty="0">
              <a:latin typeface="Gill Sans MT"/>
              <a:cs typeface="Gill Sans MT"/>
            </a:endParaRPr>
          </a:p>
          <a:p>
            <a:pPr marL="641985" marR="5080" indent="-304800">
              <a:lnSpc>
                <a:spcPts val="1500"/>
              </a:lnSpc>
              <a:spcBef>
                <a:spcPts val="610"/>
              </a:spcBef>
              <a:buClr>
                <a:srgbClr val="902F61"/>
              </a:buClr>
              <a:buSzPct val="89285"/>
              <a:buFont typeface="Wingdings 2"/>
              <a:buChar char=""/>
              <a:tabLst>
                <a:tab pos="641985" algn="l"/>
              </a:tabLst>
            </a:pPr>
            <a:r>
              <a:rPr sz="1400" dirty="0">
                <a:solidFill>
                  <a:srgbClr val="3B3B3B"/>
                </a:solidFill>
                <a:latin typeface="Gill Sans MT"/>
                <a:cs typeface="Gill Sans MT"/>
              </a:rPr>
              <a:t>Include</a:t>
            </a:r>
            <a:r>
              <a:rPr sz="1400" spc="-35" dirty="0">
                <a:solidFill>
                  <a:srgbClr val="3B3B3B"/>
                </a:solidFill>
                <a:latin typeface="Gill Sans MT"/>
                <a:cs typeface="Gill Sans MT"/>
              </a:rPr>
              <a:t> </a:t>
            </a:r>
            <a:r>
              <a:rPr sz="1400" spc="-20" dirty="0">
                <a:solidFill>
                  <a:srgbClr val="3B3B3B"/>
                </a:solidFill>
                <a:latin typeface="Gill Sans MT"/>
                <a:cs typeface="Gill Sans MT"/>
              </a:rPr>
              <a:t>reference </a:t>
            </a:r>
            <a:r>
              <a:rPr sz="1400" dirty="0">
                <a:solidFill>
                  <a:srgbClr val="3B3B3B"/>
                </a:solidFill>
                <a:latin typeface="Gill Sans MT"/>
                <a:cs typeface="Gill Sans MT"/>
              </a:rPr>
              <a:t>number</a:t>
            </a:r>
            <a:r>
              <a:rPr sz="1400" spc="-40" dirty="0">
                <a:solidFill>
                  <a:srgbClr val="3B3B3B"/>
                </a:solidFill>
                <a:latin typeface="Gill Sans MT"/>
                <a:cs typeface="Gill Sans MT"/>
              </a:rPr>
              <a:t> </a:t>
            </a:r>
            <a:r>
              <a:rPr sz="1400" dirty="0">
                <a:solidFill>
                  <a:srgbClr val="3B3B3B"/>
                </a:solidFill>
                <a:latin typeface="Gill Sans MT"/>
                <a:cs typeface="Gill Sans MT"/>
              </a:rPr>
              <a:t>for</a:t>
            </a:r>
            <a:r>
              <a:rPr sz="1400" spc="-35" dirty="0">
                <a:solidFill>
                  <a:srgbClr val="3B3B3B"/>
                </a:solidFill>
                <a:latin typeface="Gill Sans MT"/>
                <a:cs typeface="Gill Sans MT"/>
              </a:rPr>
              <a:t> </a:t>
            </a:r>
            <a:r>
              <a:rPr sz="1400" dirty="0">
                <a:solidFill>
                  <a:srgbClr val="3B3B3B"/>
                </a:solidFill>
                <a:latin typeface="Gill Sans MT"/>
                <a:cs typeface="Gill Sans MT"/>
              </a:rPr>
              <a:t>contract</a:t>
            </a:r>
            <a:r>
              <a:rPr sz="1400" spc="-30" dirty="0">
                <a:solidFill>
                  <a:srgbClr val="3B3B3B"/>
                </a:solidFill>
                <a:latin typeface="Gill Sans MT"/>
                <a:cs typeface="Gill Sans MT"/>
              </a:rPr>
              <a:t> </a:t>
            </a:r>
            <a:r>
              <a:rPr sz="1400" dirty="0">
                <a:solidFill>
                  <a:srgbClr val="3B3B3B"/>
                </a:solidFill>
                <a:latin typeface="Gill Sans MT"/>
                <a:cs typeface="Gill Sans MT"/>
              </a:rPr>
              <a:t>and</a:t>
            </a:r>
            <a:r>
              <a:rPr sz="1400" spc="-15" dirty="0">
                <a:solidFill>
                  <a:srgbClr val="3B3B3B"/>
                </a:solidFill>
                <a:latin typeface="Gill Sans MT"/>
                <a:cs typeface="Gill Sans MT"/>
              </a:rPr>
              <a:t> </a:t>
            </a:r>
            <a:r>
              <a:rPr sz="1400" dirty="0">
                <a:solidFill>
                  <a:srgbClr val="3B3B3B"/>
                </a:solidFill>
                <a:latin typeface="Gill Sans MT"/>
                <a:cs typeface="Gill Sans MT"/>
              </a:rPr>
              <a:t>shipping</a:t>
            </a:r>
            <a:r>
              <a:rPr sz="1400" spc="-150" dirty="0">
                <a:solidFill>
                  <a:srgbClr val="3B3B3B"/>
                </a:solidFill>
                <a:latin typeface="Gill Sans MT"/>
                <a:cs typeface="Gill Sans MT"/>
              </a:rPr>
              <a:t> </a:t>
            </a:r>
            <a:r>
              <a:rPr sz="1400" spc="-10" dirty="0">
                <a:solidFill>
                  <a:srgbClr val="3B3B3B"/>
                </a:solidFill>
                <a:latin typeface="Gill Sans MT"/>
                <a:cs typeface="Gill Sans MT"/>
              </a:rPr>
              <a:t>information </a:t>
            </a:r>
            <a:r>
              <a:rPr sz="1400" dirty="0">
                <a:solidFill>
                  <a:srgbClr val="3B3B3B"/>
                </a:solidFill>
                <a:latin typeface="Gill Sans MT"/>
                <a:cs typeface="Gill Sans MT"/>
              </a:rPr>
              <a:t>(if</a:t>
            </a:r>
            <a:r>
              <a:rPr sz="1400" spc="-45" dirty="0">
                <a:solidFill>
                  <a:srgbClr val="3B3B3B"/>
                </a:solidFill>
                <a:latin typeface="Gill Sans MT"/>
                <a:cs typeface="Gill Sans MT"/>
              </a:rPr>
              <a:t> </a:t>
            </a:r>
            <a:r>
              <a:rPr sz="1400" spc="-10" dirty="0">
                <a:solidFill>
                  <a:srgbClr val="3B3B3B"/>
                </a:solidFill>
                <a:latin typeface="Gill Sans MT"/>
                <a:cs typeface="Gill Sans MT"/>
              </a:rPr>
              <a:t>applicable)</a:t>
            </a:r>
            <a:endParaRPr sz="1400" dirty="0">
              <a:latin typeface="Gill Sans MT"/>
              <a:cs typeface="Gill Sans MT"/>
            </a:endParaRPr>
          </a:p>
          <a:p>
            <a:pPr marL="641985" marR="76200" indent="-304800">
              <a:lnSpc>
                <a:spcPct val="77100"/>
              </a:lnSpc>
              <a:spcBef>
                <a:spcPts val="890"/>
              </a:spcBef>
              <a:buClr>
                <a:srgbClr val="902F61"/>
              </a:buClr>
              <a:buSzPct val="89285"/>
              <a:buFont typeface="Wingdings 2"/>
              <a:buChar char=""/>
              <a:tabLst>
                <a:tab pos="641985" algn="l"/>
              </a:tabLst>
            </a:pPr>
            <a:r>
              <a:rPr sz="1400" dirty="0">
                <a:solidFill>
                  <a:srgbClr val="3B3B3B"/>
                </a:solidFill>
                <a:latin typeface="Gill Sans MT"/>
                <a:cs typeface="Gill Sans MT"/>
              </a:rPr>
              <a:t>Include</a:t>
            </a:r>
            <a:r>
              <a:rPr sz="1400" spc="-25" dirty="0">
                <a:solidFill>
                  <a:srgbClr val="3B3B3B"/>
                </a:solidFill>
                <a:latin typeface="Gill Sans MT"/>
                <a:cs typeface="Gill Sans MT"/>
              </a:rPr>
              <a:t> </a:t>
            </a:r>
            <a:r>
              <a:rPr sz="1400" dirty="0">
                <a:solidFill>
                  <a:srgbClr val="3B3B3B"/>
                </a:solidFill>
                <a:latin typeface="Gill Sans MT"/>
                <a:cs typeface="Gill Sans MT"/>
              </a:rPr>
              <a:t>the</a:t>
            </a:r>
            <a:r>
              <a:rPr sz="1400" spc="-10" dirty="0">
                <a:solidFill>
                  <a:srgbClr val="3B3B3B"/>
                </a:solidFill>
                <a:latin typeface="Gill Sans MT"/>
                <a:cs typeface="Gill Sans MT"/>
              </a:rPr>
              <a:t> </a:t>
            </a:r>
            <a:r>
              <a:rPr sz="1400" dirty="0">
                <a:solidFill>
                  <a:srgbClr val="3B3B3B"/>
                </a:solidFill>
                <a:latin typeface="Gill Sans MT"/>
                <a:cs typeface="Gill Sans MT"/>
              </a:rPr>
              <a:t>description</a:t>
            </a:r>
            <a:r>
              <a:rPr sz="1400" spc="-20" dirty="0">
                <a:solidFill>
                  <a:srgbClr val="3B3B3B"/>
                </a:solidFill>
                <a:latin typeface="Gill Sans MT"/>
                <a:cs typeface="Gill Sans MT"/>
              </a:rPr>
              <a:t> </a:t>
            </a:r>
            <a:r>
              <a:rPr sz="1400" dirty="0">
                <a:solidFill>
                  <a:srgbClr val="3B3B3B"/>
                </a:solidFill>
                <a:latin typeface="Gill Sans MT"/>
                <a:cs typeface="Gill Sans MT"/>
              </a:rPr>
              <a:t>of the</a:t>
            </a:r>
            <a:r>
              <a:rPr sz="1400" spc="-15" dirty="0">
                <a:solidFill>
                  <a:srgbClr val="3B3B3B"/>
                </a:solidFill>
                <a:latin typeface="Gill Sans MT"/>
                <a:cs typeface="Gill Sans MT"/>
              </a:rPr>
              <a:t> </a:t>
            </a:r>
            <a:r>
              <a:rPr sz="1400" dirty="0">
                <a:solidFill>
                  <a:srgbClr val="3B3B3B"/>
                </a:solidFill>
                <a:latin typeface="Gill Sans MT"/>
                <a:cs typeface="Gill Sans MT"/>
              </a:rPr>
              <a:t>equipment:</a:t>
            </a:r>
            <a:r>
              <a:rPr sz="1400" spc="-160" dirty="0">
                <a:solidFill>
                  <a:srgbClr val="3B3B3B"/>
                </a:solidFill>
                <a:latin typeface="Gill Sans MT"/>
                <a:cs typeface="Gill Sans MT"/>
              </a:rPr>
              <a:t> </a:t>
            </a:r>
            <a:r>
              <a:rPr sz="1400" spc="-30" dirty="0">
                <a:solidFill>
                  <a:srgbClr val="3B3B3B"/>
                </a:solidFill>
                <a:latin typeface="Gill Sans MT"/>
                <a:cs typeface="Gill Sans MT"/>
              </a:rPr>
              <a:t>lender’s</a:t>
            </a:r>
            <a:r>
              <a:rPr sz="1400" spc="-70" dirty="0">
                <a:solidFill>
                  <a:srgbClr val="3B3B3B"/>
                </a:solidFill>
                <a:latin typeface="Gill Sans MT"/>
                <a:cs typeface="Gill Sans MT"/>
              </a:rPr>
              <a:t> </a:t>
            </a:r>
            <a:r>
              <a:rPr sz="1400" spc="-10" dirty="0">
                <a:solidFill>
                  <a:srgbClr val="3B3B3B"/>
                </a:solidFill>
                <a:latin typeface="Gill Sans MT"/>
                <a:cs typeface="Gill Sans MT"/>
              </a:rPr>
              <a:t>property </a:t>
            </a:r>
            <a:r>
              <a:rPr sz="1400" spc="-20" dirty="0">
                <a:solidFill>
                  <a:srgbClr val="3B3B3B"/>
                </a:solidFill>
                <a:latin typeface="Gill Sans MT"/>
                <a:cs typeface="Gill Sans MT"/>
              </a:rPr>
              <a:t>number,manufacturer,model,serial</a:t>
            </a:r>
            <a:r>
              <a:rPr sz="1400" dirty="0">
                <a:solidFill>
                  <a:srgbClr val="3B3B3B"/>
                </a:solidFill>
                <a:latin typeface="Gill Sans MT"/>
                <a:cs typeface="Gill Sans MT"/>
              </a:rPr>
              <a:t> </a:t>
            </a:r>
            <a:r>
              <a:rPr sz="1400" spc="-25" dirty="0">
                <a:solidFill>
                  <a:srgbClr val="3B3B3B"/>
                </a:solidFill>
                <a:latin typeface="Gill Sans MT"/>
                <a:cs typeface="Gill Sans MT"/>
              </a:rPr>
              <a:t>number,and</a:t>
            </a:r>
            <a:r>
              <a:rPr sz="1400" spc="30" dirty="0">
                <a:solidFill>
                  <a:srgbClr val="3B3B3B"/>
                </a:solidFill>
                <a:latin typeface="Gill Sans MT"/>
                <a:cs typeface="Gill Sans MT"/>
              </a:rPr>
              <a:t> </a:t>
            </a:r>
            <a:r>
              <a:rPr sz="1400" dirty="0">
                <a:solidFill>
                  <a:srgbClr val="3B3B3B"/>
                </a:solidFill>
                <a:latin typeface="Gill Sans MT"/>
                <a:cs typeface="Gill Sans MT"/>
              </a:rPr>
              <a:t>acquisition</a:t>
            </a:r>
            <a:r>
              <a:rPr sz="1400" spc="-40" dirty="0">
                <a:solidFill>
                  <a:srgbClr val="3B3B3B"/>
                </a:solidFill>
                <a:latin typeface="Gill Sans MT"/>
                <a:cs typeface="Gill Sans MT"/>
              </a:rPr>
              <a:t> </a:t>
            </a:r>
            <a:r>
              <a:rPr sz="1400" spc="-10" dirty="0">
                <a:solidFill>
                  <a:srgbClr val="3B3B3B"/>
                </a:solidFill>
                <a:latin typeface="Gill Sans MT"/>
                <a:cs typeface="Gill Sans MT"/>
              </a:rPr>
              <a:t>cost.</a:t>
            </a:r>
            <a:endParaRPr sz="1400" dirty="0">
              <a:latin typeface="Gill Sans MT"/>
              <a:cs typeface="Gill Sans MT"/>
            </a:endParaRPr>
          </a:p>
          <a:p>
            <a:pPr marL="641985" indent="-304800">
              <a:lnSpc>
                <a:spcPct val="100000"/>
              </a:lnSpc>
              <a:spcBef>
                <a:spcPts val="600"/>
              </a:spcBef>
              <a:buClr>
                <a:srgbClr val="902F61"/>
              </a:buClr>
              <a:buSzPct val="89285"/>
              <a:buFont typeface="Wingdings 2"/>
              <a:buChar char=""/>
              <a:tabLst>
                <a:tab pos="641985" algn="l"/>
              </a:tabLst>
            </a:pPr>
            <a:r>
              <a:rPr sz="1400" dirty="0">
                <a:solidFill>
                  <a:srgbClr val="3B3B3B"/>
                </a:solidFill>
                <a:latin typeface="Gill Sans MT"/>
                <a:cs typeface="Gill Sans MT"/>
              </a:rPr>
              <a:t>Include</a:t>
            </a:r>
            <a:r>
              <a:rPr sz="1400" spc="-20" dirty="0">
                <a:solidFill>
                  <a:srgbClr val="3B3B3B"/>
                </a:solidFill>
                <a:latin typeface="Gill Sans MT"/>
                <a:cs typeface="Gill Sans MT"/>
              </a:rPr>
              <a:t> </a:t>
            </a:r>
            <a:r>
              <a:rPr sz="1400" dirty="0">
                <a:solidFill>
                  <a:srgbClr val="3B3B3B"/>
                </a:solidFill>
                <a:latin typeface="Gill Sans MT"/>
                <a:cs typeface="Gill Sans MT"/>
              </a:rPr>
              <a:t>the</a:t>
            </a:r>
            <a:r>
              <a:rPr sz="1400" spc="-15" dirty="0">
                <a:solidFill>
                  <a:srgbClr val="3B3B3B"/>
                </a:solidFill>
                <a:latin typeface="Gill Sans MT"/>
                <a:cs typeface="Gill Sans MT"/>
              </a:rPr>
              <a:t> </a:t>
            </a:r>
            <a:r>
              <a:rPr sz="1400" dirty="0">
                <a:solidFill>
                  <a:srgbClr val="3B3B3B"/>
                </a:solidFill>
                <a:latin typeface="Gill Sans MT"/>
                <a:cs typeface="Gill Sans MT"/>
              </a:rPr>
              <a:t>location</a:t>
            </a:r>
            <a:r>
              <a:rPr sz="1400" spc="-10" dirty="0">
                <a:solidFill>
                  <a:srgbClr val="3B3B3B"/>
                </a:solidFill>
                <a:latin typeface="Gill Sans MT"/>
                <a:cs typeface="Gill Sans MT"/>
              </a:rPr>
              <a:t> </a:t>
            </a:r>
            <a:r>
              <a:rPr sz="1400" dirty="0">
                <a:solidFill>
                  <a:srgbClr val="3B3B3B"/>
                </a:solidFill>
                <a:latin typeface="Gill Sans MT"/>
                <a:cs typeface="Gill Sans MT"/>
              </a:rPr>
              <a:t>of</a:t>
            </a:r>
            <a:r>
              <a:rPr sz="1400" spc="-5" dirty="0">
                <a:solidFill>
                  <a:srgbClr val="3B3B3B"/>
                </a:solidFill>
                <a:latin typeface="Gill Sans MT"/>
                <a:cs typeface="Gill Sans MT"/>
              </a:rPr>
              <a:t> </a:t>
            </a:r>
            <a:r>
              <a:rPr sz="1400" dirty="0">
                <a:solidFill>
                  <a:srgbClr val="3B3B3B"/>
                </a:solidFill>
                <a:latin typeface="Gill Sans MT"/>
                <a:cs typeface="Gill Sans MT"/>
              </a:rPr>
              <a:t>the</a:t>
            </a:r>
            <a:r>
              <a:rPr sz="1400" spc="-100" dirty="0">
                <a:solidFill>
                  <a:srgbClr val="3B3B3B"/>
                </a:solidFill>
                <a:latin typeface="Gill Sans MT"/>
                <a:cs typeface="Gill Sans MT"/>
              </a:rPr>
              <a:t> </a:t>
            </a:r>
            <a:r>
              <a:rPr sz="1400" spc="-10" dirty="0">
                <a:solidFill>
                  <a:srgbClr val="3B3B3B"/>
                </a:solidFill>
                <a:latin typeface="Gill Sans MT"/>
                <a:cs typeface="Gill Sans MT"/>
              </a:rPr>
              <a:t>equipment</a:t>
            </a:r>
            <a:endParaRPr sz="1400" dirty="0">
              <a:latin typeface="Gill Sans MT"/>
              <a:cs typeface="Gill Sans MT"/>
            </a:endParaRPr>
          </a:p>
          <a:p>
            <a:pPr marL="641985" marR="149860" indent="-304800">
              <a:lnSpc>
                <a:spcPts val="1600"/>
              </a:lnSpc>
              <a:spcBef>
                <a:spcPts val="615"/>
              </a:spcBef>
              <a:buClr>
                <a:srgbClr val="902F61"/>
              </a:buClr>
              <a:buSzPct val="90000"/>
              <a:buFont typeface="Wingdings 2"/>
              <a:buChar char=""/>
              <a:tabLst>
                <a:tab pos="641985" algn="l"/>
              </a:tabLst>
            </a:pPr>
            <a:r>
              <a:rPr sz="1500" dirty="0">
                <a:solidFill>
                  <a:srgbClr val="3B3B3B"/>
                </a:solidFill>
                <a:latin typeface="Gill Sans MT"/>
                <a:cs typeface="Gill Sans MT"/>
              </a:rPr>
              <a:t>Receiving</a:t>
            </a:r>
            <a:r>
              <a:rPr sz="1500" spc="-60" dirty="0">
                <a:solidFill>
                  <a:srgbClr val="3B3B3B"/>
                </a:solidFill>
                <a:latin typeface="Gill Sans MT"/>
                <a:cs typeface="Gill Sans MT"/>
              </a:rPr>
              <a:t> </a:t>
            </a:r>
            <a:r>
              <a:rPr sz="1500" spc="-25" dirty="0">
                <a:solidFill>
                  <a:srgbClr val="3B3B3B"/>
                </a:solidFill>
                <a:latin typeface="Gill Sans MT"/>
                <a:cs typeface="Gill Sans MT"/>
              </a:rPr>
              <a:t>Department’s</a:t>
            </a:r>
            <a:r>
              <a:rPr sz="1500" spc="-65" dirty="0">
                <a:solidFill>
                  <a:srgbClr val="3B3B3B"/>
                </a:solidFill>
                <a:latin typeface="Gill Sans MT"/>
                <a:cs typeface="Gill Sans MT"/>
              </a:rPr>
              <a:t> Chair,</a:t>
            </a:r>
            <a:r>
              <a:rPr sz="1500" spc="-190" dirty="0">
                <a:solidFill>
                  <a:srgbClr val="3B3B3B"/>
                </a:solidFill>
                <a:latin typeface="Gill Sans MT"/>
                <a:cs typeface="Gill Sans MT"/>
              </a:rPr>
              <a:t> </a:t>
            </a:r>
            <a:r>
              <a:rPr sz="1500" dirty="0">
                <a:solidFill>
                  <a:srgbClr val="3B3B3B"/>
                </a:solidFill>
                <a:latin typeface="Gill Sans MT"/>
                <a:cs typeface="Gill Sans MT"/>
              </a:rPr>
              <a:t>Dean</a:t>
            </a:r>
            <a:r>
              <a:rPr sz="1500" spc="-10" dirty="0">
                <a:solidFill>
                  <a:srgbClr val="3B3B3B"/>
                </a:solidFill>
                <a:latin typeface="Gill Sans MT"/>
                <a:cs typeface="Gill Sans MT"/>
              </a:rPr>
              <a:t> </a:t>
            </a:r>
            <a:r>
              <a:rPr sz="1500" dirty="0">
                <a:solidFill>
                  <a:srgbClr val="3B3B3B"/>
                </a:solidFill>
                <a:latin typeface="Gill Sans MT"/>
                <a:cs typeface="Gill Sans MT"/>
              </a:rPr>
              <a:t>or Director</a:t>
            </a:r>
            <a:r>
              <a:rPr sz="1500" spc="-50" dirty="0">
                <a:solidFill>
                  <a:srgbClr val="3B3B3B"/>
                </a:solidFill>
                <a:latin typeface="Gill Sans MT"/>
                <a:cs typeface="Gill Sans MT"/>
              </a:rPr>
              <a:t> </a:t>
            </a:r>
            <a:r>
              <a:rPr sz="1500" spc="-10" dirty="0">
                <a:solidFill>
                  <a:srgbClr val="3B3B3B"/>
                </a:solidFill>
                <a:latin typeface="Gill Sans MT"/>
                <a:cs typeface="Gill Sans MT"/>
              </a:rPr>
              <a:t>must</a:t>
            </a:r>
            <a:r>
              <a:rPr sz="1500" spc="-195" dirty="0">
                <a:solidFill>
                  <a:srgbClr val="3B3B3B"/>
                </a:solidFill>
                <a:latin typeface="Gill Sans MT"/>
                <a:cs typeface="Gill Sans MT"/>
              </a:rPr>
              <a:t> </a:t>
            </a:r>
            <a:r>
              <a:rPr sz="1500" spc="-20" dirty="0">
                <a:solidFill>
                  <a:srgbClr val="3B3B3B"/>
                </a:solidFill>
                <a:latin typeface="Gill Sans MT"/>
                <a:cs typeface="Gill Sans MT"/>
              </a:rPr>
              <a:t>sign </a:t>
            </a:r>
            <a:r>
              <a:rPr sz="1500" dirty="0">
                <a:solidFill>
                  <a:srgbClr val="3B3B3B"/>
                </a:solidFill>
                <a:latin typeface="Gill Sans MT"/>
                <a:cs typeface="Gill Sans MT"/>
              </a:rPr>
              <a:t>the</a:t>
            </a:r>
            <a:r>
              <a:rPr sz="1500" spc="-55" dirty="0">
                <a:solidFill>
                  <a:srgbClr val="3B3B3B"/>
                </a:solidFill>
                <a:latin typeface="Gill Sans MT"/>
                <a:cs typeface="Gill Sans MT"/>
              </a:rPr>
              <a:t> </a:t>
            </a:r>
            <a:r>
              <a:rPr sz="1500" spc="-20" dirty="0">
                <a:solidFill>
                  <a:srgbClr val="3B3B3B"/>
                </a:solidFill>
                <a:latin typeface="Gill Sans MT"/>
                <a:cs typeface="Gill Sans MT"/>
              </a:rPr>
              <a:t>form</a:t>
            </a:r>
            <a:endParaRPr sz="1500" dirty="0">
              <a:latin typeface="Gill Sans MT"/>
              <a:cs typeface="Gill Sans MT"/>
            </a:endParaRPr>
          </a:p>
        </p:txBody>
      </p:sp>
      <p:grpSp>
        <p:nvGrpSpPr>
          <p:cNvPr id="4" name="object 4"/>
          <p:cNvGrpSpPr/>
          <p:nvPr/>
        </p:nvGrpSpPr>
        <p:grpSpPr>
          <a:xfrm>
            <a:off x="5914644" y="2060448"/>
            <a:ext cx="5850890" cy="4401820"/>
            <a:chOff x="5914644" y="2060448"/>
            <a:chExt cx="5850890" cy="4401820"/>
          </a:xfrm>
        </p:grpSpPr>
        <p:pic>
          <p:nvPicPr>
            <p:cNvPr id="5" name="object 5"/>
            <p:cNvPicPr/>
            <p:nvPr/>
          </p:nvPicPr>
          <p:blipFill>
            <a:blip r:embed="rId2" cstate="print"/>
            <a:stretch>
              <a:fillRect/>
            </a:stretch>
          </p:blipFill>
          <p:spPr>
            <a:xfrm>
              <a:off x="5914644" y="2060448"/>
              <a:ext cx="5850623" cy="4401299"/>
            </a:xfrm>
            <a:prstGeom prst="rect">
              <a:avLst/>
            </a:prstGeom>
          </p:spPr>
        </p:pic>
        <p:pic>
          <p:nvPicPr>
            <p:cNvPr id="6" name="object 6"/>
            <p:cNvPicPr/>
            <p:nvPr/>
          </p:nvPicPr>
          <p:blipFill>
            <a:blip r:embed="rId3" cstate="print"/>
            <a:stretch>
              <a:fillRect/>
            </a:stretch>
          </p:blipFill>
          <p:spPr>
            <a:xfrm>
              <a:off x="8305800" y="2060448"/>
              <a:ext cx="1014983" cy="669035"/>
            </a:xfrm>
            <a:prstGeom prst="rect">
              <a:avLst/>
            </a:prstGeom>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531" y="606551"/>
            <a:ext cx="11299190" cy="1259205"/>
          </a:xfrm>
          <a:prstGeom prst="rect">
            <a:avLst/>
          </a:prstGeom>
          <a:solidFill>
            <a:srgbClr val="4D1334"/>
          </a:solidFill>
        </p:spPr>
        <p:txBody>
          <a:bodyPr vert="horz" wrap="square" lIns="0" tIns="353695" rIns="0" bIns="0" rtlCol="0">
            <a:spAutoFit/>
          </a:bodyPr>
          <a:lstStyle/>
          <a:p>
            <a:pPr marL="225425">
              <a:lnSpc>
                <a:spcPct val="100000"/>
              </a:lnSpc>
              <a:spcBef>
                <a:spcPts val="2785"/>
              </a:spcBef>
            </a:pPr>
            <a:r>
              <a:rPr sz="4400" dirty="0">
                <a:solidFill>
                  <a:srgbClr val="FFFFFF"/>
                </a:solidFill>
              </a:rPr>
              <a:t>OUTGOING</a:t>
            </a:r>
            <a:r>
              <a:rPr sz="4400" spc="-150" dirty="0">
                <a:solidFill>
                  <a:srgbClr val="FFFFFF"/>
                </a:solidFill>
              </a:rPr>
              <a:t> </a:t>
            </a:r>
            <a:r>
              <a:rPr sz="4400" dirty="0">
                <a:solidFill>
                  <a:srgbClr val="FFFFFF"/>
                </a:solidFill>
              </a:rPr>
              <a:t>LOANED</a:t>
            </a:r>
            <a:r>
              <a:rPr sz="4400" spc="-114" dirty="0">
                <a:solidFill>
                  <a:srgbClr val="FFFFFF"/>
                </a:solidFill>
              </a:rPr>
              <a:t> </a:t>
            </a:r>
            <a:r>
              <a:rPr sz="4400" spc="-10" dirty="0">
                <a:solidFill>
                  <a:srgbClr val="FFFFFF"/>
                </a:solidFill>
              </a:rPr>
              <a:t>EQUIPMENT</a:t>
            </a:r>
            <a:endParaRPr sz="4400" dirty="0"/>
          </a:p>
        </p:txBody>
      </p:sp>
      <p:sp>
        <p:nvSpPr>
          <p:cNvPr id="3" name="object 3"/>
          <p:cNvSpPr txBox="1"/>
          <p:nvPr/>
        </p:nvSpPr>
        <p:spPr>
          <a:xfrm>
            <a:off x="659484" y="2031422"/>
            <a:ext cx="5223510" cy="3562350"/>
          </a:xfrm>
          <a:prstGeom prst="rect">
            <a:avLst/>
          </a:prstGeom>
        </p:spPr>
        <p:txBody>
          <a:bodyPr vert="horz" wrap="square" lIns="0" tIns="125095" rIns="0" bIns="0" rtlCol="0">
            <a:spAutoFit/>
          </a:bodyPr>
          <a:lstStyle/>
          <a:p>
            <a:pPr marL="318770" indent="-306070">
              <a:lnSpc>
                <a:spcPct val="100000"/>
              </a:lnSpc>
              <a:spcBef>
                <a:spcPts val="985"/>
              </a:spcBef>
              <a:buClr>
                <a:srgbClr val="902F61"/>
              </a:buClr>
              <a:buSzPct val="90000"/>
              <a:buFont typeface="Wingdings 2"/>
              <a:buChar char=""/>
              <a:tabLst>
                <a:tab pos="318770" algn="l"/>
              </a:tabLst>
            </a:pPr>
            <a:r>
              <a:rPr sz="1500" dirty="0">
                <a:solidFill>
                  <a:srgbClr val="3B3B3B"/>
                </a:solidFill>
                <a:latin typeface="Gill Sans MT"/>
                <a:cs typeface="Gill Sans MT"/>
              </a:rPr>
              <a:t>Fill</a:t>
            </a:r>
            <a:r>
              <a:rPr sz="1500" spc="-50" dirty="0">
                <a:solidFill>
                  <a:srgbClr val="3B3B3B"/>
                </a:solidFill>
                <a:latin typeface="Gill Sans MT"/>
                <a:cs typeface="Gill Sans MT"/>
              </a:rPr>
              <a:t> </a:t>
            </a:r>
            <a:r>
              <a:rPr sz="1500" dirty="0">
                <a:solidFill>
                  <a:srgbClr val="3B3B3B"/>
                </a:solidFill>
                <a:latin typeface="Gill Sans MT"/>
                <a:cs typeface="Gill Sans MT"/>
              </a:rPr>
              <a:t>out</a:t>
            </a:r>
            <a:r>
              <a:rPr sz="1500" spc="-30" dirty="0">
                <a:solidFill>
                  <a:srgbClr val="3B3B3B"/>
                </a:solidFill>
                <a:latin typeface="Gill Sans MT"/>
                <a:cs typeface="Gill Sans MT"/>
              </a:rPr>
              <a:t> </a:t>
            </a:r>
            <a:r>
              <a:rPr sz="1500" dirty="0">
                <a:solidFill>
                  <a:srgbClr val="3B3B3B"/>
                </a:solidFill>
                <a:latin typeface="Gill Sans MT"/>
                <a:cs typeface="Gill Sans MT"/>
              </a:rPr>
              <a:t>form</a:t>
            </a:r>
            <a:r>
              <a:rPr sz="1500" spc="-10" dirty="0">
                <a:solidFill>
                  <a:srgbClr val="3B3B3B"/>
                </a:solidFill>
                <a:latin typeface="Gill Sans MT"/>
                <a:cs typeface="Gill Sans MT"/>
              </a:rPr>
              <a:t> </a:t>
            </a:r>
            <a:r>
              <a:rPr sz="1500" dirty="0">
                <a:solidFill>
                  <a:srgbClr val="3B3B3B"/>
                </a:solidFill>
                <a:latin typeface="Gill Sans MT"/>
                <a:cs typeface="Gill Sans MT"/>
              </a:rPr>
              <a:t>completely</a:t>
            </a:r>
            <a:r>
              <a:rPr sz="1500" spc="-55" dirty="0">
                <a:solidFill>
                  <a:srgbClr val="3B3B3B"/>
                </a:solidFill>
                <a:latin typeface="Gill Sans MT"/>
                <a:cs typeface="Gill Sans MT"/>
              </a:rPr>
              <a:t> </a:t>
            </a:r>
            <a:r>
              <a:rPr sz="1500" spc="-20" dirty="0">
                <a:solidFill>
                  <a:srgbClr val="3B3B3B"/>
                </a:solidFill>
                <a:latin typeface="Gill Sans MT"/>
                <a:cs typeface="Gill Sans MT"/>
              </a:rPr>
              <a:t>(physically</a:t>
            </a:r>
            <a:r>
              <a:rPr sz="1500" spc="-15" dirty="0">
                <a:solidFill>
                  <a:srgbClr val="3B3B3B"/>
                </a:solidFill>
                <a:latin typeface="Gill Sans MT"/>
                <a:cs typeface="Gill Sans MT"/>
              </a:rPr>
              <a:t> </a:t>
            </a:r>
            <a:r>
              <a:rPr sz="1500" spc="-10" dirty="0">
                <a:solidFill>
                  <a:srgbClr val="3B3B3B"/>
                </a:solidFill>
                <a:latin typeface="Gill Sans MT"/>
                <a:cs typeface="Gill Sans MT"/>
              </a:rPr>
              <a:t>furnished</a:t>
            </a:r>
            <a:r>
              <a:rPr sz="1500" spc="-85" dirty="0">
                <a:solidFill>
                  <a:srgbClr val="3B3B3B"/>
                </a:solidFill>
                <a:latin typeface="Gill Sans MT"/>
                <a:cs typeface="Gill Sans MT"/>
              </a:rPr>
              <a:t> </a:t>
            </a:r>
            <a:r>
              <a:rPr sz="1500" spc="-10" dirty="0">
                <a:solidFill>
                  <a:srgbClr val="3B3B3B"/>
                </a:solidFill>
                <a:latin typeface="Gill Sans MT"/>
                <a:cs typeface="Gill Sans MT"/>
              </a:rPr>
              <a:t>only)</a:t>
            </a:r>
            <a:endParaRPr sz="1500" dirty="0">
              <a:latin typeface="Gill Sans MT"/>
              <a:cs typeface="Gill Sans MT"/>
            </a:endParaRPr>
          </a:p>
          <a:p>
            <a:pPr marL="641350" marR="79375" lvl="1" indent="-304800">
              <a:lnSpc>
                <a:spcPts val="1500"/>
              </a:lnSpc>
              <a:spcBef>
                <a:spcPts val="1030"/>
              </a:spcBef>
              <a:buClr>
                <a:srgbClr val="902F61"/>
              </a:buClr>
              <a:buSzPct val="89285"/>
              <a:buFont typeface="Wingdings 2"/>
              <a:buChar char=""/>
              <a:tabLst>
                <a:tab pos="641350" algn="l"/>
              </a:tabLst>
            </a:pPr>
            <a:r>
              <a:rPr sz="1400" dirty="0">
                <a:solidFill>
                  <a:srgbClr val="3B3B3B"/>
                </a:solidFill>
                <a:latin typeface="Gill Sans MT"/>
                <a:cs typeface="Gill Sans MT"/>
              </a:rPr>
              <a:t>Include</a:t>
            </a:r>
            <a:r>
              <a:rPr sz="1400" spc="-25" dirty="0">
                <a:solidFill>
                  <a:srgbClr val="3B3B3B"/>
                </a:solidFill>
                <a:latin typeface="Gill Sans MT"/>
                <a:cs typeface="Gill Sans MT"/>
              </a:rPr>
              <a:t> </a:t>
            </a:r>
            <a:r>
              <a:rPr sz="1400" dirty="0">
                <a:solidFill>
                  <a:srgbClr val="3B3B3B"/>
                </a:solidFill>
                <a:latin typeface="Gill Sans MT"/>
                <a:cs typeface="Gill Sans MT"/>
              </a:rPr>
              <a:t>the</a:t>
            </a:r>
            <a:r>
              <a:rPr sz="1400" spc="-30" dirty="0">
                <a:solidFill>
                  <a:srgbClr val="3B3B3B"/>
                </a:solidFill>
                <a:latin typeface="Gill Sans MT"/>
                <a:cs typeface="Gill Sans MT"/>
              </a:rPr>
              <a:t> </a:t>
            </a:r>
            <a:r>
              <a:rPr sz="1400" dirty="0">
                <a:solidFill>
                  <a:srgbClr val="3B3B3B"/>
                </a:solidFill>
                <a:latin typeface="Gill Sans MT"/>
                <a:cs typeface="Gill Sans MT"/>
              </a:rPr>
              <a:t>Grant</a:t>
            </a:r>
            <a:r>
              <a:rPr sz="1400" spc="-15" dirty="0">
                <a:solidFill>
                  <a:srgbClr val="3B3B3B"/>
                </a:solidFill>
                <a:latin typeface="Gill Sans MT"/>
                <a:cs typeface="Gill Sans MT"/>
              </a:rPr>
              <a:t> </a:t>
            </a:r>
            <a:r>
              <a:rPr sz="1400" dirty="0">
                <a:solidFill>
                  <a:srgbClr val="3B3B3B"/>
                </a:solidFill>
                <a:latin typeface="Gill Sans MT"/>
                <a:cs typeface="Gill Sans MT"/>
              </a:rPr>
              <a:t>#</a:t>
            </a:r>
            <a:r>
              <a:rPr sz="1400" spc="-10" dirty="0">
                <a:solidFill>
                  <a:srgbClr val="3B3B3B"/>
                </a:solidFill>
                <a:latin typeface="Gill Sans MT"/>
                <a:cs typeface="Gill Sans MT"/>
              </a:rPr>
              <a:t> </a:t>
            </a:r>
            <a:r>
              <a:rPr sz="1400" dirty="0">
                <a:solidFill>
                  <a:srgbClr val="3B3B3B"/>
                </a:solidFill>
                <a:latin typeface="Gill Sans MT"/>
                <a:cs typeface="Gill Sans MT"/>
              </a:rPr>
              <a:t>(if</a:t>
            </a:r>
            <a:r>
              <a:rPr sz="1400" spc="-20" dirty="0">
                <a:solidFill>
                  <a:srgbClr val="3B3B3B"/>
                </a:solidFill>
                <a:latin typeface="Gill Sans MT"/>
                <a:cs typeface="Gill Sans MT"/>
              </a:rPr>
              <a:t> </a:t>
            </a:r>
            <a:r>
              <a:rPr sz="1400" dirty="0">
                <a:solidFill>
                  <a:srgbClr val="3B3B3B"/>
                </a:solidFill>
                <a:latin typeface="Gill Sans MT"/>
                <a:cs typeface="Gill Sans MT"/>
              </a:rPr>
              <a:t>applicable),the Org</a:t>
            </a:r>
            <a:r>
              <a:rPr sz="1400" spc="-15" dirty="0">
                <a:solidFill>
                  <a:srgbClr val="3B3B3B"/>
                </a:solidFill>
                <a:latin typeface="Gill Sans MT"/>
                <a:cs typeface="Gill Sans MT"/>
              </a:rPr>
              <a:t> </a:t>
            </a:r>
            <a:r>
              <a:rPr sz="1400" dirty="0">
                <a:solidFill>
                  <a:srgbClr val="3B3B3B"/>
                </a:solidFill>
                <a:latin typeface="Gill Sans MT"/>
                <a:cs typeface="Gill Sans MT"/>
              </a:rPr>
              <a:t>#,the</a:t>
            </a:r>
            <a:r>
              <a:rPr sz="1400" spc="-30" dirty="0">
                <a:solidFill>
                  <a:srgbClr val="3B3B3B"/>
                </a:solidFill>
                <a:latin typeface="Gill Sans MT"/>
                <a:cs typeface="Gill Sans MT"/>
              </a:rPr>
              <a:t> </a:t>
            </a:r>
            <a:r>
              <a:rPr sz="1400" dirty="0">
                <a:solidFill>
                  <a:srgbClr val="3B3B3B"/>
                </a:solidFill>
                <a:latin typeface="Gill Sans MT"/>
                <a:cs typeface="Gill Sans MT"/>
              </a:rPr>
              <a:t>loan</a:t>
            </a:r>
            <a:r>
              <a:rPr sz="1400" spc="20" dirty="0">
                <a:solidFill>
                  <a:srgbClr val="3B3B3B"/>
                </a:solidFill>
                <a:latin typeface="Gill Sans MT"/>
                <a:cs typeface="Gill Sans MT"/>
              </a:rPr>
              <a:t> </a:t>
            </a:r>
            <a:r>
              <a:rPr sz="1400" spc="-10" dirty="0">
                <a:solidFill>
                  <a:srgbClr val="3B3B3B"/>
                </a:solidFill>
                <a:latin typeface="Gill Sans MT"/>
                <a:cs typeface="Gill Sans MT"/>
              </a:rPr>
              <a:t>date,and </a:t>
            </a:r>
            <a:r>
              <a:rPr sz="1400" dirty="0">
                <a:solidFill>
                  <a:srgbClr val="3B3B3B"/>
                </a:solidFill>
                <a:latin typeface="Gill Sans MT"/>
                <a:cs typeface="Gill Sans MT"/>
              </a:rPr>
              <a:t>the</a:t>
            </a:r>
            <a:r>
              <a:rPr sz="1400" spc="-20" dirty="0">
                <a:solidFill>
                  <a:srgbClr val="3B3B3B"/>
                </a:solidFill>
                <a:latin typeface="Gill Sans MT"/>
                <a:cs typeface="Gill Sans MT"/>
              </a:rPr>
              <a:t> </a:t>
            </a:r>
            <a:r>
              <a:rPr sz="1400" dirty="0">
                <a:solidFill>
                  <a:srgbClr val="3B3B3B"/>
                </a:solidFill>
                <a:latin typeface="Gill Sans MT"/>
                <a:cs typeface="Gill Sans MT"/>
              </a:rPr>
              <a:t>expiration</a:t>
            </a:r>
            <a:r>
              <a:rPr sz="1400" spc="-80" dirty="0">
                <a:solidFill>
                  <a:srgbClr val="3B3B3B"/>
                </a:solidFill>
                <a:latin typeface="Gill Sans MT"/>
                <a:cs typeface="Gill Sans MT"/>
              </a:rPr>
              <a:t> </a:t>
            </a:r>
            <a:r>
              <a:rPr sz="1400" spc="-20" dirty="0">
                <a:solidFill>
                  <a:srgbClr val="3B3B3B"/>
                </a:solidFill>
                <a:latin typeface="Gill Sans MT"/>
                <a:cs typeface="Gill Sans MT"/>
              </a:rPr>
              <a:t>date.</a:t>
            </a:r>
            <a:endParaRPr sz="1400" dirty="0">
              <a:latin typeface="Gill Sans MT"/>
              <a:cs typeface="Gill Sans MT"/>
            </a:endParaRPr>
          </a:p>
          <a:p>
            <a:pPr marL="641985" lvl="1" indent="-304800">
              <a:lnSpc>
                <a:spcPct val="100000"/>
              </a:lnSpc>
              <a:spcBef>
                <a:spcPts val="770"/>
              </a:spcBef>
              <a:buClr>
                <a:srgbClr val="902F61"/>
              </a:buClr>
              <a:buSzPct val="89285"/>
              <a:buFont typeface="Wingdings 2"/>
              <a:buChar char=""/>
              <a:tabLst>
                <a:tab pos="641985" algn="l"/>
              </a:tabLst>
            </a:pPr>
            <a:r>
              <a:rPr sz="1400" dirty="0">
                <a:solidFill>
                  <a:srgbClr val="3B3B3B"/>
                </a:solidFill>
                <a:latin typeface="Gill Sans MT"/>
                <a:cs typeface="Gill Sans MT"/>
              </a:rPr>
              <a:t>Include</a:t>
            </a:r>
            <a:r>
              <a:rPr sz="1400" spc="-10" dirty="0">
                <a:solidFill>
                  <a:srgbClr val="3B3B3B"/>
                </a:solidFill>
                <a:latin typeface="Gill Sans MT"/>
                <a:cs typeface="Gill Sans MT"/>
              </a:rPr>
              <a:t> </a:t>
            </a:r>
            <a:r>
              <a:rPr sz="1400" dirty="0">
                <a:solidFill>
                  <a:srgbClr val="3B3B3B"/>
                </a:solidFill>
                <a:latin typeface="Gill Sans MT"/>
                <a:cs typeface="Gill Sans MT"/>
              </a:rPr>
              <a:t>Lender/UNM</a:t>
            </a:r>
            <a:r>
              <a:rPr sz="1400" spc="-30" dirty="0">
                <a:solidFill>
                  <a:srgbClr val="3B3B3B"/>
                </a:solidFill>
                <a:latin typeface="Gill Sans MT"/>
                <a:cs typeface="Gill Sans MT"/>
              </a:rPr>
              <a:t> </a:t>
            </a:r>
            <a:r>
              <a:rPr sz="1400" dirty="0">
                <a:solidFill>
                  <a:srgbClr val="3B3B3B"/>
                </a:solidFill>
                <a:latin typeface="Gill Sans MT"/>
                <a:cs typeface="Gill Sans MT"/>
              </a:rPr>
              <a:t>Department</a:t>
            </a:r>
            <a:r>
              <a:rPr sz="1400" spc="-15" dirty="0">
                <a:solidFill>
                  <a:srgbClr val="3B3B3B"/>
                </a:solidFill>
                <a:latin typeface="Gill Sans MT"/>
                <a:cs typeface="Gill Sans MT"/>
              </a:rPr>
              <a:t> </a:t>
            </a:r>
            <a:r>
              <a:rPr sz="1400" spc="-10" dirty="0">
                <a:solidFill>
                  <a:srgbClr val="3B3B3B"/>
                </a:solidFill>
                <a:latin typeface="Gill Sans MT"/>
                <a:cs typeface="Gill Sans MT"/>
              </a:rPr>
              <a:t>contact</a:t>
            </a:r>
            <a:r>
              <a:rPr sz="1400" spc="-160" dirty="0">
                <a:solidFill>
                  <a:srgbClr val="3B3B3B"/>
                </a:solidFill>
                <a:latin typeface="Gill Sans MT"/>
                <a:cs typeface="Gill Sans MT"/>
              </a:rPr>
              <a:t> </a:t>
            </a:r>
            <a:r>
              <a:rPr sz="1400" spc="-10" dirty="0">
                <a:solidFill>
                  <a:srgbClr val="3B3B3B"/>
                </a:solidFill>
                <a:latin typeface="Gill Sans MT"/>
                <a:cs typeface="Gill Sans MT"/>
              </a:rPr>
              <a:t>information</a:t>
            </a:r>
            <a:endParaRPr sz="1400" dirty="0">
              <a:latin typeface="Gill Sans MT"/>
              <a:cs typeface="Gill Sans MT"/>
            </a:endParaRPr>
          </a:p>
          <a:p>
            <a:pPr marL="641985" marR="346075" lvl="1" indent="-305435">
              <a:lnSpc>
                <a:spcPts val="1610"/>
              </a:lnSpc>
              <a:spcBef>
                <a:spcPts val="835"/>
              </a:spcBef>
              <a:buClr>
                <a:srgbClr val="902F61"/>
              </a:buClr>
              <a:buSzPct val="89285"/>
              <a:buFont typeface="Wingdings 2"/>
              <a:buChar char=""/>
              <a:tabLst>
                <a:tab pos="641985" algn="l"/>
              </a:tabLst>
            </a:pPr>
            <a:r>
              <a:rPr sz="1400" dirty="0">
                <a:solidFill>
                  <a:srgbClr val="3B3B3B"/>
                </a:solidFill>
                <a:latin typeface="Gill Sans MT"/>
                <a:cs typeface="Gill Sans MT"/>
              </a:rPr>
              <a:t>Include</a:t>
            </a:r>
            <a:r>
              <a:rPr sz="1400" spc="-10" dirty="0">
                <a:solidFill>
                  <a:srgbClr val="3B3B3B"/>
                </a:solidFill>
                <a:latin typeface="Gill Sans MT"/>
                <a:cs typeface="Gill Sans MT"/>
              </a:rPr>
              <a:t> </a:t>
            </a:r>
            <a:r>
              <a:rPr sz="1400" dirty="0">
                <a:solidFill>
                  <a:srgbClr val="3B3B3B"/>
                </a:solidFill>
                <a:latin typeface="Gill Sans MT"/>
                <a:cs typeface="Gill Sans MT"/>
              </a:rPr>
              <a:t>the name</a:t>
            </a:r>
            <a:r>
              <a:rPr sz="1400" spc="20" dirty="0">
                <a:solidFill>
                  <a:srgbClr val="3B3B3B"/>
                </a:solidFill>
                <a:latin typeface="Gill Sans MT"/>
                <a:cs typeface="Gill Sans MT"/>
              </a:rPr>
              <a:t> </a:t>
            </a:r>
            <a:r>
              <a:rPr sz="1400" dirty="0">
                <a:solidFill>
                  <a:srgbClr val="3B3B3B"/>
                </a:solidFill>
                <a:latin typeface="Gill Sans MT"/>
                <a:cs typeface="Gill Sans MT"/>
              </a:rPr>
              <a:t>of</a:t>
            </a:r>
            <a:r>
              <a:rPr sz="1400" spc="15" dirty="0">
                <a:solidFill>
                  <a:srgbClr val="3B3B3B"/>
                </a:solidFill>
                <a:latin typeface="Gill Sans MT"/>
                <a:cs typeface="Gill Sans MT"/>
              </a:rPr>
              <a:t> </a:t>
            </a:r>
            <a:r>
              <a:rPr sz="1400" dirty="0">
                <a:solidFill>
                  <a:srgbClr val="3B3B3B"/>
                </a:solidFill>
                <a:latin typeface="Gill Sans MT"/>
                <a:cs typeface="Gill Sans MT"/>
              </a:rPr>
              <a:t>the </a:t>
            </a:r>
            <a:r>
              <a:rPr sz="1400" spc="-25" dirty="0">
                <a:solidFill>
                  <a:srgbClr val="3B3B3B"/>
                </a:solidFill>
                <a:latin typeface="Gill Sans MT"/>
                <a:cs typeface="Gill Sans MT"/>
              </a:rPr>
              <a:t>Borrower/Sponsor</a:t>
            </a:r>
            <a:r>
              <a:rPr sz="1400" spc="-40" dirty="0">
                <a:solidFill>
                  <a:srgbClr val="3B3B3B"/>
                </a:solidFill>
                <a:latin typeface="Gill Sans MT"/>
                <a:cs typeface="Gill Sans MT"/>
              </a:rPr>
              <a:t> </a:t>
            </a:r>
            <a:r>
              <a:rPr sz="1400" spc="-25" dirty="0">
                <a:solidFill>
                  <a:srgbClr val="3B3B3B"/>
                </a:solidFill>
                <a:latin typeface="Gill Sans MT"/>
                <a:cs typeface="Gill Sans MT"/>
              </a:rPr>
              <a:t>ID,Address</a:t>
            </a:r>
            <a:r>
              <a:rPr sz="1400" spc="-5" dirty="0">
                <a:solidFill>
                  <a:srgbClr val="3B3B3B"/>
                </a:solidFill>
                <a:latin typeface="Gill Sans MT"/>
                <a:cs typeface="Gill Sans MT"/>
              </a:rPr>
              <a:t> </a:t>
            </a:r>
            <a:r>
              <a:rPr sz="1400" spc="-25" dirty="0">
                <a:solidFill>
                  <a:srgbClr val="3B3B3B"/>
                </a:solidFill>
                <a:latin typeface="Gill Sans MT"/>
                <a:cs typeface="Gill Sans MT"/>
              </a:rPr>
              <a:t>and </a:t>
            </a:r>
            <a:r>
              <a:rPr sz="1400" spc="-10" dirty="0">
                <a:solidFill>
                  <a:srgbClr val="3B3B3B"/>
                </a:solidFill>
                <a:latin typeface="Gill Sans MT"/>
                <a:cs typeface="Gill Sans MT"/>
              </a:rPr>
              <a:t>Contact</a:t>
            </a:r>
            <a:r>
              <a:rPr sz="1400" spc="-30" dirty="0">
                <a:solidFill>
                  <a:srgbClr val="3B3B3B"/>
                </a:solidFill>
                <a:latin typeface="Gill Sans MT"/>
                <a:cs typeface="Gill Sans MT"/>
              </a:rPr>
              <a:t> </a:t>
            </a:r>
            <a:r>
              <a:rPr sz="1400" spc="-10" dirty="0">
                <a:solidFill>
                  <a:srgbClr val="3B3B3B"/>
                </a:solidFill>
                <a:latin typeface="Gill Sans MT"/>
                <a:cs typeface="Gill Sans MT"/>
              </a:rPr>
              <a:t>Information</a:t>
            </a:r>
            <a:endParaRPr sz="1400" dirty="0">
              <a:latin typeface="Gill Sans MT"/>
              <a:cs typeface="Gill Sans MT"/>
            </a:endParaRPr>
          </a:p>
          <a:p>
            <a:pPr marL="641985" marR="5080" lvl="1" indent="-305435">
              <a:lnSpc>
                <a:spcPts val="1500"/>
              </a:lnSpc>
              <a:spcBef>
                <a:spcPts val="969"/>
              </a:spcBef>
              <a:buClr>
                <a:srgbClr val="902F61"/>
              </a:buClr>
              <a:buSzPct val="89285"/>
              <a:buFont typeface="Wingdings 2"/>
              <a:buChar char=""/>
              <a:tabLst>
                <a:tab pos="641985" algn="l"/>
              </a:tabLst>
            </a:pPr>
            <a:r>
              <a:rPr sz="1400" dirty="0">
                <a:solidFill>
                  <a:srgbClr val="3B3B3B"/>
                </a:solidFill>
                <a:latin typeface="Gill Sans MT"/>
                <a:cs typeface="Gill Sans MT"/>
              </a:rPr>
              <a:t>Include</a:t>
            </a:r>
            <a:r>
              <a:rPr sz="1400" spc="-40" dirty="0">
                <a:solidFill>
                  <a:srgbClr val="3B3B3B"/>
                </a:solidFill>
                <a:latin typeface="Gill Sans MT"/>
                <a:cs typeface="Gill Sans MT"/>
              </a:rPr>
              <a:t> </a:t>
            </a:r>
            <a:r>
              <a:rPr sz="1400" spc="-20" dirty="0">
                <a:solidFill>
                  <a:srgbClr val="3B3B3B"/>
                </a:solidFill>
                <a:latin typeface="Gill Sans MT"/>
                <a:cs typeface="Gill Sans MT"/>
              </a:rPr>
              <a:t>reference</a:t>
            </a:r>
            <a:r>
              <a:rPr sz="1400" spc="-25" dirty="0">
                <a:solidFill>
                  <a:srgbClr val="3B3B3B"/>
                </a:solidFill>
                <a:latin typeface="Gill Sans MT"/>
                <a:cs typeface="Gill Sans MT"/>
              </a:rPr>
              <a:t> </a:t>
            </a:r>
            <a:r>
              <a:rPr sz="1400" dirty="0">
                <a:solidFill>
                  <a:srgbClr val="3B3B3B"/>
                </a:solidFill>
                <a:latin typeface="Gill Sans MT"/>
                <a:cs typeface="Gill Sans MT"/>
              </a:rPr>
              <a:t>number</a:t>
            </a:r>
            <a:r>
              <a:rPr sz="1400" spc="-45" dirty="0">
                <a:solidFill>
                  <a:srgbClr val="3B3B3B"/>
                </a:solidFill>
                <a:latin typeface="Gill Sans MT"/>
                <a:cs typeface="Gill Sans MT"/>
              </a:rPr>
              <a:t> </a:t>
            </a:r>
            <a:r>
              <a:rPr sz="1400" dirty="0">
                <a:solidFill>
                  <a:srgbClr val="3B3B3B"/>
                </a:solidFill>
                <a:latin typeface="Gill Sans MT"/>
                <a:cs typeface="Gill Sans MT"/>
              </a:rPr>
              <a:t>for</a:t>
            </a:r>
            <a:r>
              <a:rPr sz="1400" spc="-40" dirty="0">
                <a:solidFill>
                  <a:srgbClr val="3B3B3B"/>
                </a:solidFill>
                <a:latin typeface="Gill Sans MT"/>
                <a:cs typeface="Gill Sans MT"/>
              </a:rPr>
              <a:t> </a:t>
            </a:r>
            <a:r>
              <a:rPr sz="1400" dirty="0">
                <a:solidFill>
                  <a:srgbClr val="3B3B3B"/>
                </a:solidFill>
                <a:latin typeface="Gill Sans MT"/>
                <a:cs typeface="Gill Sans MT"/>
              </a:rPr>
              <a:t>contract</a:t>
            </a:r>
            <a:r>
              <a:rPr sz="1400" spc="-65" dirty="0">
                <a:solidFill>
                  <a:srgbClr val="3B3B3B"/>
                </a:solidFill>
                <a:latin typeface="Gill Sans MT"/>
                <a:cs typeface="Gill Sans MT"/>
              </a:rPr>
              <a:t> </a:t>
            </a:r>
            <a:r>
              <a:rPr sz="1400" dirty="0">
                <a:solidFill>
                  <a:srgbClr val="3B3B3B"/>
                </a:solidFill>
                <a:latin typeface="Gill Sans MT"/>
                <a:cs typeface="Gill Sans MT"/>
              </a:rPr>
              <a:t>and</a:t>
            </a:r>
            <a:r>
              <a:rPr sz="1400" spc="-20" dirty="0">
                <a:solidFill>
                  <a:srgbClr val="3B3B3B"/>
                </a:solidFill>
                <a:latin typeface="Gill Sans MT"/>
                <a:cs typeface="Gill Sans MT"/>
              </a:rPr>
              <a:t> </a:t>
            </a:r>
            <a:r>
              <a:rPr sz="1400" dirty="0">
                <a:solidFill>
                  <a:srgbClr val="3B3B3B"/>
                </a:solidFill>
                <a:latin typeface="Gill Sans MT"/>
                <a:cs typeface="Gill Sans MT"/>
              </a:rPr>
              <a:t>shipping</a:t>
            </a:r>
            <a:r>
              <a:rPr sz="1400" spc="-45" dirty="0">
                <a:solidFill>
                  <a:srgbClr val="3B3B3B"/>
                </a:solidFill>
                <a:latin typeface="Gill Sans MT"/>
                <a:cs typeface="Gill Sans MT"/>
              </a:rPr>
              <a:t> </a:t>
            </a:r>
            <a:r>
              <a:rPr sz="1400" spc="-10" dirty="0">
                <a:solidFill>
                  <a:srgbClr val="3B3B3B"/>
                </a:solidFill>
                <a:latin typeface="Gill Sans MT"/>
                <a:cs typeface="Gill Sans MT"/>
              </a:rPr>
              <a:t>information </a:t>
            </a:r>
            <a:r>
              <a:rPr sz="1400" dirty="0">
                <a:solidFill>
                  <a:srgbClr val="3B3B3B"/>
                </a:solidFill>
                <a:latin typeface="Gill Sans MT"/>
                <a:cs typeface="Gill Sans MT"/>
              </a:rPr>
              <a:t>(if</a:t>
            </a:r>
            <a:r>
              <a:rPr sz="1400" spc="-45" dirty="0">
                <a:solidFill>
                  <a:srgbClr val="3B3B3B"/>
                </a:solidFill>
                <a:latin typeface="Gill Sans MT"/>
                <a:cs typeface="Gill Sans MT"/>
              </a:rPr>
              <a:t> </a:t>
            </a:r>
            <a:r>
              <a:rPr sz="1400" spc="-10" dirty="0">
                <a:solidFill>
                  <a:srgbClr val="3B3B3B"/>
                </a:solidFill>
                <a:latin typeface="Gill Sans MT"/>
                <a:cs typeface="Gill Sans MT"/>
              </a:rPr>
              <a:t>applicable)</a:t>
            </a:r>
            <a:endParaRPr sz="1400" dirty="0">
              <a:latin typeface="Gill Sans MT"/>
              <a:cs typeface="Gill Sans MT"/>
            </a:endParaRPr>
          </a:p>
          <a:p>
            <a:pPr marL="641985" lvl="1" indent="-304800">
              <a:lnSpc>
                <a:spcPct val="100000"/>
              </a:lnSpc>
              <a:spcBef>
                <a:spcPts val="785"/>
              </a:spcBef>
              <a:buClr>
                <a:srgbClr val="902F61"/>
              </a:buClr>
              <a:buSzPct val="89285"/>
              <a:buFont typeface="Wingdings 2"/>
              <a:buChar char=""/>
              <a:tabLst>
                <a:tab pos="641985" algn="l"/>
              </a:tabLst>
            </a:pPr>
            <a:r>
              <a:rPr sz="1400" dirty="0">
                <a:solidFill>
                  <a:srgbClr val="3B3B3B"/>
                </a:solidFill>
                <a:latin typeface="Gill Sans MT"/>
                <a:cs typeface="Gill Sans MT"/>
              </a:rPr>
              <a:t>Document</a:t>
            </a:r>
            <a:r>
              <a:rPr sz="1400" spc="-40" dirty="0">
                <a:solidFill>
                  <a:srgbClr val="3B3B3B"/>
                </a:solidFill>
                <a:latin typeface="Gill Sans MT"/>
                <a:cs typeface="Gill Sans MT"/>
              </a:rPr>
              <a:t> </a:t>
            </a:r>
            <a:r>
              <a:rPr sz="1400" dirty="0">
                <a:solidFill>
                  <a:srgbClr val="3B3B3B"/>
                </a:solidFill>
                <a:latin typeface="Gill Sans MT"/>
                <a:cs typeface="Gill Sans MT"/>
              </a:rPr>
              <a:t>the</a:t>
            </a:r>
            <a:r>
              <a:rPr sz="1400" spc="-5" dirty="0">
                <a:solidFill>
                  <a:srgbClr val="3B3B3B"/>
                </a:solidFill>
                <a:latin typeface="Gill Sans MT"/>
                <a:cs typeface="Gill Sans MT"/>
              </a:rPr>
              <a:t> </a:t>
            </a:r>
            <a:r>
              <a:rPr sz="1400" dirty="0">
                <a:solidFill>
                  <a:srgbClr val="3B3B3B"/>
                </a:solidFill>
                <a:latin typeface="Gill Sans MT"/>
                <a:cs typeface="Gill Sans MT"/>
              </a:rPr>
              <a:t>purpose</a:t>
            </a:r>
            <a:r>
              <a:rPr sz="1400" spc="-25" dirty="0">
                <a:solidFill>
                  <a:srgbClr val="3B3B3B"/>
                </a:solidFill>
                <a:latin typeface="Gill Sans MT"/>
                <a:cs typeface="Gill Sans MT"/>
              </a:rPr>
              <a:t> </a:t>
            </a:r>
            <a:r>
              <a:rPr sz="1400" dirty="0">
                <a:solidFill>
                  <a:srgbClr val="3B3B3B"/>
                </a:solidFill>
                <a:latin typeface="Gill Sans MT"/>
                <a:cs typeface="Gill Sans MT"/>
              </a:rPr>
              <a:t>of</a:t>
            </a:r>
            <a:r>
              <a:rPr sz="1400" spc="-5" dirty="0">
                <a:solidFill>
                  <a:srgbClr val="3B3B3B"/>
                </a:solidFill>
                <a:latin typeface="Gill Sans MT"/>
                <a:cs typeface="Gill Sans MT"/>
              </a:rPr>
              <a:t> </a:t>
            </a:r>
            <a:r>
              <a:rPr sz="1400" dirty="0">
                <a:solidFill>
                  <a:srgbClr val="3B3B3B"/>
                </a:solidFill>
                <a:latin typeface="Gill Sans MT"/>
                <a:cs typeface="Gill Sans MT"/>
              </a:rPr>
              <a:t>the</a:t>
            </a:r>
            <a:r>
              <a:rPr sz="1400" spc="-135" dirty="0">
                <a:solidFill>
                  <a:srgbClr val="3B3B3B"/>
                </a:solidFill>
                <a:latin typeface="Gill Sans MT"/>
                <a:cs typeface="Gill Sans MT"/>
              </a:rPr>
              <a:t> </a:t>
            </a:r>
            <a:r>
              <a:rPr sz="1400" spc="-20" dirty="0">
                <a:solidFill>
                  <a:srgbClr val="3B3B3B"/>
                </a:solidFill>
                <a:latin typeface="Gill Sans MT"/>
                <a:cs typeface="Gill Sans MT"/>
              </a:rPr>
              <a:t>loan</a:t>
            </a:r>
            <a:endParaRPr sz="1400" dirty="0">
              <a:latin typeface="Gill Sans MT"/>
              <a:cs typeface="Gill Sans MT"/>
            </a:endParaRPr>
          </a:p>
          <a:p>
            <a:pPr marL="641985" marR="334010" lvl="1" indent="-304800">
              <a:lnSpc>
                <a:spcPts val="1500"/>
              </a:lnSpc>
              <a:spcBef>
                <a:spcPts val="1015"/>
              </a:spcBef>
              <a:buClr>
                <a:srgbClr val="902F61"/>
              </a:buClr>
              <a:buSzPct val="89285"/>
              <a:buFont typeface="Wingdings 2"/>
              <a:buChar char=""/>
              <a:tabLst>
                <a:tab pos="641985" algn="l"/>
              </a:tabLst>
            </a:pPr>
            <a:r>
              <a:rPr sz="1400" dirty="0">
                <a:solidFill>
                  <a:srgbClr val="3B3B3B"/>
                </a:solidFill>
                <a:latin typeface="Gill Sans MT"/>
                <a:cs typeface="Gill Sans MT"/>
              </a:rPr>
              <a:t>Include</a:t>
            </a:r>
            <a:r>
              <a:rPr sz="1400" spc="-20" dirty="0">
                <a:solidFill>
                  <a:srgbClr val="3B3B3B"/>
                </a:solidFill>
                <a:latin typeface="Gill Sans MT"/>
                <a:cs typeface="Gill Sans MT"/>
              </a:rPr>
              <a:t> </a:t>
            </a:r>
            <a:r>
              <a:rPr sz="1400" dirty="0">
                <a:solidFill>
                  <a:srgbClr val="3B3B3B"/>
                </a:solidFill>
                <a:latin typeface="Gill Sans MT"/>
                <a:cs typeface="Gill Sans MT"/>
              </a:rPr>
              <a:t>the</a:t>
            </a:r>
            <a:r>
              <a:rPr sz="1400" spc="-15" dirty="0">
                <a:solidFill>
                  <a:srgbClr val="3B3B3B"/>
                </a:solidFill>
                <a:latin typeface="Gill Sans MT"/>
                <a:cs typeface="Gill Sans MT"/>
              </a:rPr>
              <a:t> </a:t>
            </a:r>
            <a:r>
              <a:rPr sz="1400" dirty="0">
                <a:solidFill>
                  <a:srgbClr val="3B3B3B"/>
                </a:solidFill>
                <a:latin typeface="Gill Sans MT"/>
                <a:cs typeface="Gill Sans MT"/>
              </a:rPr>
              <a:t>description</a:t>
            </a:r>
            <a:r>
              <a:rPr sz="1400" spc="-25" dirty="0">
                <a:solidFill>
                  <a:srgbClr val="3B3B3B"/>
                </a:solidFill>
                <a:latin typeface="Gill Sans MT"/>
                <a:cs typeface="Gill Sans MT"/>
              </a:rPr>
              <a:t> </a:t>
            </a:r>
            <a:r>
              <a:rPr sz="1400" dirty="0">
                <a:solidFill>
                  <a:srgbClr val="3B3B3B"/>
                </a:solidFill>
                <a:latin typeface="Gill Sans MT"/>
                <a:cs typeface="Gill Sans MT"/>
              </a:rPr>
              <a:t>of</a:t>
            </a:r>
            <a:r>
              <a:rPr sz="1400" spc="-5" dirty="0">
                <a:solidFill>
                  <a:srgbClr val="3B3B3B"/>
                </a:solidFill>
                <a:latin typeface="Gill Sans MT"/>
                <a:cs typeface="Gill Sans MT"/>
              </a:rPr>
              <a:t> </a:t>
            </a:r>
            <a:r>
              <a:rPr sz="1400" dirty="0">
                <a:solidFill>
                  <a:srgbClr val="3B3B3B"/>
                </a:solidFill>
                <a:latin typeface="Gill Sans MT"/>
                <a:cs typeface="Gill Sans MT"/>
              </a:rPr>
              <a:t>the</a:t>
            </a:r>
            <a:r>
              <a:rPr sz="1400" spc="-20" dirty="0">
                <a:solidFill>
                  <a:srgbClr val="3B3B3B"/>
                </a:solidFill>
                <a:latin typeface="Gill Sans MT"/>
                <a:cs typeface="Gill Sans MT"/>
              </a:rPr>
              <a:t> </a:t>
            </a:r>
            <a:r>
              <a:rPr sz="1400" dirty="0">
                <a:solidFill>
                  <a:srgbClr val="3B3B3B"/>
                </a:solidFill>
                <a:latin typeface="Gill Sans MT"/>
                <a:cs typeface="Gill Sans MT"/>
              </a:rPr>
              <a:t>equipment:</a:t>
            </a:r>
            <a:r>
              <a:rPr sz="1400" spc="-170" dirty="0">
                <a:solidFill>
                  <a:srgbClr val="3B3B3B"/>
                </a:solidFill>
                <a:latin typeface="Gill Sans MT"/>
                <a:cs typeface="Gill Sans MT"/>
              </a:rPr>
              <a:t> </a:t>
            </a:r>
            <a:r>
              <a:rPr sz="1400" dirty="0">
                <a:solidFill>
                  <a:srgbClr val="3B3B3B"/>
                </a:solidFill>
                <a:latin typeface="Gill Sans MT"/>
                <a:cs typeface="Gill Sans MT"/>
              </a:rPr>
              <a:t>asset</a:t>
            </a:r>
            <a:r>
              <a:rPr sz="1400" spc="-5" dirty="0">
                <a:solidFill>
                  <a:srgbClr val="3B3B3B"/>
                </a:solidFill>
                <a:latin typeface="Gill Sans MT"/>
                <a:cs typeface="Gill Sans MT"/>
              </a:rPr>
              <a:t> </a:t>
            </a:r>
            <a:r>
              <a:rPr sz="1400" dirty="0">
                <a:solidFill>
                  <a:srgbClr val="3B3B3B"/>
                </a:solidFill>
                <a:latin typeface="Gill Sans MT"/>
                <a:cs typeface="Gill Sans MT"/>
              </a:rPr>
              <a:t>tag</a:t>
            </a:r>
            <a:r>
              <a:rPr sz="1400" spc="-25" dirty="0">
                <a:solidFill>
                  <a:srgbClr val="3B3B3B"/>
                </a:solidFill>
                <a:latin typeface="Gill Sans MT"/>
                <a:cs typeface="Gill Sans MT"/>
              </a:rPr>
              <a:t> </a:t>
            </a:r>
            <a:r>
              <a:rPr sz="1400" spc="-30" dirty="0">
                <a:solidFill>
                  <a:srgbClr val="3B3B3B"/>
                </a:solidFill>
                <a:latin typeface="Gill Sans MT"/>
                <a:cs typeface="Gill Sans MT"/>
              </a:rPr>
              <a:t>number, </a:t>
            </a:r>
            <a:r>
              <a:rPr sz="1400" spc="-10" dirty="0">
                <a:solidFill>
                  <a:srgbClr val="3B3B3B"/>
                </a:solidFill>
                <a:latin typeface="Gill Sans MT"/>
                <a:cs typeface="Gill Sans MT"/>
              </a:rPr>
              <a:t>manufacturer,model,serial</a:t>
            </a:r>
            <a:r>
              <a:rPr sz="1400" spc="-55" dirty="0">
                <a:solidFill>
                  <a:srgbClr val="3B3B3B"/>
                </a:solidFill>
                <a:latin typeface="Gill Sans MT"/>
                <a:cs typeface="Gill Sans MT"/>
              </a:rPr>
              <a:t> </a:t>
            </a:r>
            <a:r>
              <a:rPr sz="1400" spc="-25" dirty="0">
                <a:solidFill>
                  <a:srgbClr val="3B3B3B"/>
                </a:solidFill>
                <a:latin typeface="Gill Sans MT"/>
                <a:cs typeface="Gill Sans MT"/>
              </a:rPr>
              <a:t>number,and</a:t>
            </a:r>
            <a:r>
              <a:rPr sz="1400" spc="-35" dirty="0">
                <a:solidFill>
                  <a:srgbClr val="3B3B3B"/>
                </a:solidFill>
                <a:latin typeface="Gill Sans MT"/>
                <a:cs typeface="Gill Sans MT"/>
              </a:rPr>
              <a:t> </a:t>
            </a:r>
            <a:r>
              <a:rPr sz="1400" dirty="0">
                <a:solidFill>
                  <a:srgbClr val="3B3B3B"/>
                </a:solidFill>
                <a:latin typeface="Gill Sans MT"/>
                <a:cs typeface="Gill Sans MT"/>
              </a:rPr>
              <a:t>adjusted</a:t>
            </a:r>
            <a:r>
              <a:rPr sz="1400" spc="-65" dirty="0">
                <a:solidFill>
                  <a:srgbClr val="3B3B3B"/>
                </a:solidFill>
                <a:latin typeface="Gill Sans MT"/>
                <a:cs typeface="Gill Sans MT"/>
              </a:rPr>
              <a:t> </a:t>
            </a:r>
            <a:r>
              <a:rPr sz="1400" spc="-10" dirty="0">
                <a:solidFill>
                  <a:srgbClr val="3B3B3B"/>
                </a:solidFill>
                <a:latin typeface="Gill Sans MT"/>
                <a:cs typeface="Gill Sans MT"/>
              </a:rPr>
              <a:t>cost.</a:t>
            </a:r>
            <a:endParaRPr sz="1400" dirty="0">
              <a:latin typeface="Gill Sans MT"/>
              <a:cs typeface="Gill Sans MT"/>
            </a:endParaRPr>
          </a:p>
          <a:p>
            <a:pPr marL="318770" marR="321945" indent="-306705">
              <a:lnSpc>
                <a:spcPts val="1600"/>
              </a:lnSpc>
              <a:spcBef>
                <a:spcPts val="1000"/>
              </a:spcBef>
              <a:buClr>
                <a:srgbClr val="902F61"/>
              </a:buClr>
              <a:buSzPct val="90000"/>
              <a:buFont typeface="Wingdings 2"/>
              <a:buChar char=""/>
              <a:tabLst>
                <a:tab pos="318770" algn="l"/>
              </a:tabLst>
            </a:pPr>
            <a:r>
              <a:rPr sz="1500" dirty="0">
                <a:solidFill>
                  <a:srgbClr val="3B3B3B"/>
                </a:solidFill>
                <a:latin typeface="Gill Sans MT"/>
                <a:cs typeface="Gill Sans MT"/>
              </a:rPr>
              <a:t>Receiving</a:t>
            </a:r>
            <a:r>
              <a:rPr sz="1500" spc="-50" dirty="0">
                <a:solidFill>
                  <a:srgbClr val="3B3B3B"/>
                </a:solidFill>
                <a:latin typeface="Gill Sans MT"/>
                <a:cs typeface="Gill Sans MT"/>
              </a:rPr>
              <a:t> </a:t>
            </a:r>
            <a:r>
              <a:rPr sz="1500" dirty="0">
                <a:solidFill>
                  <a:srgbClr val="3B3B3B"/>
                </a:solidFill>
                <a:latin typeface="Gill Sans MT"/>
                <a:cs typeface="Gill Sans MT"/>
              </a:rPr>
              <a:t>Entity</a:t>
            </a:r>
            <a:r>
              <a:rPr sz="1500" spc="-40" dirty="0">
                <a:solidFill>
                  <a:srgbClr val="3B3B3B"/>
                </a:solidFill>
                <a:latin typeface="Gill Sans MT"/>
                <a:cs typeface="Gill Sans MT"/>
              </a:rPr>
              <a:t> </a:t>
            </a:r>
            <a:r>
              <a:rPr sz="1500" spc="-10" dirty="0">
                <a:solidFill>
                  <a:srgbClr val="3B3B3B"/>
                </a:solidFill>
                <a:latin typeface="Gill Sans MT"/>
                <a:cs typeface="Gill Sans MT"/>
              </a:rPr>
              <a:t>Representative,</a:t>
            </a:r>
            <a:r>
              <a:rPr sz="1500" spc="-204" dirty="0">
                <a:solidFill>
                  <a:srgbClr val="3B3B3B"/>
                </a:solidFill>
                <a:latin typeface="Gill Sans MT"/>
                <a:cs typeface="Gill Sans MT"/>
              </a:rPr>
              <a:t> </a:t>
            </a:r>
            <a:r>
              <a:rPr sz="1500" dirty="0">
                <a:solidFill>
                  <a:srgbClr val="3B3B3B"/>
                </a:solidFill>
                <a:latin typeface="Gill Sans MT"/>
                <a:cs typeface="Gill Sans MT"/>
              </a:rPr>
              <a:t>UNM </a:t>
            </a:r>
            <a:r>
              <a:rPr sz="1500" spc="-25" dirty="0">
                <a:solidFill>
                  <a:srgbClr val="3B3B3B"/>
                </a:solidFill>
                <a:latin typeface="Gill Sans MT"/>
                <a:cs typeface="Gill Sans MT"/>
              </a:rPr>
              <a:t>Department’s</a:t>
            </a:r>
            <a:r>
              <a:rPr sz="1500" spc="-80" dirty="0">
                <a:solidFill>
                  <a:srgbClr val="3B3B3B"/>
                </a:solidFill>
                <a:latin typeface="Gill Sans MT"/>
                <a:cs typeface="Gill Sans MT"/>
              </a:rPr>
              <a:t> </a:t>
            </a:r>
            <a:r>
              <a:rPr sz="1500" spc="-10" dirty="0">
                <a:solidFill>
                  <a:srgbClr val="3B3B3B"/>
                </a:solidFill>
                <a:latin typeface="Gill Sans MT"/>
                <a:cs typeface="Gill Sans MT"/>
              </a:rPr>
              <a:t>Chair, </a:t>
            </a:r>
            <a:r>
              <a:rPr sz="1500" dirty="0">
                <a:solidFill>
                  <a:srgbClr val="3B3B3B"/>
                </a:solidFill>
                <a:latin typeface="Gill Sans MT"/>
                <a:cs typeface="Gill Sans MT"/>
              </a:rPr>
              <a:t>Dean</a:t>
            </a:r>
            <a:r>
              <a:rPr sz="1500" spc="-55" dirty="0">
                <a:solidFill>
                  <a:srgbClr val="3B3B3B"/>
                </a:solidFill>
                <a:latin typeface="Gill Sans MT"/>
                <a:cs typeface="Gill Sans MT"/>
              </a:rPr>
              <a:t> </a:t>
            </a:r>
            <a:r>
              <a:rPr sz="1500" dirty="0">
                <a:solidFill>
                  <a:srgbClr val="3B3B3B"/>
                </a:solidFill>
                <a:latin typeface="Gill Sans MT"/>
                <a:cs typeface="Gill Sans MT"/>
              </a:rPr>
              <a:t>or</a:t>
            </a:r>
            <a:r>
              <a:rPr sz="1500" spc="-10" dirty="0">
                <a:solidFill>
                  <a:srgbClr val="3B3B3B"/>
                </a:solidFill>
                <a:latin typeface="Gill Sans MT"/>
                <a:cs typeface="Gill Sans MT"/>
              </a:rPr>
              <a:t> </a:t>
            </a:r>
            <a:r>
              <a:rPr sz="1500" spc="-50" dirty="0">
                <a:solidFill>
                  <a:srgbClr val="3B3B3B"/>
                </a:solidFill>
                <a:latin typeface="Gill Sans MT"/>
                <a:cs typeface="Gill Sans MT"/>
              </a:rPr>
              <a:t>Director,</a:t>
            </a:r>
            <a:r>
              <a:rPr sz="1500" spc="-220" dirty="0">
                <a:solidFill>
                  <a:srgbClr val="3B3B3B"/>
                </a:solidFill>
                <a:latin typeface="Gill Sans MT"/>
                <a:cs typeface="Gill Sans MT"/>
              </a:rPr>
              <a:t> </a:t>
            </a:r>
            <a:r>
              <a:rPr sz="1500" dirty="0">
                <a:solidFill>
                  <a:srgbClr val="3B3B3B"/>
                </a:solidFill>
                <a:latin typeface="Gill Sans MT"/>
                <a:cs typeface="Gill Sans MT"/>
              </a:rPr>
              <a:t>and</a:t>
            </a:r>
            <a:r>
              <a:rPr sz="1500" spc="-35" dirty="0">
                <a:solidFill>
                  <a:srgbClr val="3B3B3B"/>
                </a:solidFill>
                <a:latin typeface="Gill Sans MT"/>
                <a:cs typeface="Gill Sans MT"/>
              </a:rPr>
              <a:t> </a:t>
            </a:r>
            <a:r>
              <a:rPr sz="1500" dirty="0">
                <a:solidFill>
                  <a:srgbClr val="3B3B3B"/>
                </a:solidFill>
                <a:latin typeface="Gill Sans MT"/>
                <a:cs typeface="Gill Sans MT"/>
              </a:rPr>
              <a:t>Inventory</a:t>
            </a:r>
            <a:r>
              <a:rPr sz="1500" spc="-50" dirty="0">
                <a:solidFill>
                  <a:srgbClr val="3B3B3B"/>
                </a:solidFill>
                <a:latin typeface="Gill Sans MT"/>
                <a:cs typeface="Gill Sans MT"/>
              </a:rPr>
              <a:t> </a:t>
            </a:r>
            <a:r>
              <a:rPr sz="1500" spc="-10" dirty="0">
                <a:solidFill>
                  <a:srgbClr val="3B3B3B"/>
                </a:solidFill>
                <a:latin typeface="Gill Sans MT"/>
                <a:cs typeface="Gill Sans MT"/>
              </a:rPr>
              <a:t>Control</a:t>
            </a:r>
            <a:r>
              <a:rPr sz="1500" spc="-30" dirty="0">
                <a:solidFill>
                  <a:srgbClr val="3B3B3B"/>
                </a:solidFill>
                <a:latin typeface="Gill Sans MT"/>
                <a:cs typeface="Gill Sans MT"/>
              </a:rPr>
              <a:t> </a:t>
            </a:r>
            <a:r>
              <a:rPr sz="1500" dirty="0">
                <a:solidFill>
                  <a:srgbClr val="3B3B3B"/>
                </a:solidFill>
                <a:latin typeface="Gill Sans MT"/>
                <a:cs typeface="Gill Sans MT"/>
              </a:rPr>
              <a:t>must</a:t>
            </a:r>
            <a:r>
              <a:rPr sz="1500" spc="-35" dirty="0">
                <a:solidFill>
                  <a:srgbClr val="3B3B3B"/>
                </a:solidFill>
                <a:latin typeface="Gill Sans MT"/>
                <a:cs typeface="Gill Sans MT"/>
              </a:rPr>
              <a:t> </a:t>
            </a:r>
            <a:r>
              <a:rPr sz="1500" dirty="0">
                <a:solidFill>
                  <a:srgbClr val="3B3B3B"/>
                </a:solidFill>
                <a:latin typeface="Gill Sans MT"/>
                <a:cs typeface="Gill Sans MT"/>
              </a:rPr>
              <a:t>sign</a:t>
            </a:r>
            <a:r>
              <a:rPr sz="1500" spc="-35" dirty="0">
                <a:solidFill>
                  <a:srgbClr val="3B3B3B"/>
                </a:solidFill>
                <a:latin typeface="Gill Sans MT"/>
                <a:cs typeface="Gill Sans MT"/>
              </a:rPr>
              <a:t> </a:t>
            </a:r>
            <a:r>
              <a:rPr sz="1500" dirty="0">
                <a:solidFill>
                  <a:srgbClr val="3B3B3B"/>
                </a:solidFill>
                <a:latin typeface="Gill Sans MT"/>
                <a:cs typeface="Gill Sans MT"/>
              </a:rPr>
              <a:t>the</a:t>
            </a:r>
            <a:r>
              <a:rPr sz="1500" spc="-190" dirty="0">
                <a:solidFill>
                  <a:srgbClr val="3B3B3B"/>
                </a:solidFill>
                <a:latin typeface="Gill Sans MT"/>
                <a:cs typeface="Gill Sans MT"/>
              </a:rPr>
              <a:t> </a:t>
            </a:r>
            <a:r>
              <a:rPr sz="1500" spc="-20" dirty="0">
                <a:solidFill>
                  <a:srgbClr val="3B3B3B"/>
                </a:solidFill>
                <a:latin typeface="Gill Sans MT"/>
                <a:cs typeface="Gill Sans MT"/>
              </a:rPr>
              <a:t>form</a:t>
            </a:r>
            <a:endParaRPr sz="1500" dirty="0">
              <a:latin typeface="Gill Sans MT"/>
              <a:cs typeface="Gill Sans MT"/>
            </a:endParaRPr>
          </a:p>
        </p:txBody>
      </p:sp>
      <p:grpSp>
        <p:nvGrpSpPr>
          <p:cNvPr id="4" name="object 4"/>
          <p:cNvGrpSpPr/>
          <p:nvPr/>
        </p:nvGrpSpPr>
        <p:grpSpPr>
          <a:xfrm>
            <a:off x="7078980" y="1981200"/>
            <a:ext cx="3584575" cy="4660900"/>
            <a:chOff x="7078980" y="1981200"/>
            <a:chExt cx="3584575" cy="4660900"/>
          </a:xfrm>
        </p:grpSpPr>
        <p:pic>
          <p:nvPicPr>
            <p:cNvPr id="5" name="object 5"/>
            <p:cNvPicPr/>
            <p:nvPr/>
          </p:nvPicPr>
          <p:blipFill>
            <a:blip r:embed="rId2" cstate="print"/>
            <a:stretch>
              <a:fillRect/>
            </a:stretch>
          </p:blipFill>
          <p:spPr>
            <a:xfrm>
              <a:off x="7078980" y="1997964"/>
              <a:ext cx="3584447" cy="4643627"/>
            </a:xfrm>
            <a:prstGeom prst="rect">
              <a:avLst/>
            </a:prstGeom>
          </p:spPr>
        </p:pic>
        <p:pic>
          <p:nvPicPr>
            <p:cNvPr id="6" name="object 6"/>
            <p:cNvPicPr/>
            <p:nvPr/>
          </p:nvPicPr>
          <p:blipFill>
            <a:blip r:embed="rId3" cstate="print"/>
            <a:stretch>
              <a:fillRect/>
            </a:stretch>
          </p:blipFill>
          <p:spPr>
            <a:xfrm>
              <a:off x="8534400" y="1981200"/>
              <a:ext cx="665975" cy="440435"/>
            </a:xfrm>
            <a:prstGeom prst="rect">
              <a:avLst/>
            </a:prstGeom>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190625"/>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SURPLUS</a:t>
            </a:r>
            <a:r>
              <a:rPr sz="4400" spc="-90" dirty="0">
                <a:solidFill>
                  <a:srgbClr val="FFFFFF"/>
                </a:solidFill>
              </a:rPr>
              <a:t> </a:t>
            </a:r>
            <a:r>
              <a:rPr sz="4400" spc="-10" dirty="0">
                <a:solidFill>
                  <a:srgbClr val="FFFFFF"/>
                </a:solidFill>
              </a:rPr>
              <a:t>PROPERTY</a:t>
            </a:r>
            <a:endParaRPr sz="4400" dirty="0"/>
          </a:p>
        </p:txBody>
      </p:sp>
      <p:sp>
        <p:nvSpPr>
          <p:cNvPr id="3" name="object 3"/>
          <p:cNvSpPr txBox="1"/>
          <p:nvPr/>
        </p:nvSpPr>
        <p:spPr>
          <a:xfrm>
            <a:off x="659484" y="2276347"/>
            <a:ext cx="8027316" cy="4298613"/>
          </a:xfrm>
          <a:prstGeom prst="rect">
            <a:avLst/>
          </a:prstGeom>
        </p:spPr>
        <p:txBody>
          <a:bodyPr vert="horz" wrap="square" lIns="0" tIns="12700" rIns="0" bIns="0" rtlCol="0">
            <a:spAutoFit/>
          </a:bodyPr>
          <a:lstStyle/>
          <a:p>
            <a:pPr marL="318770" indent="-306070">
              <a:lnSpc>
                <a:spcPct val="100000"/>
              </a:lnSpc>
              <a:spcBef>
                <a:spcPts val="100"/>
              </a:spcBef>
              <a:buClr>
                <a:srgbClr val="902F61"/>
              </a:buClr>
              <a:buSzPct val="91666"/>
              <a:buFont typeface="Wingdings 2"/>
              <a:buChar char=""/>
              <a:tabLst>
                <a:tab pos="318770" algn="l"/>
              </a:tabLst>
            </a:pPr>
            <a:r>
              <a:rPr sz="3000" dirty="0">
                <a:solidFill>
                  <a:srgbClr val="3B3B3B"/>
                </a:solidFill>
                <a:latin typeface="Gill Sans MT"/>
                <a:cs typeface="Gill Sans MT"/>
              </a:rPr>
              <a:t>Surplus</a:t>
            </a:r>
            <a:r>
              <a:rPr sz="3000" spc="-35" dirty="0">
                <a:solidFill>
                  <a:srgbClr val="3B3B3B"/>
                </a:solidFill>
                <a:latin typeface="Gill Sans MT"/>
                <a:cs typeface="Gill Sans MT"/>
              </a:rPr>
              <a:t> </a:t>
            </a:r>
            <a:r>
              <a:rPr sz="3000" dirty="0">
                <a:solidFill>
                  <a:srgbClr val="3B3B3B"/>
                </a:solidFill>
                <a:latin typeface="Gill Sans MT"/>
                <a:cs typeface="Gill Sans MT"/>
              </a:rPr>
              <a:t>Property</a:t>
            </a:r>
            <a:r>
              <a:rPr sz="3000" spc="-15" dirty="0">
                <a:solidFill>
                  <a:srgbClr val="3B3B3B"/>
                </a:solidFill>
                <a:latin typeface="Gill Sans MT"/>
                <a:cs typeface="Gill Sans MT"/>
              </a:rPr>
              <a:t> </a:t>
            </a:r>
            <a:r>
              <a:rPr sz="3000" dirty="0">
                <a:solidFill>
                  <a:srgbClr val="3B3B3B"/>
                </a:solidFill>
                <a:latin typeface="Gill Sans MT"/>
                <a:cs typeface="Gill Sans MT"/>
              </a:rPr>
              <a:t>pickup</a:t>
            </a:r>
            <a:r>
              <a:rPr sz="3000" spc="-5" dirty="0">
                <a:solidFill>
                  <a:srgbClr val="3B3B3B"/>
                </a:solidFill>
                <a:latin typeface="Gill Sans MT"/>
                <a:cs typeface="Gill Sans MT"/>
              </a:rPr>
              <a:t> </a:t>
            </a:r>
            <a:r>
              <a:rPr sz="3000" spc="-10" dirty="0">
                <a:solidFill>
                  <a:srgbClr val="3B3B3B"/>
                </a:solidFill>
                <a:latin typeface="Gill Sans MT"/>
                <a:cs typeface="Gill Sans MT"/>
              </a:rPr>
              <a:t>requests</a:t>
            </a:r>
            <a:r>
              <a:rPr lang="en-US" sz="3000" spc="-10" dirty="0">
                <a:solidFill>
                  <a:srgbClr val="3B3B3B"/>
                </a:solidFill>
                <a:latin typeface="Gill Sans MT"/>
                <a:cs typeface="Gill Sans MT"/>
              </a:rPr>
              <a:t> are submitted via Apptree </a:t>
            </a:r>
          </a:p>
          <a:p>
            <a:pPr marL="12700" lvl="4">
              <a:spcBef>
                <a:spcPts val="100"/>
              </a:spcBef>
              <a:buClr>
                <a:srgbClr val="902F61"/>
              </a:buClr>
              <a:buSzPct val="91666"/>
              <a:tabLst>
                <a:tab pos="318770" algn="l"/>
              </a:tabLst>
            </a:pPr>
            <a:r>
              <a:rPr lang="en-US" sz="3000" spc="-10" dirty="0">
                <a:solidFill>
                  <a:srgbClr val="3B3B3B"/>
                </a:solidFill>
                <a:latin typeface="Gill Sans MT"/>
                <a:cs typeface="Gill Sans MT"/>
              </a:rPr>
              <a:t>			* requires at least a serial number </a:t>
            </a:r>
          </a:p>
          <a:p>
            <a:pPr marL="318770" indent="-306070">
              <a:lnSpc>
                <a:spcPct val="100000"/>
              </a:lnSpc>
              <a:spcBef>
                <a:spcPts val="100"/>
              </a:spcBef>
              <a:buClr>
                <a:srgbClr val="902F61"/>
              </a:buClr>
              <a:buSzPct val="91666"/>
              <a:buFont typeface="Wingdings 2"/>
              <a:buChar char=""/>
              <a:tabLst>
                <a:tab pos="318770" algn="l"/>
              </a:tabLst>
            </a:pPr>
            <a:r>
              <a:rPr lang="en-US" sz="3000" spc="-10" dirty="0">
                <a:solidFill>
                  <a:srgbClr val="3B3B3B"/>
                </a:solidFill>
                <a:latin typeface="Gill Sans MT"/>
                <a:cs typeface="Gill Sans MT"/>
              </a:rPr>
              <a:t>Contact Surplus for any questions </a:t>
            </a:r>
          </a:p>
          <a:p>
            <a:pPr marL="318770" indent="-306070">
              <a:lnSpc>
                <a:spcPct val="100000"/>
              </a:lnSpc>
              <a:spcBef>
                <a:spcPts val="100"/>
              </a:spcBef>
              <a:buClr>
                <a:srgbClr val="902F61"/>
              </a:buClr>
              <a:buSzPct val="91666"/>
              <a:buFont typeface="Wingdings 2"/>
              <a:buChar char=""/>
              <a:tabLst>
                <a:tab pos="318770" algn="l"/>
              </a:tabLst>
            </a:pPr>
            <a:r>
              <a:rPr lang="en-US" sz="3000" spc="-10" dirty="0">
                <a:solidFill>
                  <a:srgbClr val="3B3B3B"/>
                </a:solidFill>
                <a:latin typeface="Gill Sans MT"/>
                <a:cs typeface="Gill Sans MT"/>
              </a:rPr>
              <a:t>Please note capital equipment must be on Board of Regent Hold for 30 days </a:t>
            </a:r>
            <a:endParaRPr sz="3650" dirty="0">
              <a:latin typeface="Gill Sans MT"/>
              <a:cs typeface="Gill Sans MT"/>
            </a:endParaRPr>
          </a:p>
          <a:p>
            <a:pPr marL="1381125" lvl="1">
              <a:lnSpc>
                <a:spcPct val="100000"/>
              </a:lnSpc>
              <a:buClr>
                <a:srgbClr val="902F61"/>
              </a:buClr>
              <a:buSzPct val="83333"/>
              <a:tabLst>
                <a:tab pos="1537335" algn="l"/>
              </a:tabLst>
            </a:pPr>
            <a:br>
              <a:rPr lang="en-US" sz="2400" dirty="0"/>
            </a:br>
            <a:r>
              <a:rPr lang="en-US" sz="2400" b="1" i="0" dirty="0">
                <a:solidFill>
                  <a:srgbClr val="666666"/>
                </a:solidFill>
                <a:effectLst/>
                <a:latin typeface="Verdana" panose="020B0604030504040204" pitchFamily="34" charset="0"/>
              </a:rPr>
              <a:t>Email:</a:t>
            </a:r>
            <a:r>
              <a:rPr lang="en-US" sz="2400" b="0" i="0" dirty="0">
                <a:solidFill>
                  <a:srgbClr val="666666"/>
                </a:solidFill>
                <a:effectLst/>
                <a:latin typeface="Verdana" panose="020B0604030504040204" pitchFamily="34" charset="0"/>
              </a:rPr>
              <a:t> </a:t>
            </a:r>
            <a:r>
              <a:rPr lang="en-US" sz="2400" b="0" i="0" u="sng" dirty="0">
                <a:solidFill>
                  <a:srgbClr val="BA0C2F"/>
                </a:solidFill>
                <a:effectLst/>
                <a:latin typeface="Verdana" panose="020B0604030504040204" pitchFamily="34" charset="0"/>
                <a:hlinkClick r:id="rId2"/>
              </a:rPr>
              <a:t>unmsurplus@unm.edu</a:t>
            </a:r>
            <a:br>
              <a:rPr lang="en-US" sz="2400" dirty="0"/>
            </a:br>
            <a:endParaRPr lang="en-US" sz="2400" dirty="0"/>
          </a:p>
          <a:p>
            <a:pPr marL="1381125" lvl="1">
              <a:lnSpc>
                <a:spcPct val="100000"/>
              </a:lnSpc>
              <a:buClr>
                <a:srgbClr val="902F61"/>
              </a:buClr>
              <a:buSzPct val="83333"/>
              <a:tabLst>
                <a:tab pos="1537335" algn="l"/>
              </a:tabLst>
            </a:pPr>
            <a:r>
              <a:rPr lang="en-US" sz="2400" b="1" i="0" dirty="0">
                <a:solidFill>
                  <a:srgbClr val="666666"/>
                </a:solidFill>
                <a:effectLst/>
                <a:latin typeface="Verdana" panose="020B0604030504040204" pitchFamily="34" charset="0"/>
              </a:rPr>
              <a:t>Phone:</a:t>
            </a:r>
            <a:r>
              <a:rPr lang="en-US" sz="2400" b="0" i="0" dirty="0">
                <a:solidFill>
                  <a:srgbClr val="666666"/>
                </a:solidFill>
                <a:effectLst/>
                <a:latin typeface="Verdana" panose="020B0604030504040204" pitchFamily="34" charset="0"/>
              </a:rPr>
              <a:t> 277-2923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0436" y="614172"/>
            <a:ext cx="11309985" cy="1045844"/>
          </a:xfrm>
          <a:prstGeom prst="rect">
            <a:avLst/>
          </a:prstGeom>
          <a:solidFill>
            <a:srgbClr val="4D1334"/>
          </a:solidFill>
        </p:spPr>
        <p:txBody>
          <a:bodyPr vert="horz" wrap="square" lIns="0" tIns="344170" rIns="0" bIns="0" rtlCol="0">
            <a:spAutoFit/>
          </a:bodyPr>
          <a:lstStyle/>
          <a:p>
            <a:pPr marL="231140">
              <a:lnSpc>
                <a:spcPct val="100000"/>
              </a:lnSpc>
              <a:spcBef>
                <a:spcPts val="2710"/>
              </a:spcBef>
            </a:pPr>
            <a:r>
              <a:rPr sz="4400" dirty="0">
                <a:solidFill>
                  <a:srgbClr val="FFFFFF"/>
                </a:solidFill>
              </a:rPr>
              <a:t>MYREPORTS</a:t>
            </a:r>
            <a:r>
              <a:rPr sz="4400" spc="-80" dirty="0">
                <a:solidFill>
                  <a:srgbClr val="FFFFFF"/>
                </a:solidFill>
              </a:rPr>
              <a:t> </a:t>
            </a:r>
            <a:r>
              <a:rPr sz="4400" dirty="0">
                <a:solidFill>
                  <a:srgbClr val="FFFFFF"/>
                </a:solidFill>
              </a:rPr>
              <a:t>-</a:t>
            </a:r>
            <a:r>
              <a:rPr sz="4400" spc="-55" dirty="0">
                <a:solidFill>
                  <a:srgbClr val="FFFFFF"/>
                </a:solidFill>
              </a:rPr>
              <a:t> </a:t>
            </a:r>
            <a:r>
              <a:rPr sz="4400" spc="-60" dirty="0">
                <a:solidFill>
                  <a:srgbClr val="FFFFFF"/>
                </a:solidFill>
              </a:rPr>
              <a:t>INVENTORY</a:t>
            </a:r>
            <a:r>
              <a:rPr sz="4400" spc="-130" dirty="0">
                <a:solidFill>
                  <a:srgbClr val="FFFFFF"/>
                </a:solidFill>
              </a:rPr>
              <a:t> </a:t>
            </a:r>
            <a:r>
              <a:rPr sz="4400" spc="-10" dirty="0">
                <a:solidFill>
                  <a:srgbClr val="FFFFFF"/>
                </a:solidFill>
              </a:rPr>
              <a:t>REPORT</a:t>
            </a:r>
            <a:endParaRPr sz="4400" dirty="0"/>
          </a:p>
        </p:txBody>
      </p:sp>
      <p:sp>
        <p:nvSpPr>
          <p:cNvPr id="3" name="object 3"/>
          <p:cNvSpPr txBox="1"/>
          <p:nvPr/>
        </p:nvSpPr>
        <p:spPr>
          <a:xfrm>
            <a:off x="659485" y="1973324"/>
            <a:ext cx="8506460" cy="635000"/>
          </a:xfrm>
          <a:prstGeom prst="rect">
            <a:avLst/>
          </a:prstGeom>
        </p:spPr>
        <p:txBody>
          <a:bodyPr vert="horz" wrap="square" lIns="0" tIns="12065" rIns="0" bIns="0" rtlCol="0">
            <a:spAutoFit/>
          </a:bodyPr>
          <a:lstStyle/>
          <a:p>
            <a:pPr marL="12700">
              <a:lnSpc>
                <a:spcPct val="100000"/>
              </a:lnSpc>
              <a:spcBef>
                <a:spcPts val="95"/>
              </a:spcBef>
            </a:pPr>
            <a:r>
              <a:rPr sz="4000" spc="-10" dirty="0">
                <a:solidFill>
                  <a:srgbClr val="3B3B3B"/>
                </a:solidFill>
                <a:latin typeface="Gill Sans MT"/>
                <a:cs typeface="Gill Sans MT"/>
              </a:rPr>
              <a:t>Helpful</a:t>
            </a:r>
            <a:r>
              <a:rPr sz="4000" spc="-250" dirty="0">
                <a:solidFill>
                  <a:srgbClr val="3B3B3B"/>
                </a:solidFill>
                <a:latin typeface="Gill Sans MT"/>
                <a:cs typeface="Gill Sans MT"/>
              </a:rPr>
              <a:t> </a:t>
            </a:r>
            <a:r>
              <a:rPr sz="4000" spc="-30" dirty="0">
                <a:solidFill>
                  <a:srgbClr val="3B3B3B"/>
                </a:solidFill>
                <a:latin typeface="Gill Sans MT"/>
                <a:cs typeface="Gill Sans MT"/>
              </a:rPr>
              <a:t>Resource</a:t>
            </a:r>
            <a:r>
              <a:rPr sz="4000" spc="-215" dirty="0">
                <a:solidFill>
                  <a:srgbClr val="3B3B3B"/>
                </a:solidFill>
                <a:latin typeface="Gill Sans MT"/>
                <a:cs typeface="Gill Sans MT"/>
              </a:rPr>
              <a:t> </a:t>
            </a:r>
            <a:r>
              <a:rPr sz="4000" dirty="0">
                <a:solidFill>
                  <a:srgbClr val="3B3B3B"/>
                </a:solidFill>
                <a:latin typeface="Gill Sans MT"/>
                <a:cs typeface="Gill Sans MT"/>
              </a:rPr>
              <a:t>for</a:t>
            </a:r>
            <a:r>
              <a:rPr sz="4000" spc="-204" dirty="0">
                <a:solidFill>
                  <a:srgbClr val="3B3B3B"/>
                </a:solidFill>
                <a:latin typeface="Gill Sans MT"/>
                <a:cs typeface="Gill Sans MT"/>
              </a:rPr>
              <a:t> </a:t>
            </a:r>
            <a:r>
              <a:rPr sz="4000" dirty="0">
                <a:solidFill>
                  <a:srgbClr val="3B3B3B"/>
                </a:solidFill>
                <a:latin typeface="Gill Sans MT"/>
                <a:cs typeface="Gill Sans MT"/>
              </a:rPr>
              <a:t>Inventory</a:t>
            </a:r>
            <a:r>
              <a:rPr sz="4000" spc="-120" dirty="0">
                <a:solidFill>
                  <a:srgbClr val="3B3B3B"/>
                </a:solidFill>
                <a:latin typeface="Gill Sans MT"/>
                <a:cs typeface="Gill Sans MT"/>
              </a:rPr>
              <a:t> </a:t>
            </a:r>
            <a:r>
              <a:rPr sz="4000" spc="-10" dirty="0">
                <a:solidFill>
                  <a:srgbClr val="3B3B3B"/>
                </a:solidFill>
                <a:latin typeface="Gill Sans MT"/>
                <a:cs typeface="Gill Sans MT"/>
              </a:rPr>
              <a:t>Contacts!</a:t>
            </a:r>
            <a:endParaRPr sz="4000" dirty="0">
              <a:latin typeface="Gill Sans MT"/>
              <a:cs typeface="Gill Sans MT"/>
            </a:endParaRPr>
          </a:p>
        </p:txBody>
      </p:sp>
      <p:sp>
        <p:nvSpPr>
          <p:cNvPr id="4" name="object 4"/>
          <p:cNvSpPr txBox="1"/>
          <p:nvPr/>
        </p:nvSpPr>
        <p:spPr>
          <a:xfrm>
            <a:off x="659484" y="2736595"/>
            <a:ext cx="10695940" cy="3798570"/>
          </a:xfrm>
          <a:prstGeom prst="rect">
            <a:avLst/>
          </a:prstGeom>
        </p:spPr>
        <p:txBody>
          <a:bodyPr vert="horz" wrap="square" lIns="0" tIns="13335" rIns="0" bIns="0" rtlCol="0">
            <a:spAutoFit/>
          </a:bodyPr>
          <a:lstStyle/>
          <a:p>
            <a:pPr marL="318770" marR="5080" indent="-306070">
              <a:lnSpc>
                <a:spcPct val="100000"/>
              </a:lnSpc>
              <a:spcBef>
                <a:spcPts val="105"/>
              </a:spcBef>
              <a:buClr>
                <a:srgbClr val="902F61"/>
              </a:buClr>
              <a:buSzPct val="90000"/>
              <a:buFont typeface="Wingdings 2"/>
              <a:buChar char=""/>
              <a:tabLst>
                <a:tab pos="318770" algn="l"/>
              </a:tabLst>
            </a:pPr>
            <a:r>
              <a:rPr sz="2000" dirty="0">
                <a:solidFill>
                  <a:srgbClr val="3B3B3B"/>
                </a:solidFill>
                <a:latin typeface="Gill Sans MT"/>
                <a:cs typeface="Gill Sans MT"/>
              </a:rPr>
              <a:t>In</a:t>
            </a:r>
            <a:r>
              <a:rPr sz="2000" spc="-45" dirty="0">
                <a:solidFill>
                  <a:srgbClr val="3B3B3B"/>
                </a:solidFill>
                <a:latin typeface="Gill Sans MT"/>
                <a:cs typeface="Gill Sans MT"/>
              </a:rPr>
              <a:t> </a:t>
            </a:r>
            <a:r>
              <a:rPr sz="2000" dirty="0">
                <a:solidFill>
                  <a:srgbClr val="3B3B3B"/>
                </a:solidFill>
                <a:latin typeface="Gill Sans MT"/>
                <a:cs typeface="Gill Sans MT"/>
              </a:rPr>
              <a:t>a</a:t>
            </a:r>
            <a:r>
              <a:rPr sz="2000" spc="-40" dirty="0">
                <a:solidFill>
                  <a:srgbClr val="3B3B3B"/>
                </a:solidFill>
                <a:latin typeface="Gill Sans MT"/>
                <a:cs typeface="Gill Sans MT"/>
              </a:rPr>
              <a:t> </a:t>
            </a:r>
            <a:r>
              <a:rPr sz="2000" dirty="0">
                <a:solidFill>
                  <a:srgbClr val="3B3B3B"/>
                </a:solidFill>
                <a:latin typeface="Gill Sans MT"/>
                <a:cs typeface="Gill Sans MT"/>
              </a:rPr>
              <a:t>continued</a:t>
            </a:r>
            <a:r>
              <a:rPr sz="2000" spc="-75" dirty="0">
                <a:solidFill>
                  <a:srgbClr val="3B3B3B"/>
                </a:solidFill>
                <a:latin typeface="Gill Sans MT"/>
                <a:cs typeface="Gill Sans MT"/>
              </a:rPr>
              <a:t> </a:t>
            </a:r>
            <a:r>
              <a:rPr sz="2000" dirty="0">
                <a:solidFill>
                  <a:srgbClr val="3B3B3B"/>
                </a:solidFill>
                <a:latin typeface="Gill Sans MT"/>
                <a:cs typeface="Gill Sans MT"/>
              </a:rPr>
              <a:t>effort</a:t>
            </a:r>
            <a:r>
              <a:rPr sz="2000" spc="-35" dirty="0">
                <a:solidFill>
                  <a:srgbClr val="3B3B3B"/>
                </a:solidFill>
                <a:latin typeface="Gill Sans MT"/>
                <a:cs typeface="Gill Sans MT"/>
              </a:rPr>
              <a:t> </a:t>
            </a:r>
            <a:r>
              <a:rPr sz="2000" dirty="0">
                <a:solidFill>
                  <a:srgbClr val="3B3B3B"/>
                </a:solidFill>
                <a:latin typeface="Gill Sans MT"/>
                <a:cs typeface="Gill Sans MT"/>
              </a:rPr>
              <a:t>to</a:t>
            </a:r>
            <a:r>
              <a:rPr sz="2000" spc="-65" dirty="0">
                <a:solidFill>
                  <a:srgbClr val="3B3B3B"/>
                </a:solidFill>
                <a:latin typeface="Gill Sans MT"/>
                <a:cs typeface="Gill Sans MT"/>
              </a:rPr>
              <a:t> </a:t>
            </a:r>
            <a:r>
              <a:rPr sz="2000" spc="-10" dirty="0">
                <a:solidFill>
                  <a:srgbClr val="3B3B3B"/>
                </a:solidFill>
                <a:latin typeface="Gill Sans MT"/>
                <a:cs typeface="Gill Sans MT"/>
              </a:rPr>
              <a:t>provide</a:t>
            </a:r>
            <a:r>
              <a:rPr sz="2000" spc="-50" dirty="0">
                <a:solidFill>
                  <a:srgbClr val="3B3B3B"/>
                </a:solidFill>
                <a:latin typeface="Gill Sans MT"/>
                <a:cs typeface="Gill Sans MT"/>
              </a:rPr>
              <a:t> </a:t>
            </a:r>
            <a:r>
              <a:rPr sz="2000" dirty="0">
                <a:solidFill>
                  <a:srgbClr val="3B3B3B"/>
                </a:solidFill>
                <a:latin typeface="Gill Sans MT"/>
                <a:cs typeface="Gill Sans MT"/>
              </a:rPr>
              <a:t>departments</a:t>
            </a:r>
            <a:r>
              <a:rPr sz="2000" spc="-50" dirty="0">
                <a:solidFill>
                  <a:srgbClr val="3B3B3B"/>
                </a:solidFill>
                <a:latin typeface="Gill Sans MT"/>
                <a:cs typeface="Gill Sans MT"/>
              </a:rPr>
              <a:t> </a:t>
            </a:r>
            <a:r>
              <a:rPr sz="2000" dirty="0">
                <a:solidFill>
                  <a:srgbClr val="3B3B3B"/>
                </a:solidFill>
                <a:latin typeface="Gill Sans MT"/>
                <a:cs typeface="Gill Sans MT"/>
              </a:rPr>
              <a:t>with</a:t>
            </a:r>
            <a:r>
              <a:rPr sz="2000" spc="-80" dirty="0">
                <a:solidFill>
                  <a:srgbClr val="3B3B3B"/>
                </a:solidFill>
                <a:latin typeface="Gill Sans MT"/>
                <a:cs typeface="Gill Sans MT"/>
              </a:rPr>
              <a:t> </a:t>
            </a:r>
            <a:r>
              <a:rPr sz="2000" dirty="0">
                <a:solidFill>
                  <a:srgbClr val="3B3B3B"/>
                </a:solidFill>
                <a:latin typeface="Gill Sans MT"/>
                <a:cs typeface="Gill Sans MT"/>
              </a:rPr>
              <a:t>more</a:t>
            </a:r>
            <a:r>
              <a:rPr sz="2000" spc="-60" dirty="0">
                <a:solidFill>
                  <a:srgbClr val="3B3B3B"/>
                </a:solidFill>
                <a:latin typeface="Gill Sans MT"/>
                <a:cs typeface="Gill Sans MT"/>
              </a:rPr>
              <a:t> </a:t>
            </a:r>
            <a:r>
              <a:rPr sz="2000" dirty="0">
                <a:solidFill>
                  <a:srgbClr val="3B3B3B"/>
                </a:solidFill>
                <a:latin typeface="Gill Sans MT"/>
                <a:cs typeface="Gill Sans MT"/>
              </a:rPr>
              <a:t>user</a:t>
            </a:r>
            <a:r>
              <a:rPr sz="2000" spc="-30" dirty="0">
                <a:solidFill>
                  <a:srgbClr val="3B3B3B"/>
                </a:solidFill>
                <a:latin typeface="Gill Sans MT"/>
                <a:cs typeface="Gill Sans MT"/>
              </a:rPr>
              <a:t> </a:t>
            </a:r>
            <a:r>
              <a:rPr sz="2000" dirty="0">
                <a:solidFill>
                  <a:srgbClr val="3B3B3B"/>
                </a:solidFill>
                <a:latin typeface="Gill Sans MT"/>
                <a:cs typeface="Gill Sans MT"/>
              </a:rPr>
              <a:t>friendly</a:t>
            </a:r>
            <a:r>
              <a:rPr sz="2000" spc="-75" dirty="0">
                <a:solidFill>
                  <a:srgbClr val="3B3B3B"/>
                </a:solidFill>
                <a:latin typeface="Gill Sans MT"/>
                <a:cs typeface="Gill Sans MT"/>
              </a:rPr>
              <a:t> </a:t>
            </a:r>
            <a:r>
              <a:rPr sz="2000" spc="-10" dirty="0">
                <a:solidFill>
                  <a:srgbClr val="3B3B3B"/>
                </a:solidFill>
                <a:latin typeface="Gill Sans MT"/>
                <a:cs typeface="Gill Sans MT"/>
              </a:rPr>
              <a:t>tools,</a:t>
            </a:r>
            <a:r>
              <a:rPr sz="2000" spc="-250" dirty="0">
                <a:solidFill>
                  <a:srgbClr val="3B3B3B"/>
                </a:solidFill>
                <a:latin typeface="Gill Sans MT"/>
                <a:cs typeface="Gill Sans MT"/>
              </a:rPr>
              <a:t> </a:t>
            </a:r>
            <a:r>
              <a:rPr sz="2000" dirty="0">
                <a:solidFill>
                  <a:srgbClr val="3B3B3B"/>
                </a:solidFill>
                <a:latin typeface="Gill Sans MT"/>
                <a:cs typeface="Gill Sans MT"/>
              </a:rPr>
              <a:t>we</a:t>
            </a:r>
            <a:r>
              <a:rPr sz="2000" spc="-75" dirty="0">
                <a:solidFill>
                  <a:srgbClr val="3B3B3B"/>
                </a:solidFill>
                <a:latin typeface="Gill Sans MT"/>
                <a:cs typeface="Gill Sans MT"/>
              </a:rPr>
              <a:t> </a:t>
            </a:r>
            <a:r>
              <a:rPr sz="2000" spc="-55" dirty="0">
                <a:solidFill>
                  <a:srgbClr val="3B3B3B"/>
                </a:solidFill>
                <a:latin typeface="Gill Sans MT"/>
                <a:cs typeface="Gill Sans MT"/>
              </a:rPr>
              <a:t>have</a:t>
            </a:r>
            <a:r>
              <a:rPr sz="2000" spc="-70" dirty="0">
                <a:solidFill>
                  <a:srgbClr val="3B3B3B"/>
                </a:solidFill>
                <a:latin typeface="Gill Sans MT"/>
                <a:cs typeface="Gill Sans MT"/>
              </a:rPr>
              <a:t> </a:t>
            </a:r>
            <a:r>
              <a:rPr sz="2000" dirty="0">
                <a:solidFill>
                  <a:srgbClr val="3B3B3B"/>
                </a:solidFill>
                <a:latin typeface="Gill Sans MT"/>
                <a:cs typeface="Gill Sans MT"/>
              </a:rPr>
              <a:t>an</a:t>
            </a:r>
            <a:r>
              <a:rPr sz="2000" spc="-35" dirty="0">
                <a:solidFill>
                  <a:srgbClr val="3B3B3B"/>
                </a:solidFill>
                <a:latin typeface="Gill Sans MT"/>
                <a:cs typeface="Gill Sans MT"/>
              </a:rPr>
              <a:t> </a:t>
            </a:r>
            <a:r>
              <a:rPr sz="2000" spc="-10" dirty="0">
                <a:solidFill>
                  <a:srgbClr val="3B3B3B"/>
                </a:solidFill>
                <a:latin typeface="Gill Sans MT"/>
                <a:cs typeface="Gill Sans MT"/>
              </a:rPr>
              <a:t>Inventory </a:t>
            </a:r>
            <a:r>
              <a:rPr sz="2000" dirty="0">
                <a:solidFill>
                  <a:srgbClr val="3B3B3B"/>
                </a:solidFill>
                <a:latin typeface="Gill Sans MT"/>
                <a:cs typeface="Gill Sans MT"/>
              </a:rPr>
              <a:t>Report</a:t>
            </a:r>
            <a:r>
              <a:rPr sz="2000" spc="-45" dirty="0">
                <a:solidFill>
                  <a:srgbClr val="3B3B3B"/>
                </a:solidFill>
                <a:latin typeface="Gill Sans MT"/>
                <a:cs typeface="Gill Sans MT"/>
              </a:rPr>
              <a:t> </a:t>
            </a:r>
            <a:r>
              <a:rPr sz="2000" spc="-20" dirty="0">
                <a:solidFill>
                  <a:srgbClr val="3B3B3B"/>
                </a:solidFill>
                <a:latin typeface="Gill Sans MT"/>
                <a:cs typeface="Gill Sans MT"/>
              </a:rPr>
              <a:t>available</a:t>
            </a:r>
            <a:r>
              <a:rPr sz="2000" spc="-45" dirty="0">
                <a:solidFill>
                  <a:srgbClr val="3B3B3B"/>
                </a:solidFill>
                <a:latin typeface="Gill Sans MT"/>
                <a:cs typeface="Gill Sans MT"/>
              </a:rPr>
              <a:t> </a:t>
            </a:r>
            <a:r>
              <a:rPr sz="2000" dirty="0">
                <a:solidFill>
                  <a:srgbClr val="3B3B3B"/>
                </a:solidFill>
                <a:latin typeface="Gill Sans MT"/>
                <a:cs typeface="Gill Sans MT"/>
              </a:rPr>
              <a:t>in</a:t>
            </a:r>
            <a:r>
              <a:rPr sz="2000" spc="-35" dirty="0">
                <a:solidFill>
                  <a:srgbClr val="3B3B3B"/>
                </a:solidFill>
                <a:latin typeface="Gill Sans MT"/>
                <a:cs typeface="Gill Sans MT"/>
              </a:rPr>
              <a:t> </a:t>
            </a:r>
            <a:r>
              <a:rPr sz="2000" dirty="0">
                <a:solidFill>
                  <a:srgbClr val="3B3B3B"/>
                </a:solidFill>
                <a:latin typeface="Gill Sans MT"/>
                <a:cs typeface="Gill Sans MT"/>
              </a:rPr>
              <a:t>MyReports.</a:t>
            </a:r>
            <a:r>
              <a:rPr sz="2000" spc="60" dirty="0">
                <a:solidFill>
                  <a:srgbClr val="3B3B3B"/>
                </a:solidFill>
                <a:latin typeface="Gill Sans MT"/>
                <a:cs typeface="Gill Sans MT"/>
              </a:rPr>
              <a:t> </a:t>
            </a:r>
            <a:r>
              <a:rPr sz="2000" dirty="0">
                <a:solidFill>
                  <a:srgbClr val="3B3B3B"/>
                </a:solidFill>
                <a:latin typeface="Gill Sans MT"/>
                <a:cs typeface="Gill Sans MT"/>
              </a:rPr>
              <a:t>This</a:t>
            </a:r>
            <a:r>
              <a:rPr sz="2000" spc="-25" dirty="0">
                <a:solidFill>
                  <a:srgbClr val="3B3B3B"/>
                </a:solidFill>
                <a:latin typeface="Gill Sans MT"/>
                <a:cs typeface="Gill Sans MT"/>
              </a:rPr>
              <a:t> </a:t>
            </a:r>
            <a:r>
              <a:rPr sz="2000" dirty="0">
                <a:solidFill>
                  <a:srgbClr val="3B3B3B"/>
                </a:solidFill>
                <a:latin typeface="Gill Sans MT"/>
                <a:cs typeface="Gill Sans MT"/>
              </a:rPr>
              <a:t>report</a:t>
            </a:r>
            <a:r>
              <a:rPr sz="2000" spc="-40" dirty="0">
                <a:solidFill>
                  <a:srgbClr val="3B3B3B"/>
                </a:solidFill>
                <a:latin typeface="Gill Sans MT"/>
                <a:cs typeface="Gill Sans MT"/>
              </a:rPr>
              <a:t> </a:t>
            </a:r>
            <a:r>
              <a:rPr sz="2000" dirty="0">
                <a:solidFill>
                  <a:srgbClr val="3B3B3B"/>
                </a:solidFill>
                <a:latin typeface="Gill Sans MT"/>
                <a:cs typeface="Gill Sans MT"/>
              </a:rPr>
              <a:t>allows</a:t>
            </a:r>
            <a:r>
              <a:rPr sz="2000" spc="-65" dirty="0">
                <a:solidFill>
                  <a:srgbClr val="3B3B3B"/>
                </a:solidFill>
                <a:latin typeface="Gill Sans MT"/>
                <a:cs typeface="Gill Sans MT"/>
              </a:rPr>
              <a:t> </a:t>
            </a:r>
            <a:r>
              <a:rPr sz="2000" dirty="0">
                <a:solidFill>
                  <a:srgbClr val="3B3B3B"/>
                </a:solidFill>
                <a:latin typeface="Gill Sans MT"/>
                <a:cs typeface="Gill Sans MT"/>
              </a:rPr>
              <a:t>departmental</a:t>
            </a:r>
            <a:r>
              <a:rPr sz="2000" spc="-50" dirty="0">
                <a:solidFill>
                  <a:srgbClr val="3B3B3B"/>
                </a:solidFill>
                <a:latin typeface="Gill Sans MT"/>
                <a:cs typeface="Gill Sans MT"/>
              </a:rPr>
              <a:t> </a:t>
            </a:r>
            <a:r>
              <a:rPr sz="2000" dirty="0">
                <a:solidFill>
                  <a:srgbClr val="3B3B3B"/>
                </a:solidFill>
                <a:latin typeface="Gill Sans MT"/>
                <a:cs typeface="Gill Sans MT"/>
              </a:rPr>
              <a:t>inventory</a:t>
            </a:r>
            <a:r>
              <a:rPr sz="2000" spc="-65" dirty="0">
                <a:solidFill>
                  <a:srgbClr val="3B3B3B"/>
                </a:solidFill>
                <a:latin typeface="Gill Sans MT"/>
                <a:cs typeface="Gill Sans MT"/>
              </a:rPr>
              <a:t> </a:t>
            </a:r>
            <a:r>
              <a:rPr sz="2000" dirty="0">
                <a:solidFill>
                  <a:srgbClr val="3B3B3B"/>
                </a:solidFill>
                <a:latin typeface="Gill Sans MT"/>
                <a:cs typeface="Gill Sans MT"/>
              </a:rPr>
              <a:t>contacts</a:t>
            </a:r>
            <a:r>
              <a:rPr sz="2000" spc="-60" dirty="0">
                <a:solidFill>
                  <a:srgbClr val="3B3B3B"/>
                </a:solidFill>
                <a:latin typeface="Gill Sans MT"/>
                <a:cs typeface="Gill Sans MT"/>
              </a:rPr>
              <a:t> </a:t>
            </a:r>
            <a:r>
              <a:rPr sz="2000" dirty="0">
                <a:solidFill>
                  <a:srgbClr val="3B3B3B"/>
                </a:solidFill>
                <a:latin typeface="Gill Sans MT"/>
                <a:cs typeface="Gill Sans MT"/>
              </a:rPr>
              <a:t>(and</a:t>
            </a:r>
            <a:r>
              <a:rPr sz="2000" spc="-35" dirty="0">
                <a:solidFill>
                  <a:srgbClr val="3B3B3B"/>
                </a:solidFill>
                <a:latin typeface="Gill Sans MT"/>
                <a:cs typeface="Gill Sans MT"/>
              </a:rPr>
              <a:t> </a:t>
            </a:r>
            <a:r>
              <a:rPr sz="2000" spc="-10" dirty="0">
                <a:solidFill>
                  <a:srgbClr val="3B3B3B"/>
                </a:solidFill>
                <a:latin typeface="Gill Sans MT"/>
                <a:cs typeface="Gill Sans MT"/>
              </a:rPr>
              <a:t>Department </a:t>
            </a:r>
            <a:r>
              <a:rPr sz="2000" dirty="0">
                <a:solidFill>
                  <a:srgbClr val="3B3B3B"/>
                </a:solidFill>
                <a:latin typeface="Gill Sans MT"/>
                <a:cs typeface="Gill Sans MT"/>
              </a:rPr>
              <a:t>Heads)</a:t>
            </a:r>
            <a:r>
              <a:rPr sz="2000" spc="-85" dirty="0">
                <a:solidFill>
                  <a:srgbClr val="3B3B3B"/>
                </a:solidFill>
                <a:latin typeface="Gill Sans MT"/>
                <a:cs typeface="Gill Sans MT"/>
              </a:rPr>
              <a:t> </a:t>
            </a:r>
            <a:r>
              <a:rPr sz="2000" dirty="0">
                <a:solidFill>
                  <a:srgbClr val="3B3B3B"/>
                </a:solidFill>
                <a:latin typeface="Gill Sans MT"/>
                <a:cs typeface="Gill Sans MT"/>
              </a:rPr>
              <a:t>to</a:t>
            </a:r>
            <a:r>
              <a:rPr sz="2000" spc="-65" dirty="0">
                <a:solidFill>
                  <a:srgbClr val="3B3B3B"/>
                </a:solidFill>
                <a:latin typeface="Gill Sans MT"/>
                <a:cs typeface="Gill Sans MT"/>
              </a:rPr>
              <a:t> </a:t>
            </a:r>
            <a:r>
              <a:rPr sz="2000" dirty="0">
                <a:solidFill>
                  <a:srgbClr val="3B3B3B"/>
                </a:solidFill>
                <a:latin typeface="Gill Sans MT"/>
                <a:cs typeface="Gill Sans MT"/>
              </a:rPr>
              <a:t>access</a:t>
            </a:r>
            <a:r>
              <a:rPr sz="2000" spc="-20" dirty="0">
                <a:solidFill>
                  <a:srgbClr val="3B3B3B"/>
                </a:solidFill>
                <a:latin typeface="Gill Sans MT"/>
                <a:cs typeface="Gill Sans MT"/>
              </a:rPr>
              <a:t> </a:t>
            </a:r>
            <a:r>
              <a:rPr sz="2000" dirty="0">
                <a:solidFill>
                  <a:srgbClr val="3B3B3B"/>
                </a:solidFill>
                <a:latin typeface="Gill Sans MT"/>
                <a:cs typeface="Gill Sans MT"/>
              </a:rPr>
              <a:t>their</a:t>
            </a:r>
            <a:r>
              <a:rPr sz="2000" spc="-75" dirty="0">
                <a:solidFill>
                  <a:srgbClr val="3B3B3B"/>
                </a:solidFill>
                <a:latin typeface="Gill Sans MT"/>
                <a:cs typeface="Gill Sans MT"/>
              </a:rPr>
              <a:t> </a:t>
            </a:r>
            <a:r>
              <a:rPr sz="2000" dirty="0">
                <a:solidFill>
                  <a:srgbClr val="3B3B3B"/>
                </a:solidFill>
                <a:latin typeface="Gill Sans MT"/>
                <a:cs typeface="Gill Sans MT"/>
              </a:rPr>
              <a:t>inventory</a:t>
            </a:r>
            <a:r>
              <a:rPr sz="2000" spc="-80" dirty="0">
                <a:solidFill>
                  <a:srgbClr val="3B3B3B"/>
                </a:solidFill>
                <a:latin typeface="Gill Sans MT"/>
                <a:cs typeface="Gill Sans MT"/>
              </a:rPr>
              <a:t> </a:t>
            </a:r>
            <a:r>
              <a:rPr sz="2000" dirty="0">
                <a:solidFill>
                  <a:srgbClr val="3B3B3B"/>
                </a:solidFill>
                <a:latin typeface="Gill Sans MT"/>
                <a:cs typeface="Gill Sans MT"/>
              </a:rPr>
              <a:t>list</a:t>
            </a:r>
            <a:r>
              <a:rPr sz="2000" spc="-65" dirty="0">
                <a:solidFill>
                  <a:srgbClr val="3B3B3B"/>
                </a:solidFill>
                <a:latin typeface="Gill Sans MT"/>
                <a:cs typeface="Gill Sans MT"/>
              </a:rPr>
              <a:t> </a:t>
            </a:r>
            <a:r>
              <a:rPr sz="2000" dirty="0">
                <a:solidFill>
                  <a:srgbClr val="3B3B3B"/>
                </a:solidFill>
                <a:latin typeface="Gill Sans MT"/>
                <a:cs typeface="Gill Sans MT"/>
              </a:rPr>
              <a:t>for</a:t>
            </a:r>
            <a:r>
              <a:rPr sz="2000" spc="-55" dirty="0">
                <a:solidFill>
                  <a:srgbClr val="3B3B3B"/>
                </a:solidFill>
                <a:latin typeface="Gill Sans MT"/>
                <a:cs typeface="Gill Sans MT"/>
              </a:rPr>
              <a:t> </a:t>
            </a:r>
            <a:r>
              <a:rPr sz="2000" spc="-30" dirty="0">
                <a:solidFill>
                  <a:srgbClr val="3B3B3B"/>
                </a:solidFill>
                <a:latin typeface="Gill Sans MT"/>
                <a:cs typeface="Gill Sans MT"/>
              </a:rPr>
              <a:t>review</a:t>
            </a:r>
            <a:r>
              <a:rPr sz="2000" spc="-50" dirty="0">
                <a:solidFill>
                  <a:srgbClr val="3B3B3B"/>
                </a:solidFill>
                <a:latin typeface="Gill Sans MT"/>
                <a:cs typeface="Gill Sans MT"/>
              </a:rPr>
              <a:t> </a:t>
            </a:r>
            <a:r>
              <a:rPr sz="2000" spc="-10" dirty="0">
                <a:solidFill>
                  <a:srgbClr val="3B3B3B"/>
                </a:solidFill>
                <a:latin typeface="Gill Sans MT"/>
                <a:cs typeface="Gill Sans MT"/>
              </a:rPr>
              <a:t>of</a:t>
            </a:r>
            <a:r>
              <a:rPr sz="2000" spc="-135" dirty="0">
                <a:solidFill>
                  <a:srgbClr val="3B3B3B"/>
                </a:solidFill>
                <a:latin typeface="Gill Sans MT"/>
                <a:cs typeface="Gill Sans MT"/>
              </a:rPr>
              <a:t> </a:t>
            </a:r>
            <a:r>
              <a:rPr sz="2000" spc="-10" dirty="0">
                <a:solidFill>
                  <a:srgbClr val="3B3B3B"/>
                </a:solidFill>
                <a:latin typeface="Gill Sans MT"/>
                <a:cs typeface="Gill Sans MT"/>
              </a:rPr>
              <a:t>assets.</a:t>
            </a:r>
            <a:endParaRPr sz="2000" dirty="0">
              <a:latin typeface="Gill Sans MT"/>
              <a:cs typeface="Gill Sans MT"/>
            </a:endParaRPr>
          </a:p>
          <a:p>
            <a:pPr marL="319405" marR="52069" indent="-307340">
              <a:lnSpc>
                <a:spcPct val="100000"/>
              </a:lnSpc>
              <a:spcBef>
                <a:spcPts val="1100"/>
              </a:spcBef>
              <a:buClr>
                <a:srgbClr val="902F61"/>
              </a:buClr>
              <a:buSzPct val="90000"/>
              <a:buFont typeface="Wingdings 2"/>
              <a:buChar char=""/>
              <a:tabLst>
                <a:tab pos="319405" algn="l"/>
              </a:tabLst>
            </a:pPr>
            <a:r>
              <a:rPr sz="2000" dirty="0">
                <a:solidFill>
                  <a:srgbClr val="3B3B3B"/>
                </a:solidFill>
                <a:latin typeface="Gill Sans MT"/>
                <a:cs typeface="Gill Sans MT"/>
              </a:rPr>
              <a:t>The</a:t>
            </a:r>
            <a:r>
              <a:rPr sz="2000" spc="-15" dirty="0">
                <a:solidFill>
                  <a:srgbClr val="3B3B3B"/>
                </a:solidFill>
                <a:latin typeface="Gill Sans MT"/>
                <a:cs typeface="Gill Sans MT"/>
              </a:rPr>
              <a:t> </a:t>
            </a:r>
            <a:r>
              <a:rPr sz="2000" dirty="0">
                <a:solidFill>
                  <a:srgbClr val="3B3B3B"/>
                </a:solidFill>
                <a:latin typeface="Gill Sans MT"/>
                <a:cs typeface="Gill Sans MT"/>
              </a:rPr>
              <a:t>report</a:t>
            </a:r>
            <a:r>
              <a:rPr sz="2000" spc="-50" dirty="0">
                <a:solidFill>
                  <a:srgbClr val="3B3B3B"/>
                </a:solidFill>
                <a:latin typeface="Gill Sans MT"/>
                <a:cs typeface="Gill Sans MT"/>
              </a:rPr>
              <a:t> </a:t>
            </a:r>
            <a:r>
              <a:rPr sz="2000" dirty="0">
                <a:solidFill>
                  <a:srgbClr val="3B3B3B"/>
                </a:solidFill>
                <a:latin typeface="Gill Sans MT"/>
                <a:cs typeface="Gill Sans MT"/>
              </a:rPr>
              <a:t>will</a:t>
            </a:r>
            <a:r>
              <a:rPr sz="2000" spc="-45" dirty="0">
                <a:solidFill>
                  <a:srgbClr val="3B3B3B"/>
                </a:solidFill>
                <a:latin typeface="Gill Sans MT"/>
                <a:cs typeface="Gill Sans MT"/>
              </a:rPr>
              <a:t> </a:t>
            </a:r>
            <a:r>
              <a:rPr sz="2000" dirty="0">
                <a:solidFill>
                  <a:srgbClr val="3B3B3B"/>
                </a:solidFill>
                <a:latin typeface="Gill Sans MT"/>
                <a:cs typeface="Gill Sans MT"/>
              </a:rPr>
              <a:t>include</a:t>
            </a:r>
            <a:r>
              <a:rPr sz="2000" spc="-20" dirty="0">
                <a:solidFill>
                  <a:srgbClr val="3B3B3B"/>
                </a:solidFill>
                <a:latin typeface="Gill Sans MT"/>
                <a:cs typeface="Gill Sans MT"/>
              </a:rPr>
              <a:t> </a:t>
            </a:r>
            <a:r>
              <a:rPr sz="2000" dirty="0">
                <a:solidFill>
                  <a:srgbClr val="3B3B3B"/>
                </a:solidFill>
                <a:latin typeface="Gill Sans MT"/>
                <a:cs typeface="Gill Sans MT"/>
              </a:rPr>
              <a:t>the</a:t>
            </a:r>
            <a:r>
              <a:rPr sz="2000" spc="-20" dirty="0">
                <a:solidFill>
                  <a:srgbClr val="3B3B3B"/>
                </a:solidFill>
                <a:latin typeface="Gill Sans MT"/>
                <a:cs typeface="Gill Sans MT"/>
              </a:rPr>
              <a:t> </a:t>
            </a:r>
            <a:r>
              <a:rPr sz="2000" dirty="0">
                <a:solidFill>
                  <a:srgbClr val="3B3B3B"/>
                </a:solidFill>
                <a:latin typeface="Gill Sans MT"/>
                <a:cs typeface="Gill Sans MT"/>
              </a:rPr>
              <a:t>option</a:t>
            </a:r>
            <a:r>
              <a:rPr sz="2000" spc="-30" dirty="0">
                <a:solidFill>
                  <a:srgbClr val="3B3B3B"/>
                </a:solidFill>
                <a:latin typeface="Gill Sans MT"/>
                <a:cs typeface="Gill Sans MT"/>
              </a:rPr>
              <a:t> </a:t>
            </a:r>
            <a:r>
              <a:rPr sz="2000" dirty="0">
                <a:solidFill>
                  <a:srgbClr val="3B3B3B"/>
                </a:solidFill>
                <a:latin typeface="Gill Sans MT"/>
                <a:cs typeface="Gill Sans MT"/>
              </a:rPr>
              <a:t>to</a:t>
            </a:r>
            <a:r>
              <a:rPr sz="2000" spc="-35" dirty="0">
                <a:solidFill>
                  <a:srgbClr val="3B3B3B"/>
                </a:solidFill>
                <a:latin typeface="Gill Sans MT"/>
                <a:cs typeface="Gill Sans MT"/>
              </a:rPr>
              <a:t> </a:t>
            </a:r>
            <a:r>
              <a:rPr sz="2000" dirty="0">
                <a:solidFill>
                  <a:srgbClr val="3B3B3B"/>
                </a:solidFill>
                <a:latin typeface="Gill Sans MT"/>
                <a:cs typeface="Gill Sans MT"/>
              </a:rPr>
              <a:t>run queries</a:t>
            </a:r>
            <a:r>
              <a:rPr sz="2000" spc="-40" dirty="0">
                <a:solidFill>
                  <a:srgbClr val="3B3B3B"/>
                </a:solidFill>
                <a:latin typeface="Gill Sans MT"/>
                <a:cs typeface="Gill Sans MT"/>
              </a:rPr>
              <a:t> </a:t>
            </a:r>
            <a:r>
              <a:rPr sz="2000" dirty="0">
                <a:solidFill>
                  <a:srgbClr val="3B3B3B"/>
                </a:solidFill>
                <a:latin typeface="Gill Sans MT"/>
                <a:cs typeface="Gill Sans MT"/>
              </a:rPr>
              <a:t>by</a:t>
            </a:r>
            <a:r>
              <a:rPr sz="2000" spc="-20" dirty="0">
                <a:solidFill>
                  <a:srgbClr val="3B3B3B"/>
                </a:solidFill>
                <a:latin typeface="Gill Sans MT"/>
                <a:cs typeface="Gill Sans MT"/>
              </a:rPr>
              <a:t> </a:t>
            </a:r>
            <a:r>
              <a:rPr sz="2000" spc="-10" dirty="0">
                <a:solidFill>
                  <a:srgbClr val="3B3B3B"/>
                </a:solidFill>
                <a:latin typeface="Gill Sans MT"/>
                <a:cs typeface="Gill Sans MT"/>
              </a:rPr>
              <a:t>Organization</a:t>
            </a:r>
            <a:r>
              <a:rPr sz="2000" spc="-50" dirty="0">
                <a:solidFill>
                  <a:srgbClr val="3B3B3B"/>
                </a:solidFill>
                <a:latin typeface="Gill Sans MT"/>
                <a:cs typeface="Gill Sans MT"/>
              </a:rPr>
              <a:t> </a:t>
            </a:r>
            <a:r>
              <a:rPr sz="2000" spc="-40" dirty="0">
                <a:solidFill>
                  <a:srgbClr val="3B3B3B"/>
                </a:solidFill>
                <a:latin typeface="Gill Sans MT"/>
                <a:cs typeface="Gill Sans MT"/>
              </a:rPr>
              <a:t>Code,TitleTo</a:t>
            </a:r>
            <a:r>
              <a:rPr sz="2000" spc="-305" dirty="0">
                <a:solidFill>
                  <a:srgbClr val="3B3B3B"/>
                </a:solidFill>
                <a:latin typeface="Gill Sans MT"/>
                <a:cs typeface="Gill Sans MT"/>
              </a:rPr>
              <a:t> </a:t>
            </a:r>
            <a:r>
              <a:rPr sz="2000" spc="-10" dirty="0">
                <a:solidFill>
                  <a:srgbClr val="3B3B3B"/>
                </a:solidFill>
                <a:latin typeface="Gill Sans MT"/>
                <a:cs typeface="Gill Sans MT"/>
              </a:rPr>
              <a:t>(ownership),</a:t>
            </a:r>
            <a:r>
              <a:rPr sz="2000" spc="-250" dirty="0">
                <a:solidFill>
                  <a:srgbClr val="3B3B3B"/>
                </a:solidFill>
                <a:latin typeface="Gill Sans MT"/>
                <a:cs typeface="Gill Sans MT"/>
              </a:rPr>
              <a:t> </a:t>
            </a:r>
            <a:r>
              <a:rPr sz="2000" spc="-10" dirty="0">
                <a:solidFill>
                  <a:srgbClr val="3B3B3B"/>
                </a:solidFill>
                <a:latin typeface="Gill Sans MT"/>
                <a:cs typeface="Gill Sans MT"/>
              </a:rPr>
              <a:t>Building </a:t>
            </a:r>
            <a:r>
              <a:rPr sz="2000" spc="-70" dirty="0">
                <a:solidFill>
                  <a:srgbClr val="3B3B3B"/>
                </a:solidFill>
                <a:latin typeface="Gill Sans MT"/>
                <a:cs typeface="Gill Sans MT"/>
              </a:rPr>
              <a:t>number,</a:t>
            </a:r>
            <a:r>
              <a:rPr sz="2000" spc="-310" dirty="0">
                <a:solidFill>
                  <a:srgbClr val="3B3B3B"/>
                </a:solidFill>
                <a:latin typeface="Gill Sans MT"/>
                <a:cs typeface="Gill Sans MT"/>
              </a:rPr>
              <a:t> </a:t>
            </a:r>
            <a:r>
              <a:rPr sz="2000" dirty="0">
                <a:solidFill>
                  <a:srgbClr val="3B3B3B"/>
                </a:solidFill>
                <a:latin typeface="Gill Sans MT"/>
                <a:cs typeface="Gill Sans MT"/>
              </a:rPr>
              <a:t>and</a:t>
            </a:r>
            <a:r>
              <a:rPr sz="2000" spc="-75" dirty="0">
                <a:solidFill>
                  <a:srgbClr val="3B3B3B"/>
                </a:solidFill>
                <a:latin typeface="Gill Sans MT"/>
                <a:cs typeface="Gill Sans MT"/>
              </a:rPr>
              <a:t> </a:t>
            </a:r>
            <a:r>
              <a:rPr sz="2000" dirty="0">
                <a:solidFill>
                  <a:srgbClr val="3B3B3B"/>
                </a:solidFill>
                <a:latin typeface="Gill Sans MT"/>
                <a:cs typeface="Gill Sans MT"/>
              </a:rPr>
              <a:t>Grant</a:t>
            </a:r>
            <a:r>
              <a:rPr sz="2000" spc="-70" dirty="0">
                <a:solidFill>
                  <a:srgbClr val="3B3B3B"/>
                </a:solidFill>
                <a:latin typeface="Gill Sans MT"/>
                <a:cs typeface="Gill Sans MT"/>
              </a:rPr>
              <a:t> </a:t>
            </a:r>
            <a:r>
              <a:rPr sz="2000" spc="-10" dirty="0">
                <a:solidFill>
                  <a:srgbClr val="3B3B3B"/>
                </a:solidFill>
                <a:latin typeface="Gill Sans MT"/>
                <a:cs typeface="Gill Sans MT"/>
              </a:rPr>
              <a:t>ID.</a:t>
            </a:r>
            <a:r>
              <a:rPr sz="2000" spc="160" dirty="0">
                <a:solidFill>
                  <a:srgbClr val="3B3B3B"/>
                </a:solidFill>
                <a:latin typeface="Gill Sans MT"/>
                <a:cs typeface="Gill Sans MT"/>
              </a:rPr>
              <a:t> </a:t>
            </a:r>
            <a:r>
              <a:rPr sz="2000" dirty="0">
                <a:solidFill>
                  <a:srgbClr val="3B3B3B"/>
                </a:solidFill>
                <a:latin typeface="Gill Sans MT"/>
                <a:cs typeface="Gill Sans MT"/>
              </a:rPr>
              <a:t>In</a:t>
            </a:r>
            <a:r>
              <a:rPr sz="2000" spc="-30" dirty="0">
                <a:solidFill>
                  <a:srgbClr val="3B3B3B"/>
                </a:solidFill>
                <a:latin typeface="Gill Sans MT"/>
                <a:cs typeface="Gill Sans MT"/>
              </a:rPr>
              <a:t> </a:t>
            </a:r>
            <a:r>
              <a:rPr sz="2000" spc="-10" dirty="0">
                <a:solidFill>
                  <a:srgbClr val="3B3B3B"/>
                </a:solidFill>
                <a:latin typeface="Gill Sans MT"/>
                <a:cs typeface="Gill Sans MT"/>
              </a:rPr>
              <a:t>addition,</a:t>
            </a:r>
            <a:r>
              <a:rPr sz="2000" spc="-250" dirty="0">
                <a:solidFill>
                  <a:srgbClr val="3B3B3B"/>
                </a:solidFill>
                <a:latin typeface="Gill Sans MT"/>
                <a:cs typeface="Gill Sans MT"/>
              </a:rPr>
              <a:t> </a:t>
            </a:r>
            <a:r>
              <a:rPr sz="2000" dirty="0">
                <a:solidFill>
                  <a:srgbClr val="3B3B3B"/>
                </a:solidFill>
                <a:latin typeface="Gill Sans MT"/>
                <a:cs typeface="Gill Sans MT"/>
              </a:rPr>
              <a:t>the</a:t>
            </a:r>
            <a:r>
              <a:rPr sz="2000" spc="-50" dirty="0">
                <a:solidFill>
                  <a:srgbClr val="3B3B3B"/>
                </a:solidFill>
                <a:latin typeface="Gill Sans MT"/>
                <a:cs typeface="Gill Sans MT"/>
              </a:rPr>
              <a:t> </a:t>
            </a:r>
            <a:r>
              <a:rPr sz="2000" dirty="0">
                <a:solidFill>
                  <a:srgbClr val="3B3B3B"/>
                </a:solidFill>
                <a:latin typeface="Gill Sans MT"/>
                <a:cs typeface="Gill Sans MT"/>
              </a:rPr>
              <a:t>report</a:t>
            </a:r>
            <a:r>
              <a:rPr sz="2000" spc="-75" dirty="0">
                <a:solidFill>
                  <a:srgbClr val="3B3B3B"/>
                </a:solidFill>
                <a:latin typeface="Gill Sans MT"/>
                <a:cs typeface="Gill Sans MT"/>
              </a:rPr>
              <a:t> </a:t>
            </a:r>
            <a:r>
              <a:rPr sz="2000" dirty="0">
                <a:solidFill>
                  <a:srgbClr val="3B3B3B"/>
                </a:solidFill>
                <a:latin typeface="Gill Sans MT"/>
                <a:cs typeface="Gill Sans MT"/>
              </a:rPr>
              <a:t>can</a:t>
            </a:r>
            <a:r>
              <a:rPr sz="2000" spc="-25" dirty="0">
                <a:solidFill>
                  <a:srgbClr val="3B3B3B"/>
                </a:solidFill>
                <a:latin typeface="Gill Sans MT"/>
                <a:cs typeface="Gill Sans MT"/>
              </a:rPr>
              <a:t> </a:t>
            </a:r>
            <a:r>
              <a:rPr sz="2000" dirty="0">
                <a:solidFill>
                  <a:srgbClr val="3B3B3B"/>
                </a:solidFill>
                <a:latin typeface="Gill Sans MT"/>
                <a:cs typeface="Gill Sans MT"/>
              </a:rPr>
              <a:t>be</a:t>
            </a:r>
            <a:r>
              <a:rPr sz="2000" spc="-40" dirty="0">
                <a:solidFill>
                  <a:srgbClr val="3B3B3B"/>
                </a:solidFill>
                <a:latin typeface="Gill Sans MT"/>
                <a:cs typeface="Gill Sans MT"/>
              </a:rPr>
              <a:t> </a:t>
            </a:r>
            <a:r>
              <a:rPr sz="2000" dirty="0">
                <a:solidFill>
                  <a:srgbClr val="3B3B3B"/>
                </a:solidFill>
                <a:latin typeface="Gill Sans MT"/>
                <a:cs typeface="Gill Sans MT"/>
              </a:rPr>
              <a:t>filtered</a:t>
            </a:r>
            <a:r>
              <a:rPr sz="2000" spc="-70" dirty="0">
                <a:solidFill>
                  <a:srgbClr val="3B3B3B"/>
                </a:solidFill>
                <a:latin typeface="Gill Sans MT"/>
                <a:cs typeface="Gill Sans MT"/>
              </a:rPr>
              <a:t> </a:t>
            </a:r>
            <a:r>
              <a:rPr sz="2000" dirty="0">
                <a:solidFill>
                  <a:srgbClr val="3B3B3B"/>
                </a:solidFill>
                <a:latin typeface="Gill Sans MT"/>
                <a:cs typeface="Gill Sans MT"/>
              </a:rPr>
              <a:t>by</a:t>
            </a:r>
            <a:r>
              <a:rPr sz="2000" spc="-50" dirty="0">
                <a:solidFill>
                  <a:srgbClr val="3B3B3B"/>
                </a:solidFill>
                <a:latin typeface="Gill Sans MT"/>
                <a:cs typeface="Gill Sans MT"/>
              </a:rPr>
              <a:t> </a:t>
            </a:r>
            <a:r>
              <a:rPr sz="2000" dirty="0">
                <a:solidFill>
                  <a:srgbClr val="3B3B3B"/>
                </a:solidFill>
                <a:latin typeface="Gill Sans MT"/>
                <a:cs typeface="Gill Sans MT"/>
              </a:rPr>
              <a:t>the</a:t>
            </a:r>
            <a:r>
              <a:rPr sz="2000" spc="-220" dirty="0">
                <a:solidFill>
                  <a:srgbClr val="3B3B3B"/>
                </a:solidFill>
                <a:latin typeface="Gill Sans MT"/>
                <a:cs typeface="Gill Sans MT"/>
              </a:rPr>
              <a:t> </a:t>
            </a:r>
            <a:r>
              <a:rPr sz="2000" dirty="0">
                <a:solidFill>
                  <a:srgbClr val="3B3B3B"/>
                </a:solidFill>
                <a:latin typeface="Gill Sans MT"/>
                <a:cs typeface="Gill Sans MT"/>
              </a:rPr>
              <a:t>Asset</a:t>
            </a:r>
            <a:r>
              <a:rPr sz="2000" spc="-40" dirty="0">
                <a:solidFill>
                  <a:srgbClr val="3B3B3B"/>
                </a:solidFill>
                <a:latin typeface="Gill Sans MT"/>
                <a:cs typeface="Gill Sans MT"/>
              </a:rPr>
              <a:t> </a:t>
            </a:r>
            <a:r>
              <a:rPr sz="2000" dirty="0">
                <a:solidFill>
                  <a:srgbClr val="3B3B3B"/>
                </a:solidFill>
                <a:latin typeface="Gill Sans MT"/>
                <a:cs typeface="Gill Sans MT"/>
              </a:rPr>
              <a:t>Status:</a:t>
            </a:r>
            <a:r>
              <a:rPr sz="2000" spc="100" dirty="0">
                <a:solidFill>
                  <a:srgbClr val="3B3B3B"/>
                </a:solidFill>
                <a:latin typeface="Gill Sans MT"/>
                <a:cs typeface="Gill Sans MT"/>
              </a:rPr>
              <a:t> </a:t>
            </a:r>
            <a:r>
              <a:rPr sz="2000" dirty="0">
                <a:solidFill>
                  <a:srgbClr val="3B3B3B"/>
                </a:solidFill>
                <a:latin typeface="Gill Sans MT"/>
                <a:cs typeface="Gill Sans MT"/>
              </a:rPr>
              <a:t>“All”,“Active”</a:t>
            </a:r>
            <a:r>
              <a:rPr sz="2000" spc="-335" dirty="0">
                <a:solidFill>
                  <a:srgbClr val="3B3B3B"/>
                </a:solidFill>
                <a:latin typeface="Gill Sans MT"/>
                <a:cs typeface="Gill Sans MT"/>
              </a:rPr>
              <a:t> </a:t>
            </a:r>
            <a:r>
              <a:rPr sz="2000" spc="-25" dirty="0">
                <a:solidFill>
                  <a:srgbClr val="3B3B3B"/>
                </a:solidFill>
                <a:latin typeface="Gill Sans MT"/>
                <a:cs typeface="Gill Sans MT"/>
              </a:rPr>
              <a:t>or </a:t>
            </a:r>
            <a:r>
              <a:rPr sz="2000" spc="-10" dirty="0">
                <a:solidFill>
                  <a:srgbClr val="3B3B3B"/>
                </a:solidFill>
                <a:latin typeface="Gill Sans MT"/>
                <a:cs typeface="Gill Sans MT"/>
              </a:rPr>
              <a:t>“Deleted”.</a:t>
            </a:r>
            <a:endParaRPr sz="2000" dirty="0">
              <a:latin typeface="Gill Sans MT"/>
              <a:cs typeface="Gill Sans MT"/>
            </a:endParaRPr>
          </a:p>
          <a:p>
            <a:pPr marL="318135" marR="1115060" indent="-306070">
              <a:lnSpc>
                <a:spcPct val="100000"/>
              </a:lnSpc>
              <a:spcBef>
                <a:spcPts val="1105"/>
              </a:spcBef>
              <a:buClr>
                <a:srgbClr val="902F61"/>
              </a:buClr>
              <a:buSzPct val="90000"/>
              <a:buFont typeface="Wingdings 2"/>
              <a:buChar char=""/>
              <a:tabLst>
                <a:tab pos="318135" algn="l"/>
              </a:tabLst>
            </a:pPr>
            <a:r>
              <a:rPr sz="2000" dirty="0">
                <a:solidFill>
                  <a:srgbClr val="3B3B3B"/>
                </a:solidFill>
                <a:latin typeface="Gill Sans MT"/>
                <a:cs typeface="Gill Sans MT"/>
              </a:rPr>
              <a:t>The</a:t>
            </a:r>
            <a:r>
              <a:rPr sz="2000" spc="-40" dirty="0">
                <a:solidFill>
                  <a:srgbClr val="3B3B3B"/>
                </a:solidFill>
                <a:latin typeface="Gill Sans MT"/>
                <a:cs typeface="Gill Sans MT"/>
              </a:rPr>
              <a:t> </a:t>
            </a:r>
            <a:r>
              <a:rPr sz="2000" b="1" spc="-30" dirty="0">
                <a:solidFill>
                  <a:srgbClr val="3B3B3B"/>
                </a:solidFill>
                <a:latin typeface="Gill Sans MT"/>
                <a:cs typeface="Gill Sans MT"/>
              </a:rPr>
              <a:t>FNRFAIC</a:t>
            </a:r>
            <a:r>
              <a:rPr sz="2000" b="1" spc="-80" dirty="0">
                <a:solidFill>
                  <a:srgbClr val="3B3B3B"/>
                </a:solidFill>
                <a:latin typeface="Gill Sans MT"/>
                <a:cs typeface="Gill Sans MT"/>
              </a:rPr>
              <a:t> </a:t>
            </a:r>
            <a:r>
              <a:rPr sz="2000" dirty="0">
                <a:solidFill>
                  <a:srgbClr val="3B3B3B"/>
                </a:solidFill>
                <a:latin typeface="Gill Sans MT"/>
                <a:cs typeface="Gill Sans MT"/>
              </a:rPr>
              <a:t>–</a:t>
            </a:r>
            <a:r>
              <a:rPr sz="2000" spc="-30" dirty="0">
                <a:solidFill>
                  <a:srgbClr val="3B3B3B"/>
                </a:solidFill>
                <a:latin typeface="Gill Sans MT"/>
                <a:cs typeface="Gill Sans MT"/>
              </a:rPr>
              <a:t> Fixed</a:t>
            </a:r>
            <a:r>
              <a:rPr sz="2000" spc="-260" dirty="0">
                <a:solidFill>
                  <a:srgbClr val="3B3B3B"/>
                </a:solidFill>
                <a:latin typeface="Gill Sans MT"/>
                <a:cs typeface="Gill Sans MT"/>
              </a:rPr>
              <a:t> </a:t>
            </a:r>
            <a:r>
              <a:rPr sz="2000" dirty="0">
                <a:solidFill>
                  <a:srgbClr val="3B3B3B"/>
                </a:solidFill>
                <a:latin typeface="Gill Sans MT"/>
                <a:cs typeface="Gill Sans MT"/>
              </a:rPr>
              <a:t>Asset</a:t>
            </a:r>
            <a:r>
              <a:rPr sz="2000" spc="-25" dirty="0">
                <a:solidFill>
                  <a:srgbClr val="3B3B3B"/>
                </a:solidFill>
                <a:latin typeface="Gill Sans MT"/>
                <a:cs typeface="Gill Sans MT"/>
              </a:rPr>
              <a:t> </a:t>
            </a:r>
            <a:r>
              <a:rPr sz="2000" dirty="0">
                <a:solidFill>
                  <a:srgbClr val="3B3B3B"/>
                </a:solidFill>
                <a:latin typeface="Gill Sans MT"/>
                <a:cs typeface="Gill Sans MT"/>
              </a:rPr>
              <a:t>Inventory</a:t>
            </a:r>
            <a:r>
              <a:rPr sz="2000" spc="-70" dirty="0">
                <a:solidFill>
                  <a:srgbClr val="3B3B3B"/>
                </a:solidFill>
                <a:latin typeface="Gill Sans MT"/>
                <a:cs typeface="Gill Sans MT"/>
              </a:rPr>
              <a:t> </a:t>
            </a:r>
            <a:r>
              <a:rPr sz="2000" spc="-10" dirty="0">
                <a:solidFill>
                  <a:srgbClr val="3B3B3B"/>
                </a:solidFill>
                <a:latin typeface="Gill Sans MT"/>
                <a:cs typeface="Gill Sans MT"/>
              </a:rPr>
              <a:t>Control</a:t>
            </a:r>
            <a:r>
              <a:rPr sz="2000" spc="-60" dirty="0">
                <a:solidFill>
                  <a:srgbClr val="3B3B3B"/>
                </a:solidFill>
                <a:latin typeface="Gill Sans MT"/>
                <a:cs typeface="Gill Sans MT"/>
              </a:rPr>
              <a:t> </a:t>
            </a:r>
            <a:r>
              <a:rPr sz="2000" dirty="0">
                <a:solidFill>
                  <a:srgbClr val="3B3B3B"/>
                </a:solidFill>
                <a:latin typeface="Gill Sans MT"/>
                <a:cs typeface="Gill Sans MT"/>
              </a:rPr>
              <a:t>report</a:t>
            </a:r>
            <a:r>
              <a:rPr sz="2000" spc="-60" dirty="0">
                <a:solidFill>
                  <a:srgbClr val="3B3B3B"/>
                </a:solidFill>
                <a:latin typeface="Gill Sans MT"/>
                <a:cs typeface="Gill Sans MT"/>
              </a:rPr>
              <a:t> </a:t>
            </a:r>
            <a:r>
              <a:rPr sz="2000" dirty="0">
                <a:solidFill>
                  <a:srgbClr val="3B3B3B"/>
                </a:solidFill>
                <a:latin typeface="Gill Sans MT"/>
                <a:cs typeface="Gill Sans MT"/>
              </a:rPr>
              <a:t>can</a:t>
            </a:r>
            <a:r>
              <a:rPr sz="2000" spc="-20" dirty="0">
                <a:solidFill>
                  <a:srgbClr val="3B3B3B"/>
                </a:solidFill>
                <a:latin typeface="Gill Sans MT"/>
                <a:cs typeface="Gill Sans MT"/>
              </a:rPr>
              <a:t> </a:t>
            </a:r>
            <a:r>
              <a:rPr sz="2000" dirty="0">
                <a:solidFill>
                  <a:srgbClr val="3B3B3B"/>
                </a:solidFill>
                <a:latin typeface="Gill Sans MT"/>
                <a:cs typeface="Gill Sans MT"/>
              </a:rPr>
              <a:t>be</a:t>
            </a:r>
            <a:r>
              <a:rPr sz="2000" spc="-30" dirty="0">
                <a:solidFill>
                  <a:srgbClr val="3B3B3B"/>
                </a:solidFill>
                <a:latin typeface="Gill Sans MT"/>
                <a:cs typeface="Gill Sans MT"/>
              </a:rPr>
              <a:t> </a:t>
            </a:r>
            <a:r>
              <a:rPr sz="2000" dirty="0">
                <a:solidFill>
                  <a:srgbClr val="3B3B3B"/>
                </a:solidFill>
                <a:latin typeface="Gill Sans MT"/>
                <a:cs typeface="Gill Sans MT"/>
              </a:rPr>
              <a:t>found</a:t>
            </a:r>
            <a:r>
              <a:rPr sz="2000" spc="-65" dirty="0">
                <a:solidFill>
                  <a:srgbClr val="3B3B3B"/>
                </a:solidFill>
                <a:latin typeface="Gill Sans MT"/>
                <a:cs typeface="Gill Sans MT"/>
              </a:rPr>
              <a:t> </a:t>
            </a:r>
            <a:r>
              <a:rPr sz="2000" dirty="0">
                <a:solidFill>
                  <a:srgbClr val="3B3B3B"/>
                </a:solidFill>
                <a:latin typeface="Gill Sans MT"/>
                <a:cs typeface="Gill Sans MT"/>
              </a:rPr>
              <a:t>on</a:t>
            </a:r>
            <a:r>
              <a:rPr sz="2000" spc="-20" dirty="0">
                <a:solidFill>
                  <a:srgbClr val="3B3B3B"/>
                </a:solidFill>
                <a:latin typeface="Gill Sans MT"/>
                <a:cs typeface="Gill Sans MT"/>
              </a:rPr>
              <a:t> </a:t>
            </a:r>
            <a:r>
              <a:rPr sz="2000" dirty="0">
                <a:solidFill>
                  <a:srgbClr val="3B3B3B"/>
                </a:solidFill>
                <a:latin typeface="Gill Sans MT"/>
                <a:cs typeface="Gill Sans MT"/>
              </a:rPr>
              <a:t>the</a:t>
            </a:r>
            <a:r>
              <a:rPr sz="2000" spc="-30" dirty="0">
                <a:solidFill>
                  <a:srgbClr val="3B3B3B"/>
                </a:solidFill>
                <a:latin typeface="Gill Sans MT"/>
                <a:cs typeface="Gill Sans MT"/>
              </a:rPr>
              <a:t> </a:t>
            </a:r>
            <a:r>
              <a:rPr sz="2000" dirty="0">
                <a:solidFill>
                  <a:srgbClr val="3B3B3B"/>
                </a:solidFill>
                <a:latin typeface="Gill Sans MT"/>
                <a:cs typeface="Gill Sans MT"/>
              </a:rPr>
              <a:t>Finance</a:t>
            </a:r>
            <a:r>
              <a:rPr sz="2000" spc="-40" dirty="0">
                <a:solidFill>
                  <a:srgbClr val="3B3B3B"/>
                </a:solidFill>
                <a:latin typeface="Gill Sans MT"/>
                <a:cs typeface="Gill Sans MT"/>
              </a:rPr>
              <a:t> </a:t>
            </a:r>
            <a:r>
              <a:rPr sz="2000" spc="-10" dirty="0">
                <a:solidFill>
                  <a:srgbClr val="3B3B3B"/>
                </a:solidFill>
                <a:latin typeface="Gill Sans MT"/>
                <a:cs typeface="Gill Sans MT"/>
              </a:rPr>
              <a:t>tabin </a:t>
            </a:r>
            <a:r>
              <a:rPr sz="2000" dirty="0">
                <a:solidFill>
                  <a:srgbClr val="3B3B3B"/>
                </a:solidFill>
                <a:latin typeface="Gill Sans MT"/>
                <a:cs typeface="Gill Sans MT"/>
              </a:rPr>
              <a:t>MyReports</a:t>
            </a:r>
            <a:r>
              <a:rPr sz="2000" spc="-10" dirty="0">
                <a:solidFill>
                  <a:srgbClr val="3B3B3B"/>
                </a:solidFill>
                <a:latin typeface="Gill Sans MT"/>
                <a:cs typeface="Gill Sans MT"/>
              </a:rPr>
              <a:t> </a:t>
            </a:r>
            <a:r>
              <a:rPr sz="2000" dirty="0">
                <a:solidFill>
                  <a:srgbClr val="3B3B3B"/>
                </a:solidFill>
                <a:latin typeface="Gill Sans MT"/>
                <a:cs typeface="Gill Sans MT"/>
              </a:rPr>
              <a:t>under</a:t>
            </a:r>
            <a:r>
              <a:rPr sz="2000" spc="-10" dirty="0">
                <a:solidFill>
                  <a:srgbClr val="3B3B3B"/>
                </a:solidFill>
                <a:latin typeface="Gill Sans MT"/>
                <a:cs typeface="Gill Sans MT"/>
              </a:rPr>
              <a:t> </a:t>
            </a:r>
            <a:r>
              <a:rPr sz="2000" dirty="0">
                <a:solidFill>
                  <a:srgbClr val="3B3B3B"/>
                </a:solidFill>
                <a:latin typeface="Gill Sans MT"/>
                <a:cs typeface="Gill Sans MT"/>
              </a:rPr>
              <a:t>the</a:t>
            </a:r>
            <a:r>
              <a:rPr sz="2000" spc="-15" dirty="0">
                <a:solidFill>
                  <a:srgbClr val="3B3B3B"/>
                </a:solidFill>
                <a:latin typeface="Gill Sans MT"/>
                <a:cs typeface="Gill Sans MT"/>
              </a:rPr>
              <a:t> </a:t>
            </a:r>
            <a:r>
              <a:rPr sz="2000" dirty="0">
                <a:solidFill>
                  <a:srgbClr val="3B3B3B"/>
                </a:solidFill>
                <a:latin typeface="Gill Sans MT"/>
                <a:cs typeface="Gill Sans MT"/>
              </a:rPr>
              <a:t>folder“FAll</a:t>
            </a:r>
            <a:r>
              <a:rPr sz="2000" spc="10" dirty="0">
                <a:solidFill>
                  <a:srgbClr val="3B3B3B"/>
                </a:solidFill>
                <a:latin typeface="Gill Sans MT"/>
                <a:cs typeface="Gill Sans MT"/>
              </a:rPr>
              <a:t> </a:t>
            </a:r>
            <a:r>
              <a:rPr sz="2000" dirty="0">
                <a:solidFill>
                  <a:srgbClr val="3B3B3B"/>
                </a:solidFill>
                <a:latin typeface="Gill Sans MT"/>
                <a:cs typeface="Gill Sans MT"/>
              </a:rPr>
              <a:t>Campus</a:t>
            </a:r>
            <a:r>
              <a:rPr sz="2000" spc="-30" dirty="0">
                <a:solidFill>
                  <a:srgbClr val="3B3B3B"/>
                </a:solidFill>
                <a:latin typeface="Gill Sans MT"/>
                <a:cs typeface="Gill Sans MT"/>
              </a:rPr>
              <a:t> </a:t>
            </a:r>
            <a:r>
              <a:rPr sz="2000" spc="-10" dirty="0">
                <a:solidFill>
                  <a:srgbClr val="3B3B3B"/>
                </a:solidFill>
                <a:latin typeface="Gill Sans MT"/>
                <a:cs typeface="Gill Sans MT"/>
              </a:rPr>
              <a:t>Reports”.</a:t>
            </a:r>
            <a:endParaRPr sz="2000" dirty="0">
              <a:latin typeface="Gill Sans MT"/>
              <a:cs typeface="Gill Sans MT"/>
            </a:endParaRPr>
          </a:p>
          <a:p>
            <a:pPr marL="318770" marR="481330" indent="-306705">
              <a:lnSpc>
                <a:spcPct val="100000"/>
              </a:lnSpc>
              <a:spcBef>
                <a:spcPts val="1095"/>
              </a:spcBef>
              <a:buClr>
                <a:srgbClr val="902F61"/>
              </a:buClr>
              <a:buSzPct val="90000"/>
              <a:buFont typeface="Wingdings 2"/>
              <a:buChar char=""/>
              <a:tabLst>
                <a:tab pos="318770" algn="l"/>
              </a:tabLst>
            </a:pPr>
            <a:r>
              <a:rPr sz="2000" spc="-235" dirty="0">
                <a:solidFill>
                  <a:srgbClr val="3B3B3B"/>
                </a:solidFill>
                <a:latin typeface="Gill Sans MT"/>
                <a:cs typeface="Gill Sans MT"/>
              </a:rPr>
              <a:t>To</a:t>
            </a:r>
            <a:r>
              <a:rPr sz="2000" spc="-310" dirty="0">
                <a:solidFill>
                  <a:srgbClr val="3B3B3B"/>
                </a:solidFill>
                <a:latin typeface="Gill Sans MT"/>
                <a:cs typeface="Gill Sans MT"/>
              </a:rPr>
              <a:t> </a:t>
            </a:r>
            <a:r>
              <a:rPr sz="2000" dirty="0">
                <a:solidFill>
                  <a:srgbClr val="3B3B3B"/>
                </a:solidFill>
                <a:latin typeface="Gill Sans MT"/>
                <a:cs typeface="Gill Sans MT"/>
              </a:rPr>
              <a:t>obtain</a:t>
            </a:r>
            <a:r>
              <a:rPr sz="2000" spc="-25" dirty="0">
                <a:solidFill>
                  <a:srgbClr val="3B3B3B"/>
                </a:solidFill>
                <a:latin typeface="Gill Sans MT"/>
                <a:cs typeface="Gill Sans MT"/>
              </a:rPr>
              <a:t> </a:t>
            </a:r>
            <a:r>
              <a:rPr sz="2000" dirty="0">
                <a:solidFill>
                  <a:srgbClr val="3B3B3B"/>
                </a:solidFill>
                <a:latin typeface="Gill Sans MT"/>
                <a:cs typeface="Gill Sans MT"/>
              </a:rPr>
              <a:t>access</a:t>
            </a:r>
            <a:r>
              <a:rPr sz="2000" spc="-25" dirty="0">
                <a:solidFill>
                  <a:srgbClr val="3B3B3B"/>
                </a:solidFill>
                <a:latin typeface="Gill Sans MT"/>
                <a:cs typeface="Gill Sans MT"/>
              </a:rPr>
              <a:t> </a:t>
            </a:r>
            <a:r>
              <a:rPr sz="2000" dirty="0">
                <a:solidFill>
                  <a:srgbClr val="3B3B3B"/>
                </a:solidFill>
                <a:latin typeface="Gill Sans MT"/>
                <a:cs typeface="Gill Sans MT"/>
              </a:rPr>
              <a:t>to</a:t>
            </a:r>
            <a:r>
              <a:rPr sz="2000" spc="-20" dirty="0">
                <a:solidFill>
                  <a:srgbClr val="3B3B3B"/>
                </a:solidFill>
                <a:latin typeface="Gill Sans MT"/>
                <a:cs typeface="Gill Sans MT"/>
              </a:rPr>
              <a:t> </a:t>
            </a:r>
            <a:r>
              <a:rPr sz="2000" dirty="0">
                <a:solidFill>
                  <a:srgbClr val="3B3B3B"/>
                </a:solidFill>
                <a:latin typeface="Gill Sans MT"/>
                <a:cs typeface="Gill Sans MT"/>
              </a:rPr>
              <a:t>MyReports,</a:t>
            </a:r>
            <a:r>
              <a:rPr sz="2000" spc="-100" dirty="0">
                <a:solidFill>
                  <a:srgbClr val="3B3B3B"/>
                </a:solidFill>
                <a:latin typeface="Gill Sans MT"/>
                <a:cs typeface="Gill Sans MT"/>
              </a:rPr>
              <a:t> </a:t>
            </a:r>
            <a:r>
              <a:rPr sz="2000" dirty="0">
                <a:solidFill>
                  <a:srgbClr val="3B3B3B"/>
                </a:solidFill>
                <a:latin typeface="Gill Sans MT"/>
                <a:cs typeface="Gill Sans MT"/>
              </a:rPr>
              <a:t>submit</a:t>
            </a:r>
            <a:r>
              <a:rPr sz="2000" spc="-30" dirty="0">
                <a:solidFill>
                  <a:srgbClr val="3B3B3B"/>
                </a:solidFill>
                <a:latin typeface="Gill Sans MT"/>
                <a:cs typeface="Gill Sans MT"/>
              </a:rPr>
              <a:t> </a:t>
            </a:r>
            <a:r>
              <a:rPr sz="2000" dirty="0">
                <a:solidFill>
                  <a:srgbClr val="3B3B3B"/>
                </a:solidFill>
                <a:latin typeface="Gill Sans MT"/>
                <a:cs typeface="Gill Sans MT"/>
              </a:rPr>
              <a:t>a</a:t>
            </a:r>
            <a:r>
              <a:rPr sz="2000" spc="-10" dirty="0">
                <a:solidFill>
                  <a:srgbClr val="3B3B3B"/>
                </a:solidFill>
                <a:latin typeface="Gill Sans MT"/>
                <a:cs typeface="Gill Sans MT"/>
              </a:rPr>
              <a:t> </a:t>
            </a:r>
            <a:r>
              <a:rPr sz="2000" dirty="0">
                <a:solidFill>
                  <a:srgbClr val="3B3B3B"/>
                </a:solidFill>
                <a:latin typeface="Gill Sans MT"/>
                <a:cs typeface="Gill Sans MT"/>
              </a:rPr>
              <a:t>BAR</a:t>
            </a:r>
            <a:r>
              <a:rPr sz="2000" spc="15" dirty="0">
                <a:solidFill>
                  <a:srgbClr val="3B3B3B"/>
                </a:solidFill>
                <a:latin typeface="Gill Sans MT"/>
                <a:cs typeface="Gill Sans MT"/>
              </a:rPr>
              <a:t> </a:t>
            </a:r>
            <a:r>
              <a:rPr sz="2000" dirty="0">
                <a:solidFill>
                  <a:srgbClr val="3B3B3B"/>
                </a:solidFill>
                <a:latin typeface="Gill Sans MT"/>
                <a:cs typeface="Gill Sans MT"/>
              </a:rPr>
              <a:t>adding</a:t>
            </a:r>
            <a:r>
              <a:rPr sz="2000" spc="-50" dirty="0">
                <a:solidFill>
                  <a:srgbClr val="3B3B3B"/>
                </a:solidFill>
                <a:latin typeface="Gill Sans MT"/>
                <a:cs typeface="Gill Sans MT"/>
              </a:rPr>
              <a:t> </a:t>
            </a:r>
            <a:r>
              <a:rPr sz="2000" dirty="0">
                <a:solidFill>
                  <a:srgbClr val="3B3B3B"/>
                </a:solidFill>
                <a:latin typeface="Gill Sans MT"/>
                <a:cs typeface="Gill Sans MT"/>
              </a:rPr>
              <a:t>the</a:t>
            </a:r>
            <a:r>
              <a:rPr sz="2000" spc="-10" dirty="0">
                <a:solidFill>
                  <a:srgbClr val="3B3B3B"/>
                </a:solidFill>
                <a:latin typeface="Gill Sans MT"/>
                <a:cs typeface="Gill Sans MT"/>
              </a:rPr>
              <a:t> </a:t>
            </a:r>
            <a:r>
              <a:rPr sz="2000" spc="-30" dirty="0">
                <a:solidFill>
                  <a:srgbClr val="3B3B3B"/>
                </a:solidFill>
                <a:latin typeface="Gill Sans MT"/>
                <a:cs typeface="Gill Sans MT"/>
              </a:rPr>
              <a:t>role</a:t>
            </a:r>
            <a:r>
              <a:rPr sz="2000" spc="-254" dirty="0">
                <a:solidFill>
                  <a:srgbClr val="3B3B3B"/>
                </a:solidFill>
                <a:latin typeface="Gill Sans MT"/>
                <a:cs typeface="Gill Sans MT"/>
              </a:rPr>
              <a:t> </a:t>
            </a:r>
            <a:r>
              <a:rPr sz="2000" dirty="0">
                <a:solidFill>
                  <a:srgbClr val="3B3B3B"/>
                </a:solidFill>
                <a:latin typeface="Gill Sans MT"/>
                <a:cs typeface="Gill Sans MT"/>
              </a:rPr>
              <a:t>“Department</a:t>
            </a:r>
            <a:r>
              <a:rPr sz="2000" spc="-40" dirty="0">
                <a:solidFill>
                  <a:srgbClr val="3B3B3B"/>
                </a:solidFill>
                <a:latin typeface="Gill Sans MT"/>
                <a:cs typeface="Gill Sans MT"/>
              </a:rPr>
              <a:t> </a:t>
            </a:r>
            <a:r>
              <a:rPr sz="2000" dirty="0">
                <a:solidFill>
                  <a:srgbClr val="3B3B3B"/>
                </a:solidFill>
                <a:latin typeface="Gill Sans MT"/>
                <a:cs typeface="Gill Sans MT"/>
              </a:rPr>
              <a:t>General</a:t>
            </a:r>
            <a:r>
              <a:rPr sz="2000" spc="-25" dirty="0">
                <a:solidFill>
                  <a:srgbClr val="3B3B3B"/>
                </a:solidFill>
                <a:latin typeface="Gill Sans MT"/>
                <a:cs typeface="Gill Sans MT"/>
              </a:rPr>
              <a:t> </a:t>
            </a:r>
            <a:r>
              <a:rPr sz="2000" dirty="0">
                <a:solidFill>
                  <a:srgbClr val="3B3B3B"/>
                </a:solidFill>
                <a:latin typeface="Gill Sans MT"/>
                <a:cs typeface="Gill Sans MT"/>
              </a:rPr>
              <a:t>Inquiry”</a:t>
            </a:r>
            <a:r>
              <a:rPr sz="2000" spc="-35" dirty="0">
                <a:solidFill>
                  <a:srgbClr val="3B3B3B"/>
                </a:solidFill>
                <a:latin typeface="Gill Sans MT"/>
                <a:cs typeface="Gill Sans MT"/>
              </a:rPr>
              <a:t> </a:t>
            </a:r>
            <a:r>
              <a:rPr sz="2000" spc="-25" dirty="0">
                <a:solidFill>
                  <a:srgbClr val="3B3B3B"/>
                </a:solidFill>
                <a:latin typeface="Gill Sans MT"/>
                <a:cs typeface="Gill Sans MT"/>
              </a:rPr>
              <a:t>and </a:t>
            </a:r>
            <a:r>
              <a:rPr sz="2000" dirty="0">
                <a:solidFill>
                  <a:srgbClr val="3B3B3B"/>
                </a:solidFill>
                <a:latin typeface="Gill Sans MT"/>
                <a:cs typeface="Gill Sans MT"/>
              </a:rPr>
              <a:t>include</a:t>
            </a:r>
            <a:r>
              <a:rPr sz="2000" spc="-45" dirty="0">
                <a:solidFill>
                  <a:srgbClr val="3B3B3B"/>
                </a:solidFill>
                <a:latin typeface="Gill Sans MT"/>
                <a:cs typeface="Gill Sans MT"/>
              </a:rPr>
              <a:t> </a:t>
            </a:r>
            <a:r>
              <a:rPr sz="2000" dirty="0">
                <a:solidFill>
                  <a:srgbClr val="3B3B3B"/>
                </a:solidFill>
                <a:latin typeface="Gill Sans MT"/>
                <a:cs typeface="Gill Sans MT"/>
              </a:rPr>
              <a:t>a</a:t>
            </a:r>
            <a:r>
              <a:rPr sz="2000" spc="-10" dirty="0">
                <a:solidFill>
                  <a:srgbClr val="3B3B3B"/>
                </a:solidFill>
                <a:latin typeface="Gill Sans MT"/>
                <a:cs typeface="Gill Sans MT"/>
              </a:rPr>
              <a:t> </a:t>
            </a:r>
            <a:r>
              <a:rPr sz="2000" dirty="0">
                <a:solidFill>
                  <a:srgbClr val="3B3B3B"/>
                </a:solidFill>
                <a:latin typeface="Gill Sans MT"/>
                <a:cs typeface="Gill Sans MT"/>
              </a:rPr>
              <a:t>note</a:t>
            </a:r>
            <a:r>
              <a:rPr sz="2000" spc="-30" dirty="0">
                <a:solidFill>
                  <a:srgbClr val="3B3B3B"/>
                </a:solidFill>
                <a:latin typeface="Gill Sans MT"/>
                <a:cs typeface="Gill Sans MT"/>
              </a:rPr>
              <a:t> </a:t>
            </a:r>
            <a:r>
              <a:rPr sz="2000" dirty="0">
                <a:solidFill>
                  <a:srgbClr val="3B3B3B"/>
                </a:solidFill>
                <a:latin typeface="Gill Sans MT"/>
                <a:cs typeface="Gill Sans MT"/>
              </a:rPr>
              <a:t>on</a:t>
            </a:r>
            <a:r>
              <a:rPr sz="2000" spc="-10" dirty="0">
                <a:solidFill>
                  <a:srgbClr val="3B3B3B"/>
                </a:solidFill>
                <a:latin typeface="Gill Sans MT"/>
                <a:cs typeface="Gill Sans MT"/>
              </a:rPr>
              <a:t> </a:t>
            </a:r>
            <a:r>
              <a:rPr sz="2000" dirty="0">
                <a:solidFill>
                  <a:srgbClr val="3B3B3B"/>
                </a:solidFill>
                <a:latin typeface="Gill Sans MT"/>
                <a:cs typeface="Gill Sans MT"/>
              </a:rPr>
              <a:t>the</a:t>
            </a:r>
            <a:r>
              <a:rPr sz="2000" spc="-30" dirty="0">
                <a:solidFill>
                  <a:srgbClr val="3B3B3B"/>
                </a:solidFill>
                <a:latin typeface="Gill Sans MT"/>
                <a:cs typeface="Gill Sans MT"/>
              </a:rPr>
              <a:t> </a:t>
            </a:r>
            <a:r>
              <a:rPr sz="2000" dirty="0">
                <a:solidFill>
                  <a:srgbClr val="3B3B3B"/>
                </a:solidFill>
                <a:latin typeface="Gill Sans MT"/>
                <a:cs typeface="Gill Sans MT"/>
              </a:rPr>
              <a:t>Business</a:t>
            </a:r>
            <a:r>
              <a:rPr sz="2000" spc="-10" dirty="0">
                <a:solidFill>
                  <a:srgbClr val="3B3B3B"/>
                </a:solidFill>
                <a:latin typeface="Gill Sans MT"/>
                <a:cs typeface="Gill Sans MT"/>
              </a:rPr>
              <a:t> </a:t>
            </a:r>
            <a:r>
              <a:rPr sz="2000" dirty="0">
                <a:solidFill>
                  <a:srgbClr val="3B3B3B"/>
                </a:solidFill>
                <a:latin typeface="Gill Sans MT"/>
                <a:cs typeface="Gill Sans MT"/>
              </a:rPr>
              <a:t>Reason</a:t>
            </a:r>
            <a:r>
              <a:rPr sz="2000" spc="-15" dirty="0">
                <a:solidFill>
                  <a:srgbClr val="3B3B3B"/>
                </a:solidFill>
                <a:latin typeface="Gill Sans MT"/>
                <a:cs typeface="Gill Sans MT"/>
              </a:rPr>
              <a:t> </a:t>
            </a:r>
            <a:r>
              <a:rPr sz="2000" dirty="0">
                <a:solidFill>
                  <a:srgbClr val="3B3B3B"/>
                </a:solidFill>
                <a:latin typeface="Gill Sans MT"/>
                <a:cs typeface="Gill Sans MT"/>
              </a:rPr>
              <a:t>that</a:t>
            </a:r>
            <a:r>
              <a:rPr sz="2000" spc="-25" dirty="0">
                <a:solidFill>
                  <a:srgbClr val="3B3B3B"/>
                </a:solidFill>
                <a:latin typeface="Gill Sans MT"/>
                <a:cs typeface="Gill Sans MT"/>
              </a:rPr>
              <a:t> </a:t>
            </a:r>
            <a:r>
              <a:rPr sz="2000" spc="-30" dirty="0">
                <a:solidFill>
                  <a:srgbClr val="3B3B3B"/>
                </a:solidFill>
                <a:latin typeface="Gill Sans MT"/>
                <a:cs typeface="Gill Sans MT"/>
              </a:rPr>
              <a:t>you</a:t>
            </a:r>
            <a:r>
              <a:rPr sz="2000" spc="-250" dirty="0">
                <a:solidFill>
                  <a:srgbClr val="3B3B3B"/>
                </a:solidFill>
                <a:latin typeface="Gill Sans MT"/>
                <a:cs typeface="Gill Sans MT"/>
              </a:rPr>
              <a:t> </a:t>
            </a:r>
            <a:r>
              <a:rPr sz="2000" dirty="0">
                <a:solidFill>
                  <a:srgbClr val="3B3B3B"/>
                </a:solidFill>
                <a:latin typeface="Gill Sans MT"/>
                <a:cs typeface="Gill Sans MT"/>
              </a:rPr>
              <a:t>“need</a:t>
            </a:r>
            <a:r>
              <a:rPr sz="2000" spc="-20" dirty="0">
                <a:solidFill>
                  <a:srgbClr val="3B3B3B"/>
                </a:solidFill>
                <a:latin typeface="Gill Sans MT"/>
                <a:cs typeface="Gill Sans MT"/>
              </a:rPr>
              <a:t> </a:t>
            </a:r>
            <a:r>
              <a:rPr sz="2000" dirty="0">
                <a:solidFill>
                  <a:srgbClr val="3B3B3B"/>
                </a:solidFill>
                <a:latin typeface="Gill Sans MT"/>
                <a:cs typeface="Gill Sans MT"/>
              </a:rPr>
              <a:t>access</a:t>
            </a:r>
            <a:r>
              <a:rPr sz="2000" spc="5" dirty="0">
                <a:solidFill>
                  <a:srgbClr val="3B3B3B"/>
                </a:solidFill>
                <a:latin typeface="Gill Sans MT"/>
                <a:cs typeface="Gill Sans MT"/>
              </a:rPr>
              <a:t> </a:t>
            </a:r>
            <a:r>
              <a:rPr sz="2000" dirty="0">
                <a:solidFill>
                  <a:srgbClr val="3B3B3B"/>
                </a:solidFill>
                <a:latin typeface="Gill Sans MT"/>
                <a:cs typeface="Gill Sans MT"/>
              </a:rPr>
              <a:t>to</a:t>
            </a:r>
            <a:r>
              <a:rPr sz="2000" spc="-30" dirty="0">
                <a:solidFill>
                  <a:srgbClr val="3B3B3B"/>
                </a:solidFill>
                <a:latin typeface="Gill Sans MT"/>
                <a:cs typeface="Gill Sans MT"/>
              </a:rPr>
              <a:t> </a:t>
            </a:r>
            <a:r>
              <a:rPr sz="2000" dirty="0">
                <a:solidFill>
                  <a:srgbClr val="3B3B3B"/>
                </a:solidFill>
                <a:latin typeface="Gill Sans MT"/>
                <a:cs typeface="Gill Sans MT"/>
              </a:rPr>
              <a:t>MyReports</a:t>
            </a:r>
            <a:r>
              <a:rPr sz="2000" spc="-20" dirty="0">
                <a:solidFill>
                  <a:srgbClr val="3B3B3B"/>
                </a:solidFill>
                <a:latin typeface="Gill Sans MT"/>
                <a:cs typeface="Gill Sans MT"/>
              </a:rPr>
              <a:t> </a:t>
            </a:r>
            <a:r>
              <a:rPr sz="2000" dirty="0">
                <a:solidFill>
                  <a:srgbClr val="3B3B3B"/>
                </a:solidFill>
                <a:latin typeface="Gill Sans MT"/>
                <a:cs typeface="Gill Sans MT"/>
              </a:rPr>
              <a:t>to</a:t>
            </a:r>
            <a:r>
              <a:rPr sz="2000" spc="-45" dirty="0">
                <a:solidFill>
                  <a:srgbClr val="3B3B3B"/>
                </a:solidFill>
                <a:latin typeface="Gill Sans MT"/>
                <a:cs typeface="Gill Sans MT"/>
              </a:rPr>
              <a:t> </a:t>
            </a:r>
            <a:r>
              <a:rPr sz="2000" dirty="0">
                <a:solidFill>
                  <a:srgbClr val="3B3B3B"/>
                </a:solidFill>
                <a:latin typeface="Gill Sans MT"/>
                <a:cs typeface="Gill Sans MT"/>
              </a:rPr>
              <a:t>fulfill</a:t>
            </a:r>
            <a:r>
              <a:rPr sz="2000" spc="-60" dirty="0">
                <a:solidFill>
                  <a:srgbClr val="3B3B3B"/>
                </a:solidFill>
                <a:latin typeface="Gill Sans MT"/>
                <a:cs typeface="Gill Sans MT"/>
              </a:rPr>
              <a:t> </a:t>
            </a:r>
            <a:r>
              <a:rPr sz="2000" spc="-20" dirty="0">
                <a:solidFill>
                  <a:srgbClr val="3B3B3B"/>
                </a:solidFill>
                <a:latin typeface="Gill Sans MT"/>
                <a:cs typeface="Gill Sans MT"/>
              </a:rPr>
              <a:t>your </a:t>
            </a:r>
            <a:r>
              <a:rPr sz="2000" spc="-10" dirty="0">
                <a:solidFill>
                  <a:srgbClr val="3B3B3B"/>
                </a:solidFill>
                <a:latin typeface="Gill Sans MT"/>
                <a:cs typeface="Gill Sans MT"/>
              </a:rPr>
              <a:t>responsibilities</a:t>
            </a:r>
            <a:r>
              <a:rPr sz="2000" spc="-90" dirty="0">
                <a:solidFill>
                  <a:srgbClr val="3B3B3B"/>
                </a:solidFill>
                <a:latin typeface="Gill Sans MT"/>
                <a:cs typeface="Gill Sans MT"/>
              </a:rPr>
              <a:t> </a:t>
            </a:r>
            <a:r>
              <a:rPr sz="2000" dirty="0">
                <a:solidFill>
                  <a:srgbClr val="3B3B3B"/>
                </a:solidFill>
                <a:latin typeface="Gill Sans MT"/>
                <a:cs typeface="Gill Sans MT"/>
              </a:rPr>
              <a:t>as</a:t>
            </a:r>
            <a:r>
              <a:rPr sz="2000" spc="-10" dirty="0">
                <a:solidFill>
                  <a:srgbClr val="3B3B3B"/>
                </a:solidFill>
                <a:latin typeface="Gill Sans MT"/>
                <a:cs typeface="Gill Sans MT"/>
              </a:rPr>
              <a:t> </a:t>
            </a:r>
            <a:r>
              <a:rPr sz="2000" dirty="0">
                <a:solidFill>
                  <a:srgbClr val="3B3B3B"/>
                </a:solidFill>
                <a:latin typeface="Gill Sans MT"/>
                <a:cs typeface="Gill Sans MT"/>
              </a:rPr>
              <a:t>the</a:t>
            </a:r>
            <a:r>
              <a:rPr sz="2000" spc="-40" dirty="0">
                <a:solidFill>
                  <a:srgbClr val="3B3B3B"/>
                </a:solidFill>
                <a:latin typeface="Gill Sans MT"/>
                <a:cs typeface="Gill Sans MT"/>
              </a:rPr>
              <a:t> </a:t>
            </a:r>
            <a:r>
              <a:rPr sz="2000" dirty="0">
                <a:solidFill>
                  <a:srgbClr val="3B3B3B"/>
                </a:solidFill>
                <a:latin typeface="Gill Sans MT"/>
                <a:cs typeface="Gill Sans MT"/>
              </a:rPr>
              <a:t>Inventory</a:t>
            </a:r>
            <a:r>
              <a:rPr sz="2000" spc="-70" dirty="0">
                <a:solidFill>
                  <a:srgbClr val="3B3B3B"/>
                </a:solidFill>
                <a:latin typeface="Gill Sans MT"/>
                <a:cs typeface="Gill Sans MT"/>
              </a:rPr>
              <a:t> </a:t>
            </a:r>
            <a:r>
              <a:rPr sz="2000" dirty="0">
                <a:solidFill>
                  <a:srgbClr val="3B3B3B"/>
                </a:solidFill>
                <a:latin typeface="Gill Sans MT"/>
                <a:cs typeface="Gill Sans MT"/>
              </a:rPr>
              <a:t>Contact</a:t>
            </a:r>
            <a:r>
              <a:rPr sz="2000" spc="-70" dirty="0">
                <a:solidFill>
                  <a:srgbClr val="3B3B3B"/>
                </a:solidFill>
                <a:latin typeface="Gill Sans MT"/>
                <a:cs typeface="Gill Sans MT"/>
              </a:rPr>
              <a:t> </a:t>
            </a:r>
            <a:r>
              <a:rPr sz="2000" dirty="0">
                <a:solidFill>
                  <a:srgbClr val="3B3B3B"/>
                </a:solidFill>
                <a:latin typeface="Gill Sans MT"/>
                <a:cs typeface="Gill Sans MT"/>
              </a:rPr>
              <a:t>for</a:t>
            </a:r>
            <a:r>
              <a:rPr sz="2000" spc="-40" dirty="0">
                <a:solidFill>
                  <a:srgbClr val="3B3B3B"/>
                </a:solidFill>
                <a:latin typeface="Gill Sans MT"/>
                <a:cs typeface="Gill Sans MT"/>
              </a:rPr>
              <a:t> </a:t>
            </a:r>
            <a:r>
              <a:rPr sz="2000" spc="-25" dirty="0">
                <a:solidFill>
                  <a:srgbClr val="3B3B3B"/>
                </a:solidFill>
                <a:latin typeface="Gill Sans MT"/>
                <a:cs typeface="Gill Sans MT"/>
              </a:rPr>
              <a:t>your</a:t>
            </a:r>
            <a:r>
              <a:rPr sz="2000" spc="-185" dirty="0">
                <a:solidFill>
                  <a:srgbClr val="3B3B3B"/>
                </a:solidFill>
                <a:latin typeface="Gill Sans MT"/>
                <a:cs typeface="Gill Sans MT"/>
              </a:rPr>
              <a:t> </a:t>
            </a:r>
            <a:r>
              <a:rPr sz="2000" spc="-10" dirty="0">
                <a:solidFill>
                  <a:srgbClr val="3B3B3B"/>
                </a:solidFill>
                <a:latin typeface="Gill Sans MT"/>
                <a:cs typeface="Gill Sans MT"/>
              </a:rPr>
              <a:t>department”.</a:t>
            </a:r>
            <a:endParaRPr sz="2000" dirty="0">
              <a:latin typeface="Gill Sans MT"/>
              <a:cs typeface="Gill Sans M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531" y="606551"/>
            <a:ext cx="11299190" cy="1259205"/>
          </a:xfrm>
          <a:prstGeom prst="rect">
            <a:avLst/>
          </a:prstGeom>
          <a:solidFill>
            <a:srgbClr val="4D1334"/>
          </a:solidFill>
        </p:spPr>
        <p:txBody>
          <a:bodyPr vert="horz" wrap="square" lIns="0" tIns="288925" rIns="0" bIns="0" rtlCol="0">
            <a:spAutoFit/>
          </a:bodyPr>
          <a:lstStyle/>
          <a:p>
            <a:pPr marL="225425">
              <a:lnSpc>
                <a:spcPct val="100000"/>
              </a:lnSpc>
              <a:spcBef>
                <a:spcPts val="2275"/>
              </a:spcBef>
            </a:pPr>
            <a:r>
              <a:rPr spc="-10" dirty="0">
                <a:solidFill>
                  <a:srgbClr val="FFFFFF"/>
                </a:solidFill>
              </a:rPr>
              <a:t>RESOURCES:</a:t>
            </a:r>
          </a:p>
        </p:txBody>
      </p:sp>
      <p:sp>
        <p:nvSpPr>
          <p:cNvPr id="3" name="object 3"/>
          <p:cNvSpPr txBox="1"/>
          <p:nvPr/>
        </p:nvSpPr>
        <p:spPr>
          <a:xfrm>
            <a:off x="659484" y="2260852"/>
            <a:ext cx="5106670" cy="3547745"/>
          </a:xfrm>
          <a:prstGeom prst="rect">
            <a:avLst/>
          </a:prstGeom>
        </p:spPr>
        <p:txBody>
          <a:bodyPr vert="horz" wrap="square" lIns="0" tIns="48260" rIns="0" bIns="0" rtlCol="0">
            <a:spAutoFit/>
          </a:bodyPr>
          <a:lstStyle/>
          <a:p>
            <a:pPr marL="318770" marR="5080" indent="-306705">
              <a:lnSpc>
                <a:spcPts val="1900"/>
              </a:lnSpc>
              <a:spcBef>
                <a:spcPts val="380"/>
              </a:spcBef>
              <a:buClr>
                <a:srgbClr val="902F61"/>
              </a:buClr>
              <a:buSzPct val="91666"/>
              <a:buFont typeface="Wingdings 2"/>
              <a:buChar char=""/>
              <a:tabLst>
                <a:tab pos="318770" algn="l"/>
              </a:tabLst>
            </a:pPr>
            <a:r>
              <a:rPr sz="1800" dirty="0">
                <a:solidFill>
                  <a:srgbClr val="3B3B3B"/>
                </a:solidFill>
                <a:latin typeface="Gill Sans MT"/>
                <a:cs typeface="Gill Sans MT"/>
              </a:rPr>
              <a:t>The</a:t>
            </a:r>
            <a:r>
              <a:rPr sz="1800" spc="-50" dirty="0">
                <a:solidFill>
                  <a:srgbClr val="3B3B3B"/>
                </a:solidFill>
                <a:latin typeface="Gill Sans MT"/>
                <a:cs typeface="Gill Sans MT"/>
              </a:rPr>
              <a:t> </a:t>
            </a:r>
            <a:r>
              <a:rPr sz="1800" dirty="0">
                <a:solidFill>
                  <a:srgbClr val="3B3B3B"/>
                </a:solidFill>
                <a:latin typeface="Gill Sans MT"/>
                <a:cs typeface="Gill Sans MT"/>
              </a:rPr>
              <a:t>following</a:t>
            </a:r>
            <a:r>
              <a:rPr sz="1800" spc="-85" dirty="0">
                <a:solidFill>
                  <a:srgbClr val="3B3B3B"/>
                </a:solidFill>
                <a:latin typeface="Gill Sans MT"/>
                <a:cs typeface="Gill Sans MT"/>
              </a:rPr>
              <a:t> </a:t>
            </a:r>
            <a:r>
              <a:rPr sz="1800" dirty="0">
                <a:solidFill>
                  <a:srgbClr val="3B3B3B"/>
                </a:solidFill>
                <a:latin typeface="Gill Sans MT"/>
                <a:cs typeface="Gill Sans MT"/>
              </a:rPr>
              <a:t>forms</a:t>
            </a:r>
            <a:r>
              <a:rPr sz="1800" spc="-80" dirty="0">
                <a:solidFill>
                  <a:srgbClr val="3B3B3B"/>
                </a:solidFill>
                <a:latin typeface="Gill Sans MT"/>
                <a:cs typeface="Gill Sans MT"/>
              </a:rPr>
              <a:t> </a:t>
            </a:r>
            <a:r>
              <a:rPr sz="1800" dirty="0">
                <a:solidFill>
                  <a:srgbClr val="3B3B3B"/>
                </a:solidFill>
                <a:latin typeface="Gill Sans MT"/>
                <a:cs typeface="Gill Sans MT"/>
              </a:rPr>
              <a:t>and</a:t>
            </a:r>
            <a:r>
              <a:rPr sz="1800" spc="-60" dirty="0">
                <a:solidFill>
                  <a:srgbClr val="3B3B3B"/>
                </a:solidFill>
                <a:latin typeface="Gill Sans MT"/>
                <a:cs typeface="Gill Sans MT"/>
              </a:rPr>
              <a:t> </a:t>
            </a:r>
            <a:r>
              <a:rPr sz="1800" dirty="0">
                <a:solidFill>
                  <a:srgbClr val="3B3B3B"/>
                </a:solidFill>
                <a:latin typeface="Gill Sans MT"/>
                <a:cs typeface="Gill Sans MT"/>
              </a:rPr>
              <a:t>documents</a:t>
            </a:r>
            <a:r>
              <a:rPr sz="1800" spc="-90" dirty="0">
                <a:solidFill>
                  <a:srgbClr val="3B3B3B"/>
                </a:solidFill>
                <a:latin typeface="Gill Sans MT"/>
                <a:cs typeface="Gill Sans MT"/>
              </a:rPr>
              <a:t> </a:t>
            </a:r>
            <a:r>
              <a:rPr sz="1800" dirty="0">
                <a:solidFill>
                  <a:srgbClr val="3B3B3B"/>
                </a:solidFill>
                <a:latin typeface="Gill Sans MT"/>
                <a:cs typeface="Gill Sans MT"/>
              </a:rPr>
              <a:t>are</a:t>
            </a:r>
            <a:r>
              <a:rPr sz="1800" spc="-85" dirty="0">
                <a:solidFill>
                  <a:srgbClr val="3B3B3B"/>
                </a:solidFill>
                <a:latin typeface="Gill Sans MT"/>
                <a:cs typeface="Gill Sans MT"/>
              </a:rPr>
              <a:t> </a:t>
            </a:r>
            <a:r>
              <a:rPr sz="1800" spc="-10" dirty="0">
                <a:solidFill>
                  <a:srgbClr val="3B3B3B"/>
                </a:solidFill>
                <a:latin typeface="Gill Sans MT"/>
                <a:cs typeface="Gill Sans MT"/>
              </a:rPr>
              <a:t>available</a:t>
            </a:r>
            <a:r>
              <a:rPr sz="1800" spc="-45" dirty="0">
                <a:solidFill>
                  <a:srgbClr val="3B3B3B"/>
                </a:solidFill>
                <a:latin typeface="Gill Sans MT"/>
                <a:cs typeface="Gill Sans MT"/>
              </a:rPr>
              <a:t> </a:t>
            </a:r>
            <a:r>
              <a:rPr sz="1800" spc="-25" dirty="0">
                <a:solidFill>
                  <a:srgbClr val="3B3B3B"/>
                </a:solidFill>
                <a:latin typeface="Gill Sans MT"/>
                <a:cs typeface="Gill Sans MT"/>
              </a:rPr>
              <a:t>on </a:t>
            </a:r>
            <a:r>
              <a:rPr sz="1800" dirty="0">
                <a:solidFill>
                  <a:srgbClr val="3B3B3B"/>
                </a:solidFill>
                <a:latin typeface="Gill Sans MT"/>
                <a:cs typeface="Gill Sans MT"/>
              </a:rPr>
              <a:t>our</a:t>
            </a:r>
            <a:r>
              <a:rPr sz="1800" spc="-30" dirty="0">
                <a:solidFill>
                  <a:srgbClr val="3B3B3B"/>
                </a:solidFill>
                <a:latin typeface="Gill Sans MT"/>
                <a:cs typeface="Gill Sans MT"/>
              </a:rPr>
              <a:t> </a:t>
            </a:r>
            <a:r>
              <a:rPr sz="1800" spc="-10" dirty="0">
                <a:solidFill>
                  <a:srgbClr val="3B3B3B"/>
                </a:solidFill>
                <a:latin typeface="Gill Sans MT"/>
                <a:cs typeface="Gill Sans MT"/>
              </a:rPr>
              <a:t>website:</a:t>
            </a:r>
            <a:endParaRPr sz="1800" dirty="0">
              <a:latin typeface="Gill Sans MT"/>
              <a:cs typeface="Gill Sans MT"/>
            </a:endParaRPr>
          </a:p>
          <a:p>
            <a:pPr marL="641985" lvl="1" indent="-304800">
              <a:lnSpc>
                <a:spcPct val="100000"/>
              </a:lnSpc>
              <a:spcBef>
                <a:spcPts val="780"/>
              </a:spcBef>
              <a:buClr>
                <a:srgbClr val="902F61"/>
              </a:buClr>
              <a:buSzPct val="91666"/>
              <a:buFont typeface="Wingdings 2"/>
              <a:buChar char=""/>
              <a:tabLst>
                <a:tab pos="641985" algn="l"/>
              </a:tabLst>
            </a:pPr>
            <a:r>
              <a:rPr sz="1800" dirty="0">
                <a:solidFill>
                  <a:srgbClr val="3B3B3B"/>
                </a:solidFill>
                <a:latin typeface="Gill Sans MT"/>
                <a:cs typeface="Gill Sans MT"/>
              </a:rPr>
              <a:t>Guidelines</a:t>
            </a:r>
            <a:r>
              <a:rPr sz="1800" spc="-60" dirty="0">
                <a:solidFill>
                  <a:srgbClr val="3B3B3B"/>
                </a:solidFill>
                <a:latin typeface="Gill Sans MT"/>
                <a:cs typeface="Gill Sans MT"/>
              </a:rPr>
              <a:t> </a:t>
            </a:r>
            <a:r>
              <a:rPr sz="1800" spc="-10" dirty="0">
                <a:solidFill>
                  <a:srgbClr val="3B3B3B"/>
                </a:solidFill>
                <a:latin typeface="Gill Sans MT"/>
                <a:cs typeface="Gill Sans MT"/>
              </a:rPr>
              <a:t>andTutorials:</a:t>
            </a:r>
            <a:endParaRPr sz="1800" dirty="0">
              <a:latin typeface="Gill Sans MT"/>
              <a:cs typeface="Gill Sans MT"/>
            </a:endParaRPr>
          </a:p>
          <a:p>
            <a:pPr marL="911225" lvl="2" indent="-269240">
              <a:lnSpc>
                <a:spcPct val="100000"/>
              </a:lnSpc>
              <a:spcBef>
                <a:spcPts val="790"/>
              </a:spcBef>
              <a:buClr>
                <a:srgbClr val="902F61"/>
              </a:buClr>
              <a:buSzPct val="91666"/>
              <a:buFont typeface="Wingdings 2"/>
              <a:buChar char=""/>
              <a:tabLst>
                <a:tab pos="911225" algn="l"/>
              </a:tabLst>
            </a:pPr>
            <a:r>
              <a:rPr sz="1800" spc="-105" dirty="0">
                <a:solidFill>
                  <a:srgbClr val="3B3B3B"/>
                </a:solidFill>
                <a:latin typeface="Gill Sans MT"/>
                <a:cs typeface="Gill Sans MT"/>
              </a:rPr>
              <a:t>Wave</a:t>
            </a:r>
            <a:r>
              <a:rPr sz="1800" spc="-45" dirty="0">
                <a:solidFill>
                  <a:srgbClr val="3B3B3B"/>
                </a:solidFill>
                <a:latin typeface="Gill Sans MT"/>
                <a:cs typeface="Gill Sans MT"/>
              </a:rPr>
              <a:t> </a:t>
            </a:r>
            <a:r>
              <a:rPr sz="1800" spc="-10" dirty="0">
                <a:solidFill>
                  <a:srgbClr val="3B3B3B"/>
                </a:solidFill>
                <a:latin typeface="Gill Sans MT"/>
                <a:cs typeface="Gill Sans MT"/>
              </a:rPr>
              <a:t>Presentation</a:t>
            </a:r>
            <a:endParaRPr sz="1800" dirty="0">
              <a:latin typeface="Gill Sans MT"/>
              <a:cs typeface="Gill Sans MT"/>
            </a:endParaRPr>
          </a:p>
          <a:p>
            <a:pPr marL="911225" lvl="2" indent="-269240">
              <a:lnSpc>
                <a:spcPct val="100000"/>
              </a:lnSpc>
              <a:spcBef>
                <a:spcPts val="805"/>
              </a:spcBef>
              <a:buClr>
                <a:srgbClr val="902F61"/>
              </a:buClr>
              <a:buSzPct val="91666"/>
              <a:buFont typeface="Wingdings 2"/>
              <a:buChar char=""/>
              <a:tabLst>
                <a:tab pos="911225" algn="l"/>
              </a:tabLst>
            </a:pPr>
            <a:r>
              <a:rPr sz="1800" dirty="0">
                <a:solidFill>
                  <a:srgbClr val="3B3B3B"/>
                </a:solidFill>
                <a:latin typeface="Gill Sans MT"/>
                <a:cs typeface="Gill Sans MT"/>
              </a:rPr>
              <a:t>Account</a:t>
            </a:r>
            <a:r>
              <a:rPr sz="1800" spc="-30" dirty="0">
                <a:solidFill>
                  <a:srgbClr val="3B3B3B"/>
                </a:solidFill>
                <a:latin typeface="Gill Sans MT"/>
                <a:cs typeface="Gill Sans MT"/>
              </a:rPr>
              <a:t> </a:t>
            </a:r>
            <a:r>
              <a:rPr sz="1800" dirty="0">
                <a:solidFill>
                  <a:srgbClr val="3B3B3B"/>
                </a:solidFill>
                <a:latin typeface="Gill Sans MT"/>
                <a:cs typeface="Gill Sans MT"/>
              </a:rPr>
              <a:t>Code</a:t>
            </a:r>
            <a:r>
              <a:rPr sz="1800" spc="-65" dirty="0">
                <a:solidFill>
                  <a:srgbClr val="3B3B3B"/>
                </a:solidFill>
                <a:latin typeface="Gill Sans MT"/>
                <a:cs typeface="Gill Sans MT"/>
              </a:rPr>
              <a:t> </a:t>
            </a:r>
            <a:r>
              <a:rPr sz="1800" spc="-10" dirty="0">
                <a:solidFill>
                  <a:srgbClr val="3B3B3B"/>
                </a:solidFill>
                <a:latin typeface="Gill Sans MT"/>
                <a:cs typeface="Gill Sans MT"/>
              </a:rPr>
              <a:t>Definitions</a:t>
            </a:r>
            <a:endParaRPr sz="1800" dirty="0">
              <a:latin typeface="Gill Sans MT"/>
              <a:cs typeface="Gill Sans MT"/>
            </a:endParaRPr>
          </a:p>
          <a:p>
            <a:pPr marL="911225" lvl="2" indent="-269240">
              <a:lnSpc>
                <a:spcPct val="100000"/>
              </a:lnSpc>
              <a:spcBef>
                <a:spcPts val="805"/>
              </a:spcBef>
              <a:buClr>
                <a:srgbClr val="902F61"/>
              </a:buClr>
              <a:buSzPct val="91666"/>
              <a:buFont typeface="Wingdings 2"/>
              <a:buChar char=""/>
              <a:tabLst>
                <a:tab pos="911225" algn="l"/>
              </a:tabLst>
            </a:pPr>
            <a:r>
              <a:rPr sz="1800" dirty="0">
                <a:solidFill>
                  <a:srgbClr val="3B3B3B"/>
                </a:solidFill>
                <a:latin typeface="Gill Sans MT"/>
                <a:cs typeface="Gill Sans MT"/>
              </a:rPr>
              <a:t>Account</a:t>
            </a:r>
            <a:r>
              <a:rPr sz="1800" spc="-30" dirty="0">
                <a:solidFill>
                  <a:srgbClr val="3B3B3B"/>
                </a:solidFill>
                <a:latin typeface="Gill Sans MT"/>
                <a:cs typeface="Gill Sans MT"/>
              </a:rPr>
              <a:t> </a:t>
            </a:r>
            <a:r>
              <a:rPr sz="1800" dirty="0">
                <a:solidFill>
                  <a:srgbClr val="3B3B3B"/>
                </a:solidFill>
                <a:latin typeface="Gill Sans MT"/>
                <a:cs typeface="Gill Sans MT"/>
              </a:rPr>
              <a:t>Code</a:t>
            </a:r>
            <a:r>
              <a:rPr sz="1800" spc="-35" dirty="0">
                <a:solidFill>
                  <a:srgbClr val="3B3B3B"/>
                </a:solidFill>
                <a:latin typeface="Gill Sans MT"/>
                <a:cs typeface="Gill Sans MT"/>
              </a:rPr>
              <a:t> </a:t>
            </a:r>
            <a:r>
              <a:rPr sz="1800" spc="-10" dirty="0">
                <a:solidFill>
                  <a:srgbClr val="3B3B3B"/>
                </a:solidFill>
                <a:latin typeface="Gill Sans MT"/>
                <a:cs typeface="Gill Sans MT"/>
              </a:rPr>
              <a:t>DecisionTree</a:t>
            </a:r>
            <a:endParaRPr sz="1800" dirty="0">
              <a:latin typeface="Gill Sans MT"/>
              <a:cs typeface="Gill Sans MT"/>
            </a:endParaRPr>
          </a:p>
          <a:p>
            <a:pPr marL="911225" lvl="2" indent="-269240">
              <a:lnSpc>
                <a:spcPct val="100000"/>
              </a:lnSpc>
              <a:spcBef>
                <a:spcPts val="790"/>
              </a:spcBef>
              <a:buClr>
                <a:srgbClr val="902F61"/>
              </a:buClr>
              <a:buSzPct val="91666"/>
              <a:buFont typeface="Wingdings 2"/>
              <a:buChar char=""/>
              <a:tabLst>
                <a:tab pos="911225" algn="l"/>
              </a:tabLst>
            </a:pPr>
            <a:r>
              <a:rPr sz="1800" spc="-10" dirty="0">
                <a:solidFill>
                  <a:srgbClr val="3B3B3B"/>
                </a:solidFill>
                <a:latin typeface="Gill Sans MT"/>
                <a:cs typeface="Gill Sans MT"/>
              </a:rPr>
              <a:t>Capitalization</a:t>
            </a:r>
            <a:r>
              <a:rPr sz="1800" spc="-240" dirty="0">
                <a:solidFill>
                  <a:srgbClr val="3B3B3B"/>
                </a:solidFill>
                <a:latin typeface="Gill Sans MT"/>
                <a:cs typeface="Gill Sans MT"/>
              </a:rPr>
              <a:t> </a:t>
            </a:r>
            <a:r>
              <a:rPr sz="1800" spc="-10" dirty="0">
                <a:solidFill>
                  <a:srgbClr val="3B3B3B"/>
                </a:solidFill>
                <a:latin typeface="Gill Sans MT"/>
                <a:cs typeface="Gill Sans MT"/>
              </a:rPr>
              <a:t>Threshold</a:t>
            </a:r>
            <a:r>
              <a:rPr sz="1800" spc="-270" dirty="0">
                <a:solidFill>
                  <a:srgbClr val="3B3B3B"/>
                </a:solidFill>
                <a:latin typeface="Gill Sans MT"/>
                <a:cs typeface="Gill Sans MT"/>
              </a:rPr>
              <a:t> </a:t>
            </a:r>
            <a:r>
              <a:rPr sz="1800" spc="-20" dirty="0">
                <a:solidFill>
                  <a:srgbClr val="3B3B3B"/>
                </a:solidFill>
                <a:latin typeface="Gill Sans MT"/>
                <a:cs typeface="Gill Sans MT"/>
              </a:rPr>
              <a:t>Memo</a:t>
            </a:r>
            <a:endParaRPr sz="1800" dirty="0">
              <a:latin typeface="Gill Sans MT"/>
              <a:cs typeface="Gill Sans MT"/>
            </a:endParaRPr>
          </a:p>
          <a:p>
            <a:pPr marL="911225" lvl="2" indent="-269240">
              <a:lnSpc>
                <a:spcPct val="100000"/>
              </a:lnSpc>
              <a:spcBef>
                <a:spcPts val="805"/>
              </a:spcBef>
              <a:buClr>
                <a:srgbClr val="902F61"/>
              </a:buClr>
              <a:buSzPct val="91666"/>
              <a:buFont typeface="Wingdings 2"/>
              <a:buChar char=""/>
              <a:tabLst>
                <a:tab pos="911225" algn="l"/>
              </a:tabLst>
            </a:pPr>
            <a:r>
              <a:rPr sz="1800" dirty="0">
                <a:solidFill>
                  <a:srgbClr val="3B3B3B"/>
                </a:solidFill>
                <a:latin typeface="Gill Sans MT"/>
                <a:cs typeface="Gill Sans MT"/>
              </a:rPr>
              <a:t>Guidelines</a:t>
            </a:r>
            <a:r>
              <a:rPr sz="1800" spc="-20" dirty="0">
                <a:solidFill>
                  <a:srgbClr val="3B3B3B"/>
                </a:solidFill>
                <a:latin typeface="Gill Sans MT"/>
                <a:cs typeface="Gill Sans MT"/>
              </a:rPr>
              <a:t> </a:t>
            </a:r>
            <a:r>
              <a:rPr sz="1800" spc="-10" dirty="0">
                <a:solidFill>
                  <a:srgbClr val="3B3B3B"/>
                </a:solidFill>
                <a:latin typeface="Gill Sans MT"/>
                <a:cs typeface="Gill Sans MT"/>
              </a:rPr>
              <a:t>for</a:t>
            </a:r>
            <a:r>
              <a:rPr sz="1800" spc="-185" dirty="0">
                <a:solidFill>
                  <a:srgbClr val="3B3B3B"/>
                </a:solidFill>
                <a:latin typeface="Gill Sans MT"/>
                <a:cs typeface="Gill Sans MT"/>
              </a:rPr>
              <a:t> </a:t>
            </a:r>
            <a:r>
              <a:rPr sz="1800" spc="-10" dirty="0">
                <a:solidFill>
                  <a:srgbClr val="3B3B3B"/>
                </a:solidFill>
                <a:latin typeface="Gill Sans MT"/>
                <a:cs typeface="Gill Sans MT"/>
              </a:rPr>
              <a:t>Adjusting</a:t>
            </a:r>
            <a:r>
              <a:rPr sz="1800" spc="-190" dirty="0">
                <a:solidFill>
                  <a:srgbClr val="3B3B3B"/>
                </a:solidFill>
                <a:latin typeface="Gill Sans MT"/>
                <a:cs typeface="Gill Sans MT"/>
              </a:rPr>
              <a:t> </a:t>
            </a:r>
            <a:r>
              <a:rPr sz="1800" spc="-114" dirty="0">
                <a:solidFill>
                  <a:srgbClr val="3B3B3B"/>
                </a:solidFill>
                <a:latin typeface="Gill Sans MT"/>
                <a:cs typeface="Gill Sans MT"/>
              </a:rPr>
              <a:t>Your</a:t>
            </a:r>
            <a:r>
              <a:rPr sz="1800" spc="-140" dirty="0">
                <a:solidFill>
                  <a:srgbClr val="3B3B3B"/>
                </a:solidFill>
                <a:latin typeface="Gill Sans MT"/>
                <a:cs typeface="Gill Sans MT"/>
              </a:rPr>
              <a:t> </a:t>
            </a:r>
            <a:r>
              <a:rPr sz="1800" spc="-10" dirty="0">
                <a:solidFill>
                  <a:srgbClr val="3B3B3B"/>
                </a:solidFill>
                <a:latin typeface="Gill Sans MT"/>
                <a:cs typeface="Gill Sans MT"/>
              </a:rPr>
              <a:t>Inventory</a:t>
            </a:r>
            <a:endParaRPr sz="1800" dirty="0">
              <a:latin typeface="Gill Sans MT"/>
              <a:cs typeface="Gill Sans MT"/>
            </a:endParaRPr>
          </a:p>
          <a:p>
            <a:pPr marL="911225" lvl="2" indent="-269240">
              <a:lnSpc>
                <a:spcPct val="100000"/>
              </a:lnSpc>
              <a:spcBef>
                <a:spcPts val="805"/>
              </a:spcBef>
              <a:buClr>
                <a:srgbClr val="902F61"/>
              </a:buClr>
              <a:buSzPct val="91666"/>
              <a:buFont typeface="Wingdings 2"/>
              <a:buChar char=""/>
              <a:tabLst>
                <a:tab pos="911225" algn="l"/>
              </a:tabLst>
            </a:pPr>
            <a:r>
              <a:rPr sz="1800" spc="-10" dirty="0">
                <a:solidFill>
                  <a:srgbClr val="3B3B3B"/>
                </a:solidFill>
                <a:latin typeface="Gill Sans MT"/>
                <a:cs typeface="Gill Sans MT"/>
              </a:rPr>
              <a:t>Banner</a:t>
            </a:r>
            <a:r>
              <a:rPr sz="1800" spc="-180" dirty="0">
                <a:solidFill>
                  <a:srgbClr val="3B3B3B"/>
                </a:solidFill>
                <a:latin typeface="Gill Sans MT"/>
                <a:cs typeface="Gill Sans MT"/>
              </a:rPr>
              <a:t> </a:t>
            </a:r>
            <a:r>
              <a:rPr sz="1800" spc="-10" dirty="0">
                <a:solidFill>
                  <a:srgbClr val="3B3B3B"/>
                </a:solidFill>
                <a:latin typeface="Gill Sans MT"/>
                <a:cs typeface="Gill Sans MT"/>
              </a:rPr>
              <a:t>Tutorial</a:t>
            </a:r>
            <a:endParaRPr sz="1800" dirty="0">
              <a:latin typeface="Gill Sans MT"/>
              <a:cs typeface="Gill Sans MT"/>
            </a:endParaRPr>
          </a:p>
          <a:p>
            <a:pPr marL="641985" lvl="1" indent="-304800">
              <a:lnSpc>
                <a:spcPct val="100000"/>
              </a:lnSpc>
              <a:spcBef>
                <a:spcPts val="790"/>
              </a:spcBef>
              <a:buClr>
                <a:srgbClr val="902F61"/>
              </a:buClr>
              <a:buSzPct val="91666"/>
              <a:buFont typeface="Wingdings 2"/>
              <a:buChar char=""/>
              <a:tabLst>
                <a:tab pos="641985" algn="l"/>
              </a:tabLst>
            </a:pPr>
            <a:r>
              <a:rPr sz="1800" spc="-80" dirty="0">
                <a:solidFill>
                  <a:srgbClr val="3B3B3B"/>
                </a:solidFill>
                <a:latin typeface="Gill Sans MT"/>
                <a:cs typeface="Gill Sans MT"/>
              </a:rPr>
              <a:t>Wave</a:t>
            </a:r>
            <a:r>
              <a:rPr sz="1800" spc="-35" dirty="0">
                <a:solidFill>
                  <a:srgbClr val="3B3B3B"/>
                </a:solidFill>
                <a:latin typeface="Gill Sans MT"/>
                <a:cs typeface="Gill Sans MT"/>
              </a:rPr>
              <a:t> </a:t>
            </a:r>
            <a:r>
              <a:rPr sz="1800" spc="-10" dirty="0">
                <a:solidFill>
                  <a:srgbClr val="3B3B3B"/>
                </a:solidFill>
                <a:latin typeface="Gill Sans MT"/>
                <a:cs typeface="Gill Sans MT"/>
              </a:rPr>
              <a:t>Schedule</a:t>
            </a:r>
            <a:endParaRPr sz="1800" dirty="0">
              <a:latin typeface="Gill Sans MT"/>
              <a:cs typeface="Gill Sans MT"/>
            </a:endParaRPr>
          </a:p>
        </p:txBody>
      </p:sp>
      <p:sp>
        <p:nvSpPr>
          <p:cNvPr id="4" name="object 4"/>
          <p:cNvSpPr txBox="1"/>
          <p:nvPr/>
        </p:nvSpPr>
        <p:spPr>
          <a:xfrm>
            <a:off x="6592060" y="2532126"/>
            <a:ext cx="911225" cy="299720"/>
          </a:xfrm>
          <a:prstGeom prst="rect">
            <a:avLst/>
          </a:prstGeom>
        </p:spPr>
        <p:txBody>
          <a:bodyPr vert="horz" wrap="square" lIns="0" tIns="12700" rIns="0" bIns="0" rtlCol="0">
            <a:spAutoFit/>
          </a:bodyPr>
          <a:lstStyle/>
          <a:p>
            <a:pPr marL="316865" indent="-304165">
              <a:lnSpc>
                <a:spcPct val="100000"/>
              </a:lnSpc>
              <a:spcBef>
                <a:spcPts val="100"/>
              </a:spcBef>
              <a:buClr>
                <a:srgbClr val="902F61"/>
              </a:buClr>
              <a:buSzPct val="91666"/>
              <a:buFont typeface="Wingdings 2"/>
              <a:buChar char=""/>
              <a:tabLst>
                <a:tab pos="316865" algn="l"/>
              </a:tabLst>
            </a:pPr>
            <a:r>
              <a:rPr sz="1800" spc="-10" dirty="0">
                <a:solidFill>
                  <a:srgbClr val="3B3B3B"/>
                </a:solidFill>
                <a:latin typeface="Gill Sans MT"/>
                <a:cs typeface="Gill Sans MT"/>
              </a:rPr>
              <a:t>Forms</a:t>
            </a:r>
            <a:endParaRPr sz="1800" dirty="0">
              <a:latin typeface="Gill Sans MT"/>
              <a:cs typeface="Gill Sans MT"/>
            </a:endParaRPr>
          </a:p>
        </p:txBody>
      </p:sp>
      <p:sp>
        <p:nvSpPr>
          <p:cNvPr id="5" name="object 5"/>
          <p:cNvSpPr txBox="1"/>
          <p:nvPr/>
        </p:nvSpPr>
        <p:spPr>
          <a:xfrm>
            <a:off x="6896860" y="2807648"/>
            <a:ext cx="4260850" cy="2670603"/>
          </a:xfrm>
          <a:prstGeom prst="rect">
            <a:avLst/>
          </a:prstGeom>
        </p:spPr>
        <p:txBody>
          <a:bodyPr vert="horz" wrap="square" lIns="0" tIns="114935" rIns="0" bIns="0" rtlCol="0">
            <a:spAutoFit/>
          </a:bodyPr>
          <a:lstStyle/>
          <a:p>
            <a:pPr marL="281940" indent="-269240">
              <a:lnSpc>
                <a:spcPct val="100000"/>
              </a:lnSpc>
              <a:spcBef>
                <a:spcPts val="805"/>
              </a:spcBef>
              <a:buClr>
                <a:srgbClr val="902F61"/>
              </a:buClr>
              <a:buSzPct val="91666"/>
              <a:buFont typeface="Wingdings 2"/>
              <a:buChar char=""/>
              <a:tabLst>
                <a:tab pos="281940" algn="l"/>
              </a:tabLst>
            </a:pPr>
            <a:r>
              <a:rPr sz="1800" dirty="0">
                <a:solidFill>
                  <a:srgbClr val="3B3B3B"/>
                </a:solidFill>
                <a:latin typeface="Gill Sans MT"/>
                <a:cs typeface="Gill Sans MT"/>
              </a:rPr>
              <a:t>Inventory</a:t>
            </a:r>
            <a:r>
              <a:rPr sz="1800" spc="-110" dirty="0">
                <a:solidFill>
                  <a:srgbClr val="3B3B3B"/>
                </a:solidFill>
                <a:latin typeface="Gill Sans MT"/>
                <a:cs typeface="Gill Sans MT"/>
              </a:rPr>
              <a:t> </a:t>
            </a:r>
            <a:r>
              <a:rPr sz="1800" spc="-10" dirty="0">
                <a:solidFill>
                  <a:srgbClr val="3B3B3B"/>
                </a:solidFill>
                <a:latin typeface="Gill Sans MT"/>
                <a:cs typeface="Gill Sans MT"/>
              </a:rPr>
              <a:t>Contact</a:t>
            </a:r>
            <a:endParaRPr sz="1800" dirty="0">
              <a:latin typeface="Gill Sans MT"/>
              <a:cs typeface="Gill Sans MT"/>
            </a:endParaRPr>
          </a:p>
          <a:p>
            <a:pPr marL="281940" indent="-269240">
              <a:lnSpc>
                <a:spcPct val="100000"/>
              </a:lnSpc>
              <a:spcBef>
                <a:spcPts val="795"/>
              </a:spcBef>
              <a:buClr>
                <a:srgbClr val="902F61"/>
              </a:buClr>
              <a:buSzPct val="91666"/>
              <a:buFont typeface="Wingdings 2"/>
              <a:buChar char=""/>
              <a:tabLst>
                <a:tab pos="281940" algn="l"/>
              </a:tabLst>
            </a:pPr>
            <a:r>
              <a:rPr sz="1800" dirty="0">
                <a:solidFill>
                  <a:srgbClr val="3B3B3B"/>
                </a:solidFill>
                <a:latin typeface="Gill Sans MT"/>
                <a:cs typeface="Gill Sans MT"/>
              </a:rPr>
              <a:t>Request</a:t>
            </a:r>
            <a:r>
              <a:rPr sz="1800" spc="-30" dirty="0">
                <a:solidFill>
                  <a:srgbClr val="3B3B3B"/>
                </a:solidFill>
                <a:latin typeface="Gill Sans MT"/>
                <a:cs typeface="Gill Sans MT"/>
              </a:rPr>
              <a:t> </a:t>
            </a:r>
            <a:r>
              <a:rPr sz="1800" dirty="0">
                <a:solidFill>
                  <a:srgbClr val="3B3B3B"/>
                </a:solidFill>
                <a:latin typeface="Gill Sans MT"/>
                <a:cs typeface="Gill Sans MT"/>
              </a:rPr>
              <a:t>for</a:t>
            </a:r>
            <a:r>
              <a:rPr sz="1800" spc="-45" dirty="0">
                <a:solidFill>
                  <a:srgbClr val="3B3B3B"/>
                </a:solidFill>
                <a:latin typeface="Gill Sans MT"/>
                <a:cs typeface="Gill Sans MT"/>
              </a:rPr>
              <a:t> </a:t>
            </a:r>
            <a:r>
              <a:rPr sz="1800" dirty="0">
                <a:solidFill>
                  <a:srgbClr val="3B3B3B"/>
                </a:solidFill>
                <a:latin typeface="Gill Sans MT"/>
                <a:cs typeface="Gill Sans MT"/>
              </a:rPr>
              <a:t>Deletion</a:t>
            </a:r>
            <a:r>
              <a:rPr sz="1800" spc="-45" dirty="0">
                <a:solidFill>
                  <a:srgbClr val="3B3B3B"/>
                </a:solidFill>
                <a:latin typeface="Gill Sans MT"/>
                <a:cs typeface="Gill Sans MT"/>
              </a:rPr>
              <a:t> </a:t>
            </a:r>
            <a:r>
              <a:rPr sz="1800" dirty="0">
                <a:solidFill>
                  <a:srgbClr val="3B3B3B"/>
                </a:solidFill>
                <a:latin typeface="Gill Sans MT"/>
                <a:cs typeface="Gill Sans MT"/>
              </a:rPr>
              <a:t>of</a:t>
            </a:r>
            <a:r>
              <a:rPr sz="1800" spc="-125" dirty="0">
                <a:solidFill>
                  <a:srgbClr val="3B3B3B"/>
                </a:solidFill>
                <a:latin typeface="Gill Sans MT"/>
                <a:cs typeface="Gill Sans MT"/>
              </a:rPr>
              <a:t> </a:t>
            </a:r>
            <a:r>
              <a:rPr sz="1800" spc="-10" dirty="0">
                <a:solidFill>
                  <a:srgbClr val="3B3B3B"/>
                </a:solidFill>
                <a:latin typeface="Gill Sans MT"/>
                <a:cs typeface="Gill Sans MT"/>
              </a:rPr>
              <a:t>Assets</a:t>
            </a:r>
            <a:endParaRPr sz="1800" dirty="0">
              <a:latin typeface="Gill Sans MT"/>
              <a:cs typeface="Gill Sans MT"/>
            </a:endParaRPr>
          </a:p>
          <a:p>
            <a:pPr marL="281940" indent="-269240">
              <a:lnSpc>
                <a:spcPct val="100000"/>
              </a:lnSpc>
              <a:spcBef>
                <a:spcPts val="800"/>
              </a:spcBef>
              <a:buClr>
                <a:srgbClr val="902F61"/>
              </a:buClr>
              <a:buSzPct val="91666"/>
              <a:buFont typeface="Wingdings 2"/>
              <a:buChar char=""/>
              <a:tabLst>
                <a:tab pos="281940" algn="l"/>
              </a:tabLst>
            </a:pPr>
            <a:r>
              <a:rPr sz="1800" spc="-60" dirty="0">
                <a:solidFill>
                  <a:srgbClr val="3B3B3B"/>
                </a:solidFill>
                <a:latin typeface="Gill Sans MT"/>
                <a:cs typeface="Gill Sans MT"/>
              </a:rPr>
              <a:t>Transfer</a:t>
            </a:r>
            <a:r>
              <a:rPr sz="1800" spc="-65" dirty="0">
                <a:solidFill>
                  <a:srgbClr val="3B3B3B"/>
                </a:solidFill>
                <a:latin typeface="Gill Sans MT"/>
                <a:cs typeface="Gill Sans MT"/>
              </a:rPr>
              <a:t> </a:t>
            </a:r>
            <a:r>
              <a:rPr sz="1800" dirty="0">
                <a:solidFill>
                  <a:srgbClr val="3B3B3B"/>
                </a:solidFill>
                <a:latin typeface="Gill Sans MT"/>
                <a:cs typeface="Gill Sans MT"/>
              </a:rPr>
              <a:t>to</a:t>
            </a:r>
            <a:r>
              <a:rPr sz="1800" spc="-210" dirty="0">
                <a:solidFill>
                  <a:srgbClr val="3B3B3B"/>
                </a:solidFill>
                <a:latin typeface="Gill Sans MT"/>
                <a:cs typeface="Gill Sans MT"/>
              </a:rPr>
              <a:t> </a:t>
            </a:r>
            <a:r>
              <a:rPr sz="1800" dirty="0">
                <a:solidFill>
                  <a:srgbClr val="3B3B3B"/>
                </a:solidFill>
                <a:latin typeface="Gill Sans MT"/>
                <a:cs typeface="Gill Sans MT"/>
              </a:rPr>
              <a:t>Another</a:t>
            </a:r>
            <a:r>
              <a:rPr sz="1800" spc="-60" dirty="0">
                <a:solidFill>
                  <a:srgbClr val="3B3B3B"/>
                </a:solidFill>
                <a:latin typeface="Gill Sans MT"/>
                <a:cs typeface="Gill Sans MT"/>
              </a:rPr>
              <a:t> </a:t>
            </a:r>
            <a:r>
              <a:rPr sz="1800" dirty="0">
                <a:solidFill>
                  <a:srgbClr val="3B3B3B"/>
                </a:solidFill>
                <a:latin typeface="Gill Sans MT"/>
                <a:cs typeface="Gill Sans MT"/>
              </a:rPr>
              <a:t>Entity</a:t>
            </a:r>
            <a:r>
              <a:rPr sz="1800" spc="-15" dirty="0">
                <a:solidFill>
                  <a:srgbClr val="3B3B3B"/>
                </a:solidFill>
                <a:latin typeface="Gill Sans MT"/>
                <a:cs typeface="Gill Sans MT"/>
              </a:rPr>
              <a:t> </a:t>
            </a:r>
            <a:r>
              <a:rPr sz="1800" dirty="0">
                <a:solidFill>
                  <a:srgbClr val="3B3B3B"/>
                </a:solidFill>
                <a:latin typeface="Gill Sans MT"/>
                <a:cs typeface="Gill Sans MT"/>
              </a:rPr>
              <a:t>Form</a:t>
            </a:r>
            <a:r>
              <a:rPr sz="1800" spc="-40" dirty="0">
                <a:solidFill>
                  <a:srgbClr val="3B3B3B"/>
                </a:solidFill>
                <a:latin typeface="Gill Sans MT"/>
                <a:cs typeface="Gill Sans MT"/>
              </a:rPr>
              <a:t> </a:t>
            </a:r>
            <a:r>
              <a:rPr sz="1800" dirty="0">
                <a:solidFill>
                  <a:srgbClr val="3B3B3B"/>
                </a:solidFill>
                <a:latin typeface="Gill Sans MT"/>
                <a:cs typeface="Gill Sans MT"/>
              </a:rPr>
              <a:t>and</a:t>
            </a:r>
            <a:r>
              <a:rPr sz="1800" spc="-280" dirty="0">
                <a:solidFill>
                  <a:srgbClr val="3B3B3B"/>
                </a:solidFill>
                <a:latin typeface="Gill Sans MT"/>
                <a:cs typeface="Gill Sans MT"/>
              </a:rPr>
              <a:t> </a:t>
            </a:r>
            <a:r>
              <a:rPr sz="1800" spc="-20" dirty="0">
                <a:solidFill>
                  <a:srgbClr val="3B3B3B"/>
                </a:solidFill>
                <a:latin typeface="Gill Sans MT"/>
                <a:cs typeface="Gill Sans MT"/>
              </a:rPr>
              <a:t>Memo</a:t>
            </a:r>
            <a:endParaRPr sz="1800" dirty="0">
              <a:latin typeface="Gill Sans MT"/>
              <a:cs typeface="Gill Sans MT"/>
            </a:endParaRPr>
          </a:p>
          <a:p>
            <a:pPr marL="281940" indent="-269240">
              <a:lnSpc>
                <a:spcPct val="100000"/>
              </a:lnSpc>
              <a:spcBef>
                <a:spcPts val="805"/>
              </a:spcBef>
              <a:buClr>
                <a:srgbClr val="902F61"/>
              </a:buClr>
              <a:buSzPct val="91666"/>
              <a:buFont typeface="Wingdings 2"/>
              <a:buChar char=""/>
              <a:tabLst>
                <a:tab pos="281940" algn="l"/>
              </a:tabLst>
            </a:pPr>
            <a:r>
              <a:rPr sz="1800" dirty="0">
                <a:solidFill>
                  <a:srgbClr val="3B3B3B"/>
                </a:solidFill>
                <a:latin typeface="Gill Sans MT"/>
                <a:cs typeface="Gill Sans MT"/>
              </a:rPr>
              <a:t>Incoming</a:t>
            </a:r>
            <a:r>
              <a:rPr sz="1800" spc="-15" dirty="0">
                <a:solidFill>
                  <a:srgbClr val="3B3B3B"/>
                </a:solidFill>
                <a:latin typeface="Gill Sans MT"/>
                <a:cs typeface="Gill Sans MT"/>
              </a:rPr>
              <a:t> </a:t>
            </a:r>
            <a:r>
              <a:rPr sz="1800" dirty="0">
                <a:solidFill>
                  <a:srgbClr val="3B3B3B"/>
                </a:solidFill>
                <a:latin typeface="Gill Sans MT"/>
                <a:cs typeface="Gill Sans MT"/>
              </a:rPr>
              <a:t>Loaned</a:t>
            </a:r>
            <a:r>
              <a:rPr sz="1800" spc="-85" dirty="0">
                <a:solidFill>
                  <a:srgbClr val="3B3B3B"/>
                </a:solidFill>
                <a:latin typeface="Gill Sans MT"/>
                <a:cs typeface="Gill Sans MT"/>
              </a:rPr>
              <a:t> </a:t>
            </a:r>
            <a:r>
              <a:rPr sz="1800" spc="-10" dirty="0">
                <a:solidFill>
                  <a:srgbClr val="3B3B3B"/>
                </a:solidFill>
                <a:latin typeface="Gill Sans MT"/>
                <a:cs typeface="Gill Sans MT"/>
              </a:rPr>
              <a:t>Equipment</a:t>
            </a:r>
            <a:endParaRPr sz="1800" dirty="0">
              <a:latin typeface="Gill Sans MT"/>
              <a:cs typeface="Gill Sans MT"/>
            </a:endParaRPr>
          </a:p>
          <a:p>
            <a:pPr marL="281940" indent="-269240">
              <a:lnSpc>
                <a:spcPct val="100000"/>
              </a:lnSpc>
              <a:spcBef>
                <a:spcPts val="795"/>
              </a:spcBef>
              <a:buClr>
                <a:srgbClr val="902F61"/>
              </a:buClr>
              <a:buSzPct val="91666"/>
              <a:buFont typeface="Wingdings 2"/>
              <a:buChar char=""/>
              <a:tabLst>
                <a:tab pos="281940" algn="l"/>
              </a:tabLst>
            </a:pPr>
            <a:r>
              <a:rPr sz="1800" dirty="0">
                <a:solidFill>
                  <a:srgbClr val="3B3B3B"/>
                </a:solidFill>
                <a:latin typeface="Gill Sans MT"/>
                <a:cs typeface="Gill Sans MT"/>
              </a:rPr>
              <a:t>Outgoing</a:t>
            </a:r>
            <a:r>
              <a:rPr sz="1800" spc="-75" dirty="0">
                <a:solidFill>
                  <a:srgbClr val="3B3B3B"/>
                </a:solidFill>
                <a:latin typeface="Gill Sans MT"/>
                <a:cs typeface="Gill Sans MT"/>
              </a:rPr>
              <a:t> </a:t>
            </a:r>
            <a:r>
              <a:rPr sz="1800" dirty="0">
                <a:solidFill>
                  <a:srgbClr val="3B3B3B"/>
                </a:solidFill>
                <a:latin typeface="Gill Sans MT"/>
                <a:cs typeface="Gill Sans MT"/>
              </a:rPr>
              <a:t>Loaned</a:t>
            </a:r>
            <a:r>
              <a:rPr sz="1800" spc="-80" dirty="0">
                <a:solidFill>
                  <a:srgbClr val="3B3B3B"/>
                </a:solidFill>
                <a:latin typeface="Gill Sans MT"/>
                <a:cs typeface="Gill Sans MT"/>
              </a:rPr>
              <a:t> </a:t>
            </a:r>
            <a:r>
              <a:rPr sz="1800" spc="-10" dirty="0">
                <a:solidFill>
                  <a:srgbClr val="3B3B3B"/>
                </a:solidFill>
                <a:latin typeface="Gill Sans MT"/>
                <a:cs typeface="Gill Sans MT"/>
              </a:rPr>
              <a:t>Equipment</a:t>
            </a:r>
            <a:endParaRPr sz="1800" dirty="0">
              <a:latin typeface="Gill Sans MT"/>
              <a:cs typeface="Gill Sans MT"/>
            </a:endParaRPr>
          </a:p>
          <a:p>
            <a:pPr marL="281940" indent="-269240">
              <a:lnSpc>
                <a:spcPct val="100000"/>
              </a:lnSpc>
              <a:spcBef>
                <a:spcPts val="800"/>
              </a:spcBef>
              <a:buClr>
                <a:srgbClr val="902F61"/>
              </a:buClr>
              <a:buSzPct val="91666"/>
              <a:buFont typeface="Wingdings 2"/>
              <a:buChar char=""/>
              <a:tabLst>
                <a:tab pos="281940" algn="l"/>
              </a:tabLst>
            </a:pPr>
            <a:r>
              <a:rPr sz="1800" dirty="0">
                <a:solidFill>
                  <a:srgbClr val="3B3B3B"/>
                </a:solidFill>
                <a:latin typeface="Gill Sans MT"/>
                <a:cs typeface="Gill Sans MT"/>
              </a:rPr>
              <a:t>Equipment/Computer</a:t>
            </a:r>
            <a:r>
              <a:rPr sz="1800" spc="-40" dirty="0">
                <a:solidFill>
                  <a:srgbClr val="3B3B3B"/>
                </a:solidFill>
                <a:latin typeface="Gill Sans MT"/>
                <a:cs typeface="Gill Sans MT"/>
              </a:rPr>
              <a:t> </a:t>
            </a:r>
            <a:r>
              <a:rPr sz="1800" spc="-10" dirty="0">
                <a:solidFill>
                  <a:srgbClr val="3B3B3B"/>
                </a:solidFill>
                <a:latin typeface="Gill Sans MT"/>
                <a:cs typeface="Gill Sans MT"/>
              </a:rPr>
              <a:t>Purchase</a:t>
            </a:r>
            <a:endParaRPr sz="1800" dirty="0">
              <a:latin typeface="Gill Sans MT"/>
              <a:cs typeface="Gill Sans MT"/>
            </a:endParaRPr>
          </a:p>
          <a:p>
            <a:pPr marL="281940" indent="-269240">
              <a:lnSpc>
                <a:spcPct val="100000"/>
              </a:lnSpc>
              <a:spcBef>
                <a:spcPts val="795"/>
              </a:spcBef>
              <a:buClr>
                <a:srgbClr val="902F61"/>
              </a:buClr>
              <a:buSzPct val="91666"/>
              <a:buFont typeface="Wingdings 2"/>
              <a:buChar char=""/>
              <a:tabLst>
                <a:tab pos="281940" algn="l"/>
              </a:tabLst>
            </a:pPr>
            <a:r>
              <a:rPr sz="1800" dirty="0">
                <a:solidFill>
                  <a:srgbClr val="3B3B3B"/>
                </a:solidFill>
                <a:latin typeface="Gill Sans MT"/>
                <a:cs typeface="Gill Sans MT"/>
              </a:rPr>
              <a:t>Fabrication</a:t>
            </a:r>
            <a:r>
              <a:rPr sz="1800" spc="-40" dirty="0">
                <a:solidFill>
                  <a:srgbClr val="3B3B3B"/>
                </a:solidFill>
                <a:latin typeface="Gill Sans MT"/>
                <a:cs typeface="Gill Sans MT"/>
              </a:rPr>
              <a:t> </a:t>
            </a:r>
            <a:r>
              <a:rPr sz="1800" dirty="0">
                <a:solidFill>
                  <a:srgbClr val="3B3B3B"/>
                </a:solidFill>
                <a:latin typeface="Gill Sans MT"/>
                <a:cs typeface="Gill Sans MT"/>
              </a:rPr>
              <a:t>Control</a:t>
            </a:r>
            <a:r>
              <a:rPr sz="1800" spc="-40" dirty="0">
                <a:solidFill>
                  <a:srgbClr val="3B3B3B"/>
                </a:solidFill>
                <a:latin typeface="Gill Sans MT"/>
                <a:cs typeface="Gill Sans MT"/>
              </a:rPr>
              <a:t> </a:t>
            </a:r>
            <a:r>
              <a:rPr sz="1800" dirty="0">
                <a:solidFill>
                  <a:srgbClr val="3B3B3B"/>
                </a:solidFill>
                <a:latin typeface="Gill Sans MT"/>
                <a:cs typeface="Gill Sans MT"/>
              </a:rPr>
              <a:t>Number</a:t>
            </a:r>
            <a:r>
              <a:rPr sz="1800" spc="-40" dirty="0">
                <a:solidFill>
                  <a:srgbClr val="3B3B3B"/>
                </a:solidFill>
                <a:latin typeface="Gill Sans MT"/>
                <a:cs typeface="Gill Sans MT"/>
              </a:rPr>
              <a:t> </a:t>
            </a:r>
            <a:r>
              <a:rPr sz="1800" spc="-10" dirty="0">
                <a:solidFill>
                  <a:srgbClr val="3B3B3B"/>
                </a:solidFill>
                <a:latin typeface="Gill Sans MT"/>
                <a:cs typeface="Gill Sans MT"/>
              </a:rPr>
              <a:t>Request</a:t>
            </a:r>
            <a:endParaRPr sz="1800" dirty="0">
              <a:latin typeface="Gill Sans MT"/>
              <a:cs typeface="Gill Sans MT"/>
            </a:endParaRPr>
          </a:p>
        </p:txBody>
      </p:sp>
      <p:sp>
        <p:nvSpPr>
          <p:cNvPr id="7" name="TextBox 6">
            <a:extLst>
              <a:ext uri="{FF2B5EF4-FFF2-40B4-BE49-F238E27FC236}">
                <a16:creationId xmlns:a16="http://schemas.microsoft.com/office/drawing/2014/main" id="{02C5F6E5-69FF-396C-A05F-56406681E62C}"/>
              </a:ext>
            </a:extLst>
          </p:cNvPr>
          <p:cNvSpPr txBox="1"/>
          <p:nvPr/>
        </p:nvSpPr>
        <p:spPr>
          <a:xfrm>
            <a:off x="6885974" y="5812980"/>
            <a:ext cx="3810000" cy="646331"/>
          </a:xfrm>
          <a:prstGeom prst="rect">
            <a:avLst/>
          </a:prstGeom>
          <a:noFill/>
        </p:spPr>
        <p:txBody>
          <a:bodyPr wrap="square" rtlCol="0">
            <a:spAutoFit/>
          </a:bodyPr>
          <a:lstStyle/>
          <a:p>
            <a:r>
              <a:rPr lang="en-US" dirty="0">
                <a:solidFill>
                  <a:srgbClr val="FF0000"/>
                </a:solidFill>
              </a:rPr>
              <a:t>Contact us any time via email- </a:t>
            </a:r>
          </a:p>
          <a:p>
            <a:r>
              <a:rPr lang="en-US" dirty="0">
                <a:solidFill>
                  <a:srgbClr val="FF0000"/>
                </a:solidFill>
              </a:rPr>
              <a:t>unminventory@unm.edu</a:t>
            </a:r>
          </a:p>
        </p:txBody>
      </p:sp>
      <p:sp>
        <p:nvSpPr>
          <p:cNvPr id="8" name="TextBox 7">
            <a:extLst>
              <a:ext uri="{FF2B5EF4-FFF2-40B4-BE49-F238E27FC236}">
                <a16:creationId xmlns:a16="http://schemas.microsoft.com/office/drawing/2014/main" id="{1F4C2D4E-9703-598E-8766-5E87C9689861}"/>
              </a:ext>
            </a:extLst>
          </p:cNvPr>
          <p:cNvSpPr txBox="1"/>
          <p:nvPr/>
        </p:nvSpPr>
        <p:spPr>
          <a:xfrm>
            <a:off x="1143000" y="6131762"/>
            <a:ext cx="4114800" cy="369332"/>
          </a:xfrm>
          <a:prstGeom prst="rect">
            <a:avLst/>
          </a:prstGeom>
          <a:noFill/>
        </p:spPr>
        <p:txBody>
          <a:bodyPr wrap="square" rtlCol="0">
            <a:spAutoFit/>
          </a:bodyPr>
          <a:lstStyle/>
          <a:p>
            <a:r>
              <a:rPr lang="en-US" dirty="0">
                <a:hlinkClick r:id="rId2" action="ppaction://hlinksldjump"/>
              </a:rPr>
              <a:t>https://propertyaccounting.unm.edu/</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dirty="0"/>
              <a:t>THANK</a:t>
            </a:r>
            <a:r>
              <a:rPr spc="-705" dirty="0"/>
              <a:t> </a:t>
            </a:r>
            <a:r>
              <a:rPr spc="-125" dirty="0"/>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3014</TotalTime>
  <Words>3691</Words>
  <Application>Microsoft Office PowerPoint</Application>
  <PresentationFormat>Widescreen</PresentationFormat>
  <Paragraphs>312</Paragraphs>
  <Slides>43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Calibri</vt:lpstr>
      <vt:lpstr>Gill Sans MT</vt:lpstr>
      <vt:lpstr>Times New Roman</vt:lpstr>
      <vt:lpstr>Verdana</vt:lpstr>
      <vt:lpstr>Wingdings</vt:lpstr>
      <vt:lpstr>Wingdings 2</vt:lpstr>
      <vt:lpstr>Office Theme</vt:lpstr>
      <vt:lpstr> Property Accounting   Physical Annual Inventory </vt:lpstr>
      <vt:lpstr>Property Accounting Team</vt:lpstr>
      <vt:lpstr>WHY A PHYSICAL INVENTORY?</vt:lpstr>
      <vt:lpstr>WHAT’S ON YOUR INVENTORY?</vt:lpstr>
      <vt:lpstr>Physical Annual Inventory TimeLine </vt:lpstr>
      <vt:lpstr>Annual Physical Inventory is no longer in “Waves” </vt:lpstr>
      <vt:lpstr>What Comes Before the Inventory?</vt:lpstr>
      <vt:lpstr>Smartsheets </vt:lpstr>
      <vt:lpstr>Smartsheets </vt:lpstr>
      <vt:lpstr>What do I have to do as the IC when  I receive the Prenotifications Smartsheet Link? </vt:lpstr>
      <vt:lpstr>PHYSICAL INVENTORY “HOW TO”</vt:lpstr>
      <vt:lpstr>PHYSICAL INVENTORY “HOW TO”</vt:lpstr>
      <vt:lpstr>PHYSICAL INVENTORY “HOW TO”</vt:lpstr>
      <vt:lpstr>PHYSICAL INVENTORY “HOW TO”</vt:lpstr>
      <vt:lpstr>PHYSICAL INVENTORY “HOW TO”</vt:lpstr>
      <vt:lpstr>PHYSICAL INVENTORY “HOW TO”</vt:lpstr>
      <vt:lpstr>ASSET OPTIONS  </vt:lpstr>
      <vt:lpstr>PHYSICAL INVENTORY “ Almost Done” </vt:lpstr>
      <vt:lpstr>What do I do now that I am done inventoried all the assets?</vt:lpstr>
      <vt:lpstr>What do I do now that I am done inventoried all the assets?</vt:lpstr>
      <vt:lpstr>Definitions of Tabs for the Annual Inventory </vt:lpstr>
      <vt:lpstr>When Is My Annual Inventory Done? </vt:lpstr>
      <vt:lpstr>Can I download the Annual Inventory to Excel?</vt:lpstr>
      <vt:lpstr>What if there is an asset that was supposed to be transferred but still on my inventory?  </vt:lpstr>
      <vt:lpstr>What do I do if I cannot locate an asset?  </vt:lpstr>
      <vt:lpstr> REQUEST FOR DELETION OF ASSETS (RDA) - Apptree</vt:lpstr>
      <vt:lpstr> RDA- Disposal Codes </vt:lpstr>
      <vt:lpstr>Helpful Resource and Information </vt:lpstr>
      <vt:lpstr>BANNER FORM – FFIMAST- Asset Information</vt:lpstr>
      <vt:lpstr>EQUIPMENT LOCATION- Why? </vt:lpstr>
      <vt:lpstr>BUILDING AND ROOM NUMBERS</vt:lpstr>
      <vt:lpstr>MAKING ADJUSTMENTS TO ASSETS</vt:lpstr>
      <vt:lpstr>EQUIPMENT CHECKOUTS</vt:lpstr>
      <vt:lpstr>CHECKING OUT EQUIPMENT- APPTREE</vt:lpstr>
      <vt:lpstr>EXPORT CONTROLS</vt:lpstr>
      <vt:lpstr>TRANSFERS TO/FROM ANOTHER ENTITY</vt:lpstr>
      <vt:lpstr>Donated Equipment </vt:lpstr>
      <vt:lpstr>INCOMING LOANED EQUIPMENT</vt:lpstr>
      <vt:lpstr>OUTGOING LOANED EQUIPMENT</vt:lpstr>
      <vt:lpstr>SURPLUS PROPERTY</vt:lpstr>
      <vt:lpstr>MYREPORTS - INVENTORY REPORT</vt:lpstr>
      <vt:lpstr>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Wave 2 Presentation</dc:title>
  <dc:creator>Breanna Michelle Lopez</dc:creator>
  <cp:lastModifiedBy>Adriana Herrera</cp:lastModifiedBy>
  <cp:revision>56</cp:revision>
  <cp:lastPrinted>2026-04-16T21:26:06Z</cp:lastPrinted>
  <dcterms:created xsi:type="dcterms:W3CDTF">2024-01-03T21:09:12Z</dcterms:created>
  <dcterms:modified xsi:type="dcterms:W3CDTF">2026-08-25T17:21:13Z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2021-01-21T00:00:00Z</vt:filetime>
  </property>
  <property fmtid="{D5CDD505-2E9C-101B-9397-08002B2CF9AE}" pid="3" name="Creator">
    <vt:lpwstr>Microsoft® PowerPoint® 2013</vt:lpwstr>
  </property>
  <property fmtid="{D5CDD505-2E9C-101B-9397-08002B2CF9AE}" pid="4" name="LastSaved">
    <vt:filetime>2024-01-03T00:00:00Z</vt:filetime>
  </property>
  <property fmtid="{D5CDD505-2E9C-101B-9397-08002B2CF9AE}" pid="5" name="Producer">
    <vt:lpwstr>Adobe PDF Library 20.13.106</vt:lpwstr>
  </property>
</Properties>
</file>